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4" r:id="rId6"/>
    <p:sldId id="277" r:id="rId7"/>
    <p:sldId id="257" r:id="rId8"/>
    <p:sldId id="258" r:id="rId9"/>
    <p:sldId id="259" r:id="rId10"/>
    <p:sldId id="260" r:id="rId11"/>
    <p:sldId id="261" r:id="rId12"/>
    <p:sldId id="263" r:id="rId13"/>
    <p:sldId id="291" r:id="rId14"/>
    <p:sldId id="265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4A325-A36C-4726-AE60-E71A3BE74BC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50E93E3-18CA-4AB7-B60E-80D358A6A0F1}">
      <dgm:prSet phldrT="[ข้อความ]"/>
      <dgm:spPr/>
      <dgm:t>
        <a:bodyPr/>
        <a:lstStyle/>
        <a:p>
          <a:r>
            <a:rPr lang="th-TH" dirty="0"/>
            <a:t>พ้นวิสัย</a:t>
          </a:r>
          <a:r>
            <a:rPr lang="th-TH" dirty="0">
              <a:solidFill>
                <a:srgbClr val="FF0000"/>
              </a:solidFill>
            </a:rPr>
            <a:t>ก่อน</a:t>
          </a:r>
          <a:r>
            <a:rPr lang="th-TH" dirty="0">
              <a:solidFill>
                <a:schemeClr val="bg1"/>
              </a:solidFill>
            </a:rPr>
            <a:t>หรือ</a:t>
          </a:r>
          <a:r>
            <a:rPr lang="th-TH" dirty="0">
              <a:solidFill>
                <a:srgbClr val="FF0000"/>
              </a:solidFill>
            </a:rPr>
            <a:t>ขณะ</a:t>
          </a:r>
          <a:r>
            <a:rPr lang="th-TH" dirty="0"/>
            <a:t>สัญญาเกิด </a:t>
          </a:r>
        </a:p>
        <a:p>
          <a:r>
            <a:rPr lang="th-TH" dirty="0">
              <a:solidFill>
                <a:srgbClr val="FF0000"/>
              </a:solidFill>
            </a:rPr>
            <a:t>(ม.</a:t>
          </a:r>
          <a:r>
            <a:rPr lang="en-US" dirty="0">
              <a:solidFill>
                <a:srgbClr val="FF0000"/>
              </a:solidFill>
            </a:rPr>
            <a:t>150</a:t>
          </a:r>
          <a:r>
            <a:rPr lang="th-TH" dirty="0">
              <a:solidFill>
                <a:srgbClr val="FF0000"/>
              </a:solidFill>
            </a:rPr>
            <a:t>)</a:t>
          </a:r>
        </a:p>
      </dgm:t>
    </dgm:pt>
    <dgm:pt modelId="{5D7B9961-4607-47EF-A127-0EA0DFD03962}" type="parTrans" cxnId="{EFE866E6-FF6E-4C6F-9B6D-F19A35A21527}">
      <dgm:prSet/>
      <dgm:spPr/>
      <dgm:t>
        <a:bodyPr/>
        <a:lstStyle/>
        <a:p>
          <a:endParaRPr lang="th-TH"/>
        </a:p>
      </dgm:t>
    </dgm:pt>
    <dgm:pt modelId="{7943A1AD-0AB9-4055-AAC5-F0B865831471}" type="sibTrans" cxnId="{EFE866E6-FF6E-4C6F-9B6D-F19A35A21527}">
      <dgm:prSet/>
      <dgm:spPr/>
      <dgm:t>
        <a:bodyPr/>
        <a:lstStyle/>
        <a:p>
          <a:endParaRPr lang="th-TH"/>
        </a:p>
      </dgm:t>
    </dgm:pt>
    <dgm:pt modelId="{33D02AE8-1029-4A33-8DC3-6348CCAECF18}">
      <dgm:prSet phldrT="[ข้อความ]" custT="1"/>
      <dgm:spPr/>
      <dgm:t>
        <a:bodyPr/>
        <a:lstStyle/>
        <a:p>
          <a:r>
            <a:rPr lang="th-TH" sz="3400" dirty="0"/>
            <a:t>พ้นวิสัย</a:t>
          </a:r>
          <a:r>
            <a:rPr lang="th-TH" sz="3400" dirty="0">
              <a:solidFill>
                <a:srgbClr val="FF0000"/>
              </a:solidFill>
            </a:rPr>
            <a:t>หลัง</a:t>
          </a:r>
          <a:r>
            <a:rPr lang="th-TH" sz="3400" dirty="0"/>
            <a:t>สัญญาเกิด   </a:t>
          </a:r>
        </a:p>
        <a:p>
          <a:r>
            <a:rPr lang="th-TH" sz="2000" dirty="0">
              <a:solidFill>
                <a:srgbClr val="FF0000"/>
              </a:solidFill>
            </a:rPr>
            <a:t>(ม.</a:t>
          </a:r>
          <a:r>
            <a:rPr lang="en-US" sz="2000" dirty="0">
              <a:solidFill>
                <a:srgbClr val="FF0000"/>
              </a:solidFill>
            </a:rPr>
            <a:t>217-219,370-372</a:t>
          </a:r>
          <a:r>
            <a:rPr lang="th-TH" sz="2000" dirty="0">
              <a:solidFill>
                <a:srgbClr val="FF0000"/>
              </a:solidFill>
            </a:rPr>
            <a:t>)</a:t>
          </a:r>
        </a:p>
      </dgm:t>
    </dgm:pt>
    <dgm:pt modelId="{FA9F194A-A27D-49CE-9BBE-00C176524116}" type="parTrans" cxnId="{5A3A791D-1FD3-454C-8A96-9D822489E816}">
      <dgm:prSet/>
      <dgm:spPr/>
      <dgm:t>
        <a:bodyPr/>
        <a:lstStyle/>
        <a:p>
          <a:endParaRPr lang="th-TH"/>
        </a:p>
      </dgm:t>
    </dgm:pt>
    <dgm:pt modelId="{062D1B3E-2431-4B07-9AAE-D11A198D87B7}" type="sibTrans" cxnId="{5A3A791D-1FD3-454C-8A96-9D822489E816}">
      <dgm:prSet/>
      <dgm:spPr/>
      <dgm:t>
        <a:bodyPr/>
        <a:lstStyle/>
        <a:p>
          <a:endParaRPr lang="th-TH"/>
        </a:p>
      </dgm:t>
    </dgm:pt>
    <dgm:pt modelId="{25460076-B62F-436D-9150-7DB0471DFCA2}" type="pres">
      <dgm:prSet presAssocID="{B3D4A325-A36C-4726-AE60-E71A3BE74BC0}" presName="cycle" presStyleCnt="0">
        <dgm:presLayoutVars>
          <dgm:dir/>
          <dgm:resizeHandles val="exact"/>
        </dgm:presLayoutVars>
      </dgm:prSet>
      <dgm:spPr/>
    </dgm:pt>
    <dgm:pt modelId="{70D733C9-2B00-4BF5-9037-6A74E25996EF}" type="pres">
      <dgm:prSet presAssocID="{050E93E3-18CA-4AB7-B60E-80D358A6A0F1}" presName="node" presStyleLbl="node1" presStyleIdx="0" presStyleCnt="2">
        <dgm:presLayoutVars>
          <dgm:bulletEnabled val="1"/>
        </dgm:presLayoutVars>
      </dgm:prSet>
      <dgm:spPr/>
    </dgm:pt>
    <dgm:pt modelId="{603B61C7-0A38-413C-8ADE-80D090E24264}" type="pres">
      <dgm:prSet presAssocID="{7943A1AD-0AB9-4055-AAC5-F0B865831471}" presName="sibTrans" presStyleLbl="sibTrans2D1" presStyleIdx="0" presStyleCnt="2"/>
      <dgm:spPr/>
    </dgm:pt>
    <dgm:pt modelId="{19D899B7-85C1-499A-B5E3-0A81C48FD666}" type="pres">
      <dgm:prSet presAssocID="{7943A1AD-0AB9-4055-AAC5-F0B865831471}" presName="connectorText" presStyleLbl="sibTrans2D1" presStyleIdx="0" presStyleCnt="2"/>
      <dgm:spPr/>
    </dgm:pt>
    <dgm:pt modelId="{240E38E6-987E-4411-BE08-E6D9DF12BEB8}" type="pres">
      <dgm:prSet presAssocID="{33D02AE8-1029-4A33-8DC3-6348CCAECF18}" presName="node" presStyleLbl="node1" presStyleIdx="1" presStyleCnt="2">
        <dgm:presLayoutVars>
          <dgm:bulletEnabled val="1"/>
        </dgm:presLayoutVars>
      </dgm:prSet>
      <dgm:spPr/>
    </dgm:pt>
    <dgm:pt modelId="{0C639BA4-424F-4732-9857-527DCCAA566F}" type="pres">
      <dgm:prSet presAssocID="{062D1B3E-2431-4B07-9AAE-D11A198D87B7}" presName="sibTrans" presStyleLbl="sibTrans2D1" presStyleIdx="1" presStyleCnt="2"/>
      <dgm:spPr/>
    </dgm:pt>
    <dgm:pt modelId="{C3523EC1-CF3F-4A50-A5CF-8047DF50BD5B}" type="pres">
      <dgm:prSet presAssocID="{062D1B3E-2431-4B07-9AAE-D11A198D87B7}" presName="connectorText" presStyleLbl="sibTrans2D1" presStyleIdx="1" presStyleCnt="2"/>
      <dgm:spPr/>
    </dgm:pt>
  </dgm:ptLst>
  <dgm:cxnLst>
    <dgm:cxn modelId="{D4A81012-D4FD-4323-BE51-7CE4D12497BC}" type="presOf" srcId="{7943A1AD-0AB9-4055-AAC5-F0B865831471}" destId="{603B61C7-0A38-413C-8ADE-80D090E24264}" srcOrd="0" destOrd="0" presId="urn:microsoft.com/office/officeart/2005/8/layout/cycle2"/>
    <dgm:cxn modelId="{5A3A791D-1FD3-454C-8A96-9D822489E816}" srcId="{B3D4A325-A36C-4726-AE60-E71A3BE74BC0}" destId="{33D02AE8-1029-4A33-8DC3-6348CCAECF18}" srcOrd="1" destOrd="0" parTransId="{FA9F194A-A27D-49CE-9BBE-00C176524116}" sibTransId="{062D1B3E-2431-4B07-9AAE-D11A198D87B7}"/>
    <dgm:cxn modelId="{098DF927-EE19-4C76-AC14-5282939DC0DD}" type="presOf" srcId="{050E93E3-18CA-4AB7-B60E-80D358A6A0F1}" destId="{70D733C9-2B00-4BF5-9037-6A74E25996EF}" srcOrd="0" destOrd="0" presId="urn:microsoft.com/office/officeart/2005/8/layout/cycle2"/>
    <dgm:cxn modelId="{79B17140-B7B4-425F-AEB5-D5E5D5EEAD2E}" type="presOf" srcId="{062D1B3E-2431-4B07-9AAE-D11A198D87B7}" destId="{0C639BA4-424F-4732-9857-527DCCAA566F}" srcOrd="0" destOrd="0" presId="urn:microsoft.com/office/officeart/2005/8/layout/cycle2"/>
    <dgm:cxn modelId="{9B718961-F144-4059-B73C-126BCF7775F5}" type="presOf" srcId="{7943A1AD-0AB9-4055-AAC5-F0B865831471}" destId="{19D899B7-85C1-499A-B5E3-0A81C48FD666}" srcOrd="1" destOrd="0" presId="urn:microsoft.com/office/officeart/2005/8/layout/cycle2"/>
    <dgm:cxn modelId="{74F512A7-6D9C-4F03-8A35-C1EFAC5EECCF}" type="presOf" srcId="{062D1B3E-2431-4B07-9AAE-D11A198D87B7}" destId="{C3523EC1-CF3F-4A50-A5CF-8047DF50BD5B}" srcOrd="1" destOrd="0" presId="urn:microsoft.com/office/officeart/2005/8/layout/cycle2"/>
    <dgm:cxn modelId="{0B6BAFB6-159A-4FD3-832F-0FC2BC04C737}" type="presOf" srcId="{B3D4A325-A36C-4726-AE60-E71A3BE74BC0}" destId="{25460076-B62F-436D-9150-7DB0471DFCA2}" srcOrd="0" destOrd="0" presId="urn:microsoft.com/office/officeart/2005/8/layout/cycle2"/>
    <dgm:cxn modelId="{C53381D7-C7EA-46B9-86CB-366CEBC28953}" type="presOf" srcId="{33D02AE8-1029-4A33-8DC3-6348CCAECF18}" destId="{240E38E6-987E-4411-BE08-E6D9DF12BEB8}" srcOrd="0" destOrd="0" presId="urn:microsoft.com/office/officeart/2005/8/layout/cycle2"/>
    <dgm:cxn modelId="{EFE866E6-FF6E-4C6F-9B6D-F19A35A21527}" srcId="{B3D4A325-A36C-4726-AE60-E71A3BE74BC0}" destId="{050E93E3-18CA-4AB7-B60E-80D358A6A0F1}" srcOrd="0" destOrd="0" parTransId="{5D7B9961-4607-47EF-A127-0EA0DFD03962}" sibTransId="{7943A1AD-0AB9-4055-AAC5-F0B865831471}"/>
    <dgm:cxn modelId="{767248D9-B48F-4EEF-BF8B-2D282E06535C}" type="presParOf" srcId="{25460076-B62F-436D-9150-7DB0471DFCA2}" destId="{70D733C9-2B00-4BF5-9037-6A74E25996EF}" srcOrd="0" destOrd="0" presId="urn:microsoft.com/office/officeart/2005/8/layout/cycle2"/>
    <dgm:cxn modelId="{EA5C188B-497E-45BD-88F2-6D5161B91212}" type="presParOf" srcId="{25460076-B62F-436D-9150-7DB0471DFCA2}" destId="{603B61C7-0A38-413C-8ADE-80D090E24264}" srcOrd="1" destOrd="0" presId="urn:microsoft.com/office/officeart/2005/8/layout/cycle2"/>
    <dgm:cxn modelId="{BCC13C49-6969-4B72-9596-435F5EFD5C81}" type="presParOf" srcId="{603B61C7-0A38-413C-8ADE-80D090E24264}" destId="{19D899B7-85C1-499A-B5E3-0A81C48FD666}" srcOrd="0" destOrd="0" presId="urn:microsoft.com/office/officeart/2005/8/layout/cycle2"/>
    <dgm:cxn modelId="{42933500-2DEC-43ED-A0F9-3E9E4C65FBE1}" type="presParOf" srcId="{25460076-B62F-436D-9150-7DB0471DFCA2}" destId="{240E38E6-987E-4411-BE08-E6D9DF12BEB8}" srcOrd="2" destOrd="0" presId="urn:microsoft.com/office/officeart/2005/8/layout/cycle2"/>
    <dgm:cxn modelId="{7E092FCC-4B2E-4630-9B10-FC3653889897}" type="presParOf" srcId="{25460076-B62F-436D-9150-7DB0471DFCA2}" destId="{0C639BA4-424F-4732-9857-527DCCAA566F}" srcOrd="3" destOrd="0" presId="urn:microsoft.com/office/officeart/2005/8/layout/cycle2"/>
    <dgm:cxn modelId="{77494AB5-7D3E-4829-8333-F46E4958DCCB}" type="presParOf" srcId="{0C639BA4-424F-4732-9857-527DCCAA566F}" destId="{C3523EC1-CF3F-4A50-A5CF-8047DF50BD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733C9-2B00-4BF5-9037-6A74E25996EF}">
      <dsp:nvSpPr>
        <dsp:cNvPr id="0" name=""/>
        <dsp:cNvSpPr/>
      </dsp:nvSpPr>
      <dsp:spPr>
        <a:xfrm>
          <a:off x="1320" y="551209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kern="1200" dirty="0"/>
            <a:t>พ้นวิสัย</a:t>
          </a:r>
          <a:r>
            <a:rPr lang="th-TH" sz="3800" kern="1200" dirty="0">
              <a:solidFill>
                <a:srgbClr val="FF0000"/>
              </a:solidFill>
            </a:rPr>
            <a:t>ก่อน</a:t>
          </a:r>
          <a:r>
            <a:rPr lang="th-TH" sz="3800" kern="1200" dirty="0">
              <a:solidFill>
                <a:schemeClr val="bg1"/>
              </a:solidFill>
            </a:rPr>
            <a:t>หรือ</a:t>
          </a:r>
          <a:r>
            <a:rPr lang="th-TH" sz="3800" kern="1200" dirty="0">
              <a:solidFill>
                <a:srgbClr val="FF0000"/>
              </a:solidFill>
            </a:rPr>
            <a:t>ขณะ</a:t>
          </a:r>
          <a:r>
            <a:rPr lang="th-TH" sz="3800" kern="1200" dirty="0"/>
            <a:t>สัญญาเกิด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800" kern="1200" dirty="0">
              <a:solidFill>
                <a:srgbClr val="FF0000"/>
              </a:solidFill>
            </a:rPr>
            <a:t>(ม.</a:t>
          </a:r>
          <a:r>
            <a:rPr lang="en-US" sz="3800" kern="1200" dirty="0">
              <a:solidFill>
                <a:srgbClr val="FF0000"/>
              </a:solidFill>
            </a:rPr>
            <a:t>150</a:t>
          </a:r>
          <a:r>
            <a:rPr lang="th-TH" sz="3800" kern="1200" dirty="0">
              <a:solidFill>
                <a:srgbClr val="FF0000"/>
              </a:solidFill>
            </a:rPr>
            <a:t>)</a:t>
          </a:r>
        </a:p>
      </dsp:txBody>
      <dsp:txXfrm>
        <a:off x="482692" y="1032581"/>
        <a:ext cx="2324273" cy="2324273"/>
      </dsp:txXfrm>
    </dsp:sp>
    <dsp:sp modelId="{603B61C7-0A38-413C-8ADE-80D090E24264}">
      <dsp:nvSpPr>
        <dsp:cNvPr id="0" name=""/>
        <dsp:cNvSpPr/>
      </dsp:nvSpPr>
      <dsp:spPr>
        <a:xfrm>
          <a:off x="3032202" y="86647"/>
          <a:ext cx="204920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000" kern="1200"/>
        </a:p>
      </dsp:txBody>
      <dsp:txXfrm>
        <a:off x="3032202" y="308521"/>
        <a:ext cx="1716392" cy="665620"/>
      </dsp:txXfrm>
    </dsp:sp>
    <dsp:sp modelId="{240E38E6-987E-4411-BE08-E6D9DF12BEB8}">
      <dsp:nvSpPr>
        <dsp:cNvPr id="0" name=""/>
        <dsp:cNvSpPr/>
      </dsp:nvSpPr>
      <dsp:spPr>
        <a:xfrm>
          <a:off x="4941261" y="551209"/>
          <a:ext cx="3287017" cy="328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kern="1200" dirty="0"/>
            <a:t>พ้นวิสัย</a:t>
          </a:r>
          <a:r>
            <a:rPr lang="th-TH" sz="3400" kern="1200" dirty="0">
              <a:solidFill>
                <a:srgbClr val="FF0000"/>
              </a:solidFill>
            </a:rPr>
            <a:t>หลัง</a:t>
          </a:r>
          <a:r>
            <a:rPr lang="th-TH" sz="3400" kern="1200" dirty="0"/>
            <a:t>สัญญาเกิด  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>
              <a:solidFill>
                <a:srgbClr val="FF0000"/>
              </a:solidFill>
            </a:rPr>
            <a:t>(ม.</a:t>
          </a:r>
          <a:r>
            <a:rPr lang="en-US" sz="2000" kern="1200" dirty="0">
              <a:solidFill>
                <a:srgbClr val="FF0000"/>
              </a:solidFill>
            </a:rPr>
            <a:t>217-219,370-372</a:t>
          </a:r>
          <a:r>
            <a:rPr lang="th-TH" sz="2000" kern="1200" dirty="0">
              <a:solidFill>
                <a:srgbClr val="FF0000"/>
              </a:solidFill>
            </a:rPr>
            <a:t>)</a:t>
          </a:r>
        </a:p>
      </dsp:txBody>
      <dsp:txXfrm>
        <a:off x="5422633" y="1032581"/>
        <a:ext cx="2324273" cy="2324273"/>
      </dsp:txXfrm>
    </dsp:sp>
    <dsp:sp modelId="{0C639BA4-424F-4732-9857-527DCCAA566F}">
      <dsp:nvSpPr>
        <dsp:cNvPr id="0" name=""/>
        <dsp:cNvSpPr/>
      </dsp:nvSpPr>
      <dsp:spPr>
        <a:xfrm rot="10800000">
          <a:off x="3148194" y="3193420"/>
          <a:ext cx="2049202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000" kern="1200"/>
        </a:p>
      </dsp:txBody>
      <dsp:txXfrm rot="10800000">
        <a:off x="3481004" y="3415294"/>
        <a:ext cx="1716392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48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79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4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925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58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76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68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5982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44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553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3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806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09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022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6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5400" b="1" cap="all" dirty="0">
                <a:solidFill>
                  <a:schemeClr val="tx2"/>
                </a:solidFill>
              </a:rPr>
              <a:t> 2 . </a:t>
            </a:r>
            <a:r>
              <a:rPr lang="th-TH" sz="5400" b="1" cap="all" dirty="0">
                <a:solidFill>
                  <a:schemeClr val="tx2"/>
                </a:solidFill>
              </a:rPr>
              <a:t>กรณีหนี้ตามสัญญาต่างตอบแทน</a:t>
            </a:r>
            <a:br>
              <a:rPr lang="en-US" sz="1100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th-TH" sz="3600" b="1" dirty="0"/>
              <a:t>กรณีทั่วไปของสัญญาต่างตอบแทน</a:t>
            </a:r>
            <a:endParaRPr lang="en-US" sz="2000" dirty="0"/>
          </a:p>
          <a:p>
            <a:pPr lvl="1"/>
            <a:r>
              <a:rPr lang="th-TH" sz="3600" b="1" dirty="0"/>
              <a:t>กรณีที่ไม่มีฝ่ายใดต้องรับผิด (มาตรา </a:t>
            </a:r>
            <a:r>
              <a:rPr lang="en-US" sz="3600" b="1" dirty="0"/>
              <a:t>396, 372</a:t>
            </a:r>
            <a:r>
              <a:rPr lang="th-TH" sz="3600" b="1" dirty="0"/>
              <a:t>ว.</a:t>
            </a:r>
            <a:r>
              <a:rPr lang="en-US" sz="3600" b="1" dirty="0"/>
              <a:t>1</a:t>
            </a:r>
            <a:r>
              <a:rPr lang="th-TH" sz="3600" b="1" dirty="0"/>
              <a:t>)</a:t>
            </a:r>
            <a:endParaRPr lang="en-US" sz="3600" dirty="0"/>
          </a:p>
          <a:p>
            <a:pPr lvl="1"/>
            <a:r>
              <a:rPr lang="th-TH" sz="3600" b="1" dirty="0"/>
              <a:t>กรณีที่ฝ่ายใดฝ่ายหนึ่งต้องรับผิด</a:t>
            </a:r>
            <a:endParaRPr lang="en-US" sz="3600" dirty="0"/>
          </a:p>
          <a:p>
            <a:pPr lvl="2"/>
            <a:r>
              <a:rPr lang="th-TH" sz="2800" b="1" dirty="0"/>
              <a:t>กรณีที่เจ้าหนี้จะต้องรับผิด (มาตรา </a:t>
            </a:r>
            <a:r>
              <a:rPr lang="en-US" sz="2800" b="1" dirty="0"/>
              <a:t>372 </a:t>
            </a:r>
            <a:r>
              <a:rPr lang="th-TH" sz="2800" b="1" dirty="0"/>
              <a:t>ว.</a:t>
            </a:r>
            <a:r>
              <a:rPr lang="en-US" sz="2800" b="1" dirty="0"/>
              <a:t>2</a:t>
            </a:r>
            <a:r>
              <a:rPr lang="th-TH" sz="2800" b="1" dirty="0"/>
              <a:t>)</a:t>
            </a:r>
          </a:p>
          <a:p>
            <a:pPr lvl="2"/>
            <a:r>
              <a:rPr lang="th-TH" sz="3200" b="1" dirty="0"/>
              <a:t>กรณีที่ลูกหนี้ต้องรับผิด(มาตรา </a:t>
            </a:r>
            <a:r>
              <a:rPr lang="en-US" sz="3200" b="1" dirty="0"/>
              <a:t>218</a:t>
            </a:r>
            <a:r>
              <a:rPr lang="th-TH" sz="3200" b="1" dirty="0"/>
              <a:t>)</a:t>
            </a:r>
          </a:p>
          <a:p>
            <a:pPr lvl="2">
              <a:buNone/>
            </a:pPr>
            <a:endParaRPr lang="en-US" sz="3600" dirty="0"/>
          </a:p>
          <a:p>
            <a:pPr lvl="2"/>
            <a:endParaRPr lang="th-TH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th-TH" sz="3200" b="1" dirty="0"/>
              <a:t>สัญญาต่างตอบแทนมีวัตถุประสงค์เป็นการโอนกรรมสิทธิ์ในทรัพย์เฉพาะสิ่ง</a:t>
            </a:r>
            <a:endParaRPr lang="en-US" sz="1800" dirty="0"/>
          </a:p>
          <a:p>
            <a:pPr lvl="1"/>
            <a:r>
              <a:rPr lang="th-TH" sz="3200" b="1" dirty="0"/>
              <a:t>มาตรา </a:t>
            </a:r>
            <a:r>
              <a:rPr lang="en-US" sz="3200" b="1" dirty="0"/>
              <a:t>370</a:t>
            </a:r>
            <a:r>
              <a:rPr lang="th-TH" sz="3200" b="1" dirty="0"/>
              <a:t> </a:t>
            </a:r>
          </a:p>
          <a:p>
            <a:pPr lvl="1">
              <a:buNone/>
            </a:pPr>
            <a:r>
              <a:rPr lang="th-TH" sz="3200" b="1" dirty="0"/>
              <a:t> “ความเสี่ยงภัยโอนไปพร้อมกับกรรมสิทธิ์</a:t>
            </a:r>
            <a:r>
              <a:rPr lang="th-TH" sz="3200" dirty="0"/>
              <a:t>” หรือ</a:t>
            </a:r>
            <a:r>
              <a:rPr lang="th-TH" sz="3200" b="1" dirty="0"/>
              <a:t> “ภัยพิบัติย่อมตกแก่เจ้าของทรัพย์” </a:t>
            </a:r>
            <a:endParaRPr lang="en-US" sz="3200" dirty="0"/>
          </a:p>
          <a:p>
            <a:pPr>
              <a:buNone/>
            </a:pPr>
            <a:endParaRPr lang="en-US" sz="3200" dirty="0"/>
          </a:p>
          <a:p>
            <a:endParaRPr lang="th-TH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แนวคำถาม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/>
              <a:t>ข้อ ๑. นาย </a:t>
            </a:r>
            <a:r>
              <a:rPr lang="th-TH" sz="4400" b="1" dirty="0"/>
              <a:t>ก. ตกลงซื้อขายม้าจากนาย ข. สีขาวหนึ่งตัว โดยเลือกไว้แล้ว จะส่งมอบในวันรุ่งขึ้น ปรากฏว่าคืนก่อนส่งมอบฟ้าฝ่า ม้าดังกล่าวตาย ให้วินิจฉัยว่า นาย ข. จะต้องรับผิดหรือไม่ 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302563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DBCCEBC-147A-4D40-9646-25D486E3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5377B5A-C9DC-4AAE-8366-F5750F115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b="1" dirty="0"/>
              <a:t>ข้อ ๒.</a:t>
            </a:r>
            <a:r>
              <a:rPr lang="th-TH" dirty="0"/>
              <a:t> ในวันที่ ๑ มกราคม ๒๕๖๐ นายอ้นได้ขอยืมรถยนต์ของนายอ้วนขับไปเที่ยวทะเลที่อำเภอ   ขนอม โดยไม่ได้กำหนดว่าจะนำรถยนต์ไปคืนเมื่อใด เมื่อกลับมาแล้วนายอ้นก็ไม่ได้นำรถยนต์ไปคืนนายอ้วนแต่อย่างใด ต่อมานายอ้วนโทรศัพท์ทวงถามให้นายอ้นนำรถยนต์ไปคืนในวันที่ ๑๐ มกราคม ๒๕๖๐ แต่นายอ้นเพิกเฉย จนกระทั่งในวันที่ ๑๒ มกราคม ๒๕๖๐ นายอ้นขับรถยนต์ไปคืนให้นายอ้วน ระหว่างทางถูกรถยนต์บรรทุกขับโดยประมาทชนรถยนต์ของนายอ้วนเสียหายทั้งคัน เจ้าของรถบรรทุกชดใช้ค่าเสียหายให้แก่นายอ้น ๑๐๐,๐๐๐ บาท นายอ้วนเรียกร้องให้นายอ้นส่งมอบเงินจำนวนดังกล่าวแก่ตน กับเรียกร้องให้นายอ้นชำระค่าเสียหายคือราคารถยนต์ ๓๐๐,๐๐๐ บาท พร้อมดอกเบี้ยร้อยละเจ็ดครึ่งต่อปีนับแต่วันที่ ๑๐ มกราคม ๒๕๖๐</a:t>
            </a:r>
            <a:endParaRPr lang="en-US" dirty="0"/>
          </a:p>
          <a:p>
            <a:r>
              <a:rPr lang="th-TH" dirty="0"/>
              <a:t>         ให้วินิจฉัยว่า นายอ้วนมีสิทธิเรียกร้องเงิน ๑๐๐,๐๐๐ บาท ที่นายอ้นได้รับจากเจ้าของรถบรรทุกจากนายอ้นได้หรือไม่ และจะต้องรับผิดชำระค่าเสียหายแก่นายอ้วนหรือไม่เพียงใด กับต้องรับผิดชำระดอกเบี้ยด้วยหรือไม่เพียงใด</a:t>
            </a:r>
            <a:endParaRPr lang="en-US" dirty="0"/>
          </a:p>
          <a:p>
            <a:r>
              <a:rPr lang="th-TH" b="1" dirty="0"/>
              <a:t>            ธงคำตอบ</a:t>
            </a:r>
            <a:r>
              <a:rPr lang="th-TH" dirty="0"/>
              <a:t> มาตรา ๒๐๓ วรรคแรก มาตรา ๒๐๔ วรรคแรก มาตรา ๒๑๗ มาตรา ๒๒๖ วรรค ๒มาตรา ๒๒๘ มาตรา ๒๒๔</a:t>
            </a:r>
            <a:r>
              <a:rPr lang="en-US" dirty="0"/>
              <a:t>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6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5E7BD5-FBBE-4E76-8FC1-199CE16F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E3D007D-E0C6-4D88-879B-0ED052E3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ข้อ ๓.</a:t>
            </a:r>
            <a:r>
              <a:rPr lang="th-TH" dirty="0"/>
              <a:t> ในวันที่ ๑ มกราคม ๒๕๖๐ นายหนึ่งได้ยืมม้าจากนายสอง จำนวน ๒ ตัว โดยมีกำหนดส่งคืนทั้งสองตัวในวันที่ ๓๑ มกราคม ๒๕๖๐ แต่ปรากฏว่าในวันที่ ๑๕ มกราคม ๒๕๖๐ ม้าตัวที่ ๑ ถูกฟ้าฝ่าถึงแก่ความตาย และในวันที่ ๑๕ กุมภาพันธ์ ๒๕๖๐ ม้าตัวที่ ๒ ซึ่งนายหนึ่งยังไม่ได้ส่งม้าคืน แต่ปรากฏว่าม้าดังกล่าวนายหนึ่งไม่ได้ให้อาหารและน้ำถึงแก่ความตายเช่นเดียวกัน </a:t>
            </a:r>
            <a:endParaRPr lang="en-US" dirty="0"/>
          </a:p>
          <a:p>
            <a:r>
              <a:rPr lang="th-TH" dirty="0"/>
              <a:t>	ดังนี้ ให้วินิจฉัยว่า นายหนึ่งจะต้องรับผิดต่อนายสองหรือไม่ เพราะเหตุใด</a:t>
            </a:r>
            <a:endParaRPr lang="en-US" dirty="0"/>
          </a:p>
          <a:p>
            <a:r>
              <a:rPr lang="th-TH" b="1" dirty="0"/>
              <a:t>           ธงคำตอบ</a:t>
            </a:r>
            <a:r>
              <a:rPr lang="th-TH" dirty="0"/>
              <a:t> มาตรา ๒๐๓ วรรคแรก มาตรา ๒๐๔ วรรคแรก มาตรา ๒๑๗ มาตรา ๒๑๙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5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ABD679D-5AF6-410A-A440-6E382D3F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94BD020-7E31-4DD4-9ED5-0FF71DFF3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ข้อ ๔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th-TH" dirty="0"/>
              <a:t>นายดำตกลงซื้อข้าวเปลือกทั้งหมดในโรงสีจากนายแดง  โดยตกลงว่าให้ส่งข้าวเปลือกเป็นงวด ๆ เมื่อนายดำทวงถาม ในระหว่างนั้นนายดำยังไม่ได้ทวงถามให้นายแดงส่งข้าวเปลือก ปรากฏว่าไฟไหม้โรงสีของนายแดงทั้งหมด โดยไม่ปรากฏว่าเกิดจากการกระทำของบุคคลใด ดังนี้ให้วินิจฉัยว่า นายแดงซึ่งเป็นลูกหนี้จะต้องรับผิดชอบในการส่งมอบข้าวเปลือกอยู่อีก หรือไม่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992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3CE4AC-8F90-42EE-8A69-420583AAE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608C96-A973-44C8-A69E-FC7A108E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ข้อ ๕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th-TH" dirty="0"/>
              <a:t>ในวันที่ ๑ สิงหาคม ๒๕๕๖ นายสมชายได้ตกลงยืมรถยนต์คันหมายเลขทะเบียน กก</a:t>
            </a:r>
            <a:r>
              <a:rPr lang="en-US" dirty="0"/>
              <a:t>-</a:t>
            </a:r>
            <a:r>
              <a:rPr lang="th-TH" dirty="0"/>
              <a:t>๘๘๘ สุราษฎร์ธานี ของนายสมหมาย โดยตกลงว่าจะส่งมอบรถยนต์คันดังกล่าวในวันที่ ๕ สิงหาคม ๒๕๕๖ แต่ปรากฎว่าในวันที่ ๔ สิงหาคม ๒๕๕๖ นายสมชายได้นำรถยนต์คันดังกล่าวไปใช้ตามปกติแต่ขับขี่ด้วยความเร็ว </a:t>
            </a:r>
            <a:r>
              <a:rPr lang="en-US" dirty="0"/>
              <a:t>180 </a:t>
            </a:r>
            <a:r>
              <a:rPr lang="th-TH" dirty="0"/>
              <a:t>กม/ชม ซึ่งเกินกว่าที่กฎหมายกำหนดไว้ แล้วไปชนรถยนต์ของนายสมหมายที่ขับสวนมาช่อง ทางเดินรถยนต์ปกติ อันเป็นเหตุให้รถยนต์ของนายสมหมายเสียหายทั้งคัน</a:t>
            </a:r>
            <a:endParaRPr lang="en-US" dirty="0"/>
          </a:p>
          <a:p>
            <a:r>
              <a:rPr lang="th-TH" dirty="0"/>
              <a:t>        ดังนี้ให้วินิจฉัยว่านายสมชายจะต้องรับผิดชอบต่อนายสมหมายหรือไม่เพราะเหตุใด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802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69E4060-1A29-4588-B3CD-7E79C3ED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E349BC0-F5FC-405A-BAFD-F23E7452E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b="1" dirty="0"/>
              <a:t>ข้อ ๖</a:t>
            </a:r>
            <a:r>
              <a:rPr lang="en-US" b="1" dirty="0"/>
              <a:t>.</a:t>
            </a:r>
            <a:r>
              <a:rPr lang="en-US" dirty="0"/>
              <a:t>  </a:t>
            </a:r>
            <a:r>
              <a:rPr lang="th-TH" dirty="0"/>
              <a:t>วันที่ ๑๐ กันยายน ๒๕๖๐ นายจันทร์และนายอังคารมีบ้านอยู่หมู่บ้านเดียวกัน ในวันหนึ่งนายจันทร์จึงได้ตกลงยืมสุนัขจากนายอังคารมา ๓ ตัว เพื่อมาร่วมงานที่จังหวัดสุราษฎร์ธานี ได้จัดงานแสดงโชว์ความสามารถของสุนัข ในระหว่างวันที่ ๑๑ - ๑๓ กันยายน ๒๕๖๐ โดยไม่ได้ตกลงว่าจะคืนสุนัขกันเมื่อใด ปรากฏว่า </a:t>
            </a:r>
            <a:endParaRPr lang="en-US" dirty="0"/>
          </a:p>
          <a:p>
            <a:r>
              <a:rPr lang="th-TH" dirty="0"/>
              <a:t>        	ในวันที่ ๑๑ กันยายน ๒๕๖๐ นายจันทร์ได้ให้อาหารที่ไม่สะอาดแก่สุนัขตัวที่ ๑ เป็นเหตุให้สุนัขตาย </a:t>
            </a:r>
            <a:endParaRPr lang="en-US" dirty="0"/>
          </a:p>
          <a:p>
            <a:r>
              <a:rPr lang="th-TH" dirty="0"/>
              <a:t>         	ในวันที่ ๑๓ กันยายน ๒๕๖๐ สุนัขตัวที่ ๒ ได้วิ่งซุกซนถูกไฟฟ้า</a:t>
            </a:r>
            <a:r>
              <a:rPr lang="th-TH" dirty="0" err="1"/>
              <a:t>ช๊อต</a:t>
            </a:r>
            <a:r>
              <a:rPr lang="th-TH" dirty="0"/>
              <a:t>จนถึงแก่ความตาย</a:t>
            </a:r>
            <a:endParaRPr lang="en-US" dirty="0"/>
          </a:p>
          <a:p>
            <a:r>
              <a:rPr lang="th-TH" dirty="0"/>
              <a:t>         	ในวันที่ ๑๕ กันยายน ๒๕๖๐ นายจันทร์ยังไม่ได้คืนสุนัขตัวที่ ๓ และสุนัขดังกล่าวเป็นโรคติดต่ออย่างร้ายแรงถึงแก่ความตาย ทั้งในหมู่บ้านเดียวกันสุนัขก็ตายทั้งหมด</a:t>
            </a:r>
            <a:endParaRPr lang="en-US" dirty="0"/>
          </a:p>
          <a:p>
            <a:r>
              <a:rPr lang="th-TH" dirty="0"/>
              <a:t>         	ดังนี้ ให้วินิจฉัยว่า นายจันทร์จะต้องรับผิดต่อนายอังคารหรือไม่ เพราะเหตุใด    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46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คำถามก่อนเรียน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1. </a:t>
            </a:r>
            <a:r>
              <a:rPr lang="th-TH" sz="2400" b="1" dirty="0"/>
              <a:t>ความหมายของการชำระหนี้กลายเป็นพ้นวิสัย</a:t>
            </a:r>
          </a:p>
          <a:p>
            <a:r>
              <a:rPr lang="en-US" sz="2400" b="1" dirty="0"/>
              <a:t>2. </a:t>
            </a:r>
            <a:r>
              <a:rPr lang="th-TH" sz="2400" b="1" dirty="0"/>
              <a:t>กรณีหนี้ตามสัญญาต่างตอบแทน</a:t>
            </a:r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การชำระหนี้กลายเป็นพ้นวิสัย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1. </a:t>
            </a:r>
            <a:r>
              <a:rPr lang="th-TH" sz="3200" b="1" dirty="0"/>
              <a:t>ความหมายของการชำระหนี้กลายเป็นพ้นวิสัย</a:t>
            </a:r>
          </a:p>
          <a:p>
            <a:pPr>
              <a:buNone/>
            </a:pPr>
            <a:r>
              <a:rPr lang="th-TH" sz="3200" b="1" dirty="0"/>
              <a:t>         การชำระหนี้กลายเป็นพ้นวิสัย</a:t>
            </a:r>
            <a:r>
              <a:rPr lang="th-TH" sz="3200" dirty="0"/>
              <a:t> หมายความว่าการชำระหนี้ไม่อาจเกิดขึ้นได้หรือเป็นไปไม่ได้ หรืออีกนัยหนึ่งไม่อาจชำระหนี้ให้สำเร็จตามวัตถุประสงค์แห่งหนี้นั้นเอง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พฤติการณ์ซึ่งทำให้การชำระหนี้เป็นอันพ้นวิสัย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พฤติการณ์ซึ่งทำให้การชำระหนี้เป็นอันพ้นวิสัย</a:t>
            </a:r>
            <a:r>
              <a:rPr lang="th-TH" dirty="0"/>
              <a:t> หมายถึง เหตุ หรือเหตุการณ์ซึ่งทำให้การชำระหนี้กลายเป็นพ้นวิสัย</a:t>
            </a:r>
          </a:p>
          <a:p>
            <a:r>
              <a:rPr lang="th-TH" dirty="0"/>
              <a:t>ฎีกาที่ </a:t>
            </a:r>
            <a:r>
              <a:rPr lang="en-US" dirty="0"/>
              <a:t>928/2521</a:t>
            </a:r>
            <a:r>
              <a:rPr lang="th-TH" dirty="0"/>
              <a:t> ตกลงก่อสร้างบ้าน ต่อมาวัสดุขึ้นราคา จะอ้างว่าการชำระหนี้กลายเป็นพ้นวิสัยหาได้ไม่</a:t>
            </a:r>
            <a:endParaRPr lang="en-US" dirty="0"/>
          </a:p>
          <a:p>
            <a:r>
              <a:rPr lang="th-TH" dirty="0"/>
              <a:t>ฎีกาที่ </a:t>
            </a:r>
            <a:r>
              <a:rPr lang="en-US" dirty="0"/>
              <a:t>521/2488</a:t>
            </a:r>
            <a:r>
              <a:rPr lang="th-TH" dirty="0"/>
              <a:t> การชำระหนี้ทำไม่ได้เพียงชั่วคราว </a:t>
            </a:r>
            <a:r>
              <a:rPr lang="th-TH" u="sng" dirty="0"/>
              <a:t>ไม่ใช่กรณีการชำระหนี้กลายเป็นพ้นวิสัย</a:t>
            </a:r>
            <a:r>
              <a:rPr lang="th-TH" dirty="0"/>
              <a:t> เช่นขายที่ดินแต่อยู่ระหว่างเวนคืนห้ามโอนชั่วคราว</a:t>
            </a:r>
            <a:endParaRPr lang="en-US" dirty="0"/>
          </a:p>
          <a:p>
            <a:r>
              <a:rPr lang="th-TH" dirty="0"/>
              <a:t>ฎีกาที่ </a:t>
            </a:r>
            <a:r>
              <a:rPr lang="en-US" dirty="0"/>
              <a:t>468/2490 </a:t>
            </a:r>
            <a:r>
              <a:rPr lang="th-TH" dirty="0"/>
              <a:t>สัญญาซื้อขายที่เจ้าพนักงานที่ดินห้ามโอน แต่ยังสามารถอุทธรณ์ได้ </a:t>
            </a:r>
            <a:r>
              <a:rPr lang="th-TH" u="sng" dirty="0"/>
              <a:t>ไม่ถือว่าเป็นการชำระหนี้กลายเป็นพ้นวิสัย</a:t>
            </a:r>
            <a:endParaRPr lang="en-US" u="sng" dirty="0"/>
          </a:p>
          <a:p>
            <a:endParaRPr lang="en-US" dirty="0"/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/>
              <a:t>พฤติการณ์ซึ่งทำให้การชำระหนี้เป็นอันพ้นวิสัยและเหตุสุดวิสัย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 เหตุสุดวิสัย</a:t>
            </a:r>
            <a:r>
              <a:rPr lang="th-TH" dirty="0"/>
              <a:t>นั้นย่อมหมายถึงเหตุใดๆอันจะเกิดขึ้นก็ดี จะให้ผลพิบัติก็ดีไม่มีใครจะอาจป้องกันได้ แม้ทั้งบุคคลผู้ต้องประสบหรือใกล้จะต้องประสบเหตุนั้นจะได้จัดการระมัดระวังตามสมควร อันพึงคาดหมายได้จากบุคคลเช่นนั้นในฐานะเช่นนั้น (ฎีกาที่ 1371/2527)        </a:t>
            </a:r>
            <a:endParaRPr lang="en-US" dirty="0"/>
          </a:p>
          <a:p>
            <a:r>
              <a:rPr lang="th-TH" b="1" dirty="0"/>
              <a:t>อุบัติเหตุ</a:t>
            </a:r>
            <a:r>
              <a:rPr lang="th-TH" dirty="0"/>
              <a:t> เป็นเหตุที่มิได้เกิดขึ้นโดยเจตนาของผู้ที่ได้รับผลจากเหตุนั้นอาจเกิดขึ้นโดยการกระทำของบุคคลอื่น หรือเหตุธรรมชาติ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ผลของการชำระหนี้พ้นวิสัย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3200" b="1" dirty="0"/>
              <a:t> </a:t>
            </a:r>
            <a:r>
              <a:rPr lang="en-US" sz="3200" b="1" dirty="0"/>
              <a:t>1. </a:t>
            </a:r>
            <a:r>
              <a:rPr lang="th-TH" sz="3200" b="1" dirty="0"/>
              <a:t>กรณีทั่วไป</a:t>
            </a:r>
          </a:p>
          <a:p>
            <a:pPr lvl="1"/>
            <a:r>
              <a:rPr lang="th-TH" sz="3200" b="1" dirty="0"/>
              <a:t>พฤติการณ์ที่ลูกหนี้ต้องรับผิด</a:t>
            </a:r>
            <a:endParaRPr lang="en-US" sz="3200" dirty="0"/>
          </a:p>
          <a:p>
            <a:pPr lvl="1">
              <a:buNone/>
            </a:pPr>
            <a:r>
              <a:rPr lang="th-TH" sz="3200" b="1" dirty="0"/>
              <a:t>	มาตรา </a:t>
            </a:r>
            <a:r>
              <a:rPr lang="en-US" sz="3200" b="1" dirty="0"/>
              <a:t>217</a:t>
            </a:r>
            <a:r>
              <a:rPr lang="en-US" sz="3200" dirty="0"/>
              <a:t>  </a:t>
            </a:r>
            <a:r>
              <a:rPr lang="th-TH" sz="3200" dirty="0"/>
              <a:t>ลูกหนี้ต้องรับผิดชอบในความเสียหาย</a:t>
            </a:r>
            <a:endParaRPr lang="en-US" sz="3200" dirty="0"/>
          </a:p>
          <a:p>
            <a:pPr lvl="2"/>
            <a:r>
              <a:rPr lang="th-TH" sz="3200" b="1" dirty="0"/>
              <a:t>บรรดาที่เกิดแต่ความประมาทเลินเล่อในระหว่างเวลาที่ตนผิดนัด </a:t>
            </a:r>
            <a:r>
              <a:rPr lang="th-TH" sz="3200" dirty="0"/>
              <a:t>หมายความว่า </a:t>
            </a:r>
          </a:p>
          <a:p>
            <a:pPr lvl="2"/>
            <a:r>
              <a:rPr lang="th-TH" sz="3200" b="1" dirty="0"/>
              <a:t>ในการที่การชำระหนี้กลายเป็นพ้นวิสัยเพราะอุบัติเหตุอันเกิดขึ้นในระหว่างเวลาที่ผิดนัดด้วย </a:t>
            </a:r>
            <a:r>
              <a:rPr lang="th-TH" sz="3200" dirty="0"/>
              <a:t>หมายความว่า </a:t>
            </a:r>
          </a:p>
          <a:p>
            <a:pPr lvl="2">
              <a:buNone/>
            </a:pPr>
            <a:r>
              <a:rPr lang="th-TH" sz="3200" b="1" dirty="0"/>
              <a:t>กรณีมาตรา </a:t>
            </a:r>
            <a:r>
              <a:rPr lang="en-US" sz="3200" b="1" dirty="0"/>
              <a:t>218 </a:t>
            </a:r>
            <a:r>
              <a:rPr lang="th-TH" sz="3200" b="1" dirty="0"/>
              <a:t>วรรคแรก เป็นพฤติการณ์ซึ่งลูกหนี้ต้องรับผิด</a:t>
            </a:r>
          </a:p>
          <a:p>
            <a:pPr lvl="2">
              <a:buNone/>
            </a:pPr>
            <a:r>
              <a:rPr lang="th-TH" sz="3200" b="1" dirty="0"/>
              <a:t>มาตรา </a:t>
            </a:r>
            <a:r>
              <a:rPr lang="en-US" sz="3200" b="1" dirty="0"/>
              <a:t>218 </a:t>
            </a:r>
            <a:r>
              <a:rPr lang="th-TH" sz="3200" b="1" dirty="0"/>
              <a:t>วรรคสอง</a:t>
            </a:r>
            <a:r>
              <a:rPr lang="th-TH" sz="3200" dirty="0"/>
              <a:t> เป็นการชำระหนี้กลายเป็นพ้นวิสัย แต่เพียงบางส่วน หากส่วนที่ยังสามารถชำระหนี้ได้เป็นอันไร้ประโยชน์ต่อเจ้าหนี้แล้ว เจ้าหนี้จะไม่ยอมรับ แล้วเรียกค่าสินไหมทดแทนเพื่อการไม่ชำระหนี้ทั้งหมดก็ได้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42864" y="704088"/>
            <a:ext cx="8229600" cy="1143000"/>
          </a:xfrm>
        </p:spPr>
        <p:txBody>
          <a:bodyPr>
            <a:noAutofit/>
          </a:bodyPr>
          <a:lstStyle/>
          <a:p>
            <a:pPr lvl="2" algn="l" rtl="0">
              <a:spcBef>
                <a:spcPct val="0"/>
              </a:spcBef>
            </a:pPr>
            <a:r>
              <a:rPr lang="th-TH" sz="5000" b="1" dirty="0">
                <a:solidFill>
                  <a:schemeClr val="tx2"/>
                </a:solidFill>
                <a:cs typeface="+mj-cs"/>
              </a:rPr>
              <a:t>พฤติการณ์ที่ลูกหนี้ไม่ต้องรับผิด</a:t>
            </a:r>
            <a:endParaRPr lang="th-TH" sz="5000" dirty="0">
              <a:solidFill>
                <a:schemeClr val="tx2"/>
              </a:solidFill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b="1" dirty="0"/>
              <a:t>มาตรา </a:t>
            </a:r>
            <a:r>
              <a:rPr lang="en-US" sz="2800" b="1" dirty="0"/>
              <a:t>219 </a:t>
            </a:r>
            <a:r>
              <a:rPr lang="th-TH" sz="2800" dirty="0"/>
              <a:t>เป็นเรื่องการชำระหนี้กลายเป็นพ้นวิสัย ซึ่งเกิดจากภายหลังที่ก่อหนี้ และเป็นพฤติการณ์ที่ลูกหนี้ไม่ต้องรับผิด ดังนี้ลูกหนี้หลุดพ้นจากความรับผิด</a:t>
            </a:r>
          </a:p>
          <a:p>
            <a:r>
              <a:rPr lang="th-TH" sz="2800" b="1" dirty="0"/>
              <a:t>มาตรา </a:t>
            </a:r>
            <a:r>
              <a:rPr lang="en-US" sz="2800" b="1" dirty="0"/>
              <a:t>219 </a:t>
            </a:r>
            <a:r>
              <a:rPr lang="th-TH" sz="2800" b="1" dirty="0"/>
              <a:t>วรรคสอง </a:t>
            </a:r>
            <a:r>
              <a:rPr lang="th-TH" sz="2800" dirty="0"/>
              <a:t>กรณีเป็นพฤติการณ์ที่ลูกหนี้กลายเป็นคนไม่สามารถ</a:t>
            </a:r>
            <a:endParaRPr lang="en-US" sz="2800" dirty="0"/>
          </a:p>
          <a:p>
            <a:r>
              <a:rPr lang="th-TH" sz="2800" dirty="0"/>
              <a:t>ชำระหนี้ได้ มีผลทำให้การชำระหนี้กลายเป็นพ้นวิสัย ดังนี้ลูกหนี้หลุดพ้นจากการชำระหนี้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1417</Words>
  <Application>Microsoft Office PowerPoint</Application>
  <PresentationFormat>แบบจอกว้าง</PresentationFormat>
  <Paragraphs>67</Paragraphs>
  <Slides>17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2" baseType="lpstr">
      <vt:lpstr>Arial</vt:lpstr>
      <vt:lpstr>Cordia New</vt:lpstr>
      <vt:lpstr>Garamond</vt:lpstr>
      <vt:lpstr>Leelawadee</vt:lpstr>
      <vt:lpstr>ชีวภาพ</vt:lpstr>
      <vt:lpstr>กฎหมายลักษณะแห่งหนี้</vt:lpstr>
      <vt:lpstr>คำถามก่อนเรียน</vt:lpstr>
      <vt:lpstr>เนื้อหาในครั้งนี้</vt:lpstr>
      <vt:lpstr>การชำระหนี้กลายเป็นพ้นวิสัย</vt:lpstr>
      <vt:lpstr>งานนำเสนอ PowerPoint</vt:lpstr>
      <vt:lpstr>พฤติการณ์ซึ่งทำให้การชำระหนี้เป็นอันพ้นวิสัย</vt:lpstr>
      <vt:lpstr>พฤติการณ์ซึ่งทำให้การชำระหนี้เป็นอันพ้นวิสัยและเหตุสุดวิสัย</vt:lpstr>
      <vt:lpstr>ผลของการชำระหนี้พ้นวิสัย</vt:lpstr>
      <vt:lpstr>พฤติการณ์ที่ลูกหนี้ไม่ต้องรับผิด</vt:lpstr>
      <vt:lpstr> 2 . กรณีหนี้ตามสัญญาต่างตอบแทน </vt:lpstr>
      <vt:lpstr>งานนำเสนอ PowerPoint</vt:lpstr>
      <vt:lpstr>แนวคำถาม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