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6"/>
  </p:notesMasterIdLst>
  <p:handoutMasterIdLst>
    <p:handoutMasterId r:id="rId27"/>
  </p:handoutMasterIdLst>
  <p:sldIdLst>
    <p:sldId id="256" r:id="rId5"/>
    <p:sldId id="264" r:id="rId6"/>
    <p:sldId id="277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1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9326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152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21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77133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095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402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22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160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99146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738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54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6209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54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579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6277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08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0733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93548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12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b="1" dirty="0"/>
              <a:t> </a:t>
            </a:r>
            <a:r>
              <a:rPr lang="en-US" b="1" dirty="0"/>
              <a:t>2. </a:t>
            </a:r>
            <a:r>
              <a:rPr lang="th-TH" b="1" dirty="0"/>
              <a:t>ปลดหนี้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h-TH" sz="3200" b="1" dirty="0"/>
              <a:t>ปลดหนี้คืออะไร                    มาตรา </a:t>
            </a:r>
            <a:r>
              <a:rPr lang="en-US" sz="3200" b="1" dirty="0"/>
              <a:t>340</a:t>
            </a:r>
            <a:r>
              <a:rPr lang="th-TH" sz="3200" b="1" dirty="0"/>
              <a:t> วรรคแรก </a:t>
            </a:r>
          </a:p>
          <a:p>
            <a:pPr lvl="0"/>
            <a:r>
              <a:rPr lang="th-TH" sz="3200" b="1" dirty="0"/>
              <a:t>วิธีการปลดหนี้                      มาตรา </a:t>
            </a:r>
            <a:r>
              <a:rPr lang="en-US" sz="3200" b="1" dirty="0"/>
              <a:t>340 </a:t>
            </a:r>
            <a:r>
              <a:rPr lang="th-TH" sz="3200" b="1" dirty="0"/>
              <a:t>วรรคสอง</a:t>
            </a:r>
          </a:p>
          <a:p>
            <a:r>
              <a:rPr lang="th-TH" sz="3200" b="1" dirty="0"/>
              <a:t>ผลของการปลดหนี้               มาตรา </a:t>
            </a:r>
            <a:r>
              <a:rPr lang="en-US" sz="3200" b="1" dirty="0"/>
              <a:t>393</a:t>
            </a:r>
            <a:endParaRPr lang="th-TH" sz="3200" dirty="0"/>
          </a:p>
        </p:txBody>
      </p:sp>
      <p:sp>
        <p:nvSpPr>
          <p:cNvPr id="4" name="ลูกศรขวา 3"/>
          <p:cNvSpPr/>
          <p:nvPr/>
        </p:nvSpPr>
        <p:spPr>
          <a:xfrm>
            <a:off x="3734746" y="2744924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ลูกศรขวา 4"/>
          <p:cNvSpPr/>
          <p:nvPr/>
        </p:nvSpPr>
        <p:spPr>
          <a:xfrm>
            <a:off x="3734746" y="3397905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ลูกศรขวา 5"/>
          <p:cNvSpPr/>
          <p:nvPr/>
        </p:nvSpPr>
        <p:spPr>
          <a:xfrm>
            <a:off x="3806754" y="4144392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407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3. </a:t>
            </a:r>
            <a:r>
              <a:rPr lang="th-TH" b="1" dirty="0"/>
              <a:t>หักกลบลบหนี้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1. </a:t>
            </a:r>
            <a:r>
              <a:rPr lang="th-TH" b="1" dirty="0"/>
              <a:t>หักกลบลบหนี้คืออะไร</a:t>
            </a:r>
            <a:endParaRPr lang="en-US" dirty="0"/>
          </a:p>
          <a:p>
            <a:r>
              <a:rPr lang="th-TH" dirty="0"/>
              <a:t>    คือ </a:t>
            </a:r>
            <a:r>
              <a:rPr lang="en-US" dirty="0"/>
              <a:t>2</a:t>
            </a:r>
            <a:r>
              <a:rPr lang="th-TH" dirty="0"/>
              <a:t> คนต่างเป็นเจ้าหนี้และลูกหนี้สลับกัน ตกลงให้หนี้ระงับ </a:t>
            </a:r>
          </a:p>
          <a:p>
            <a:endParaRPr lang="th-TH" dirty="0"/>
          </a:p>
          <a:p>
            <a:pPr lvl="0"/>
            <a:r>
              <a:rPr lang="en-US" b="1" dirty="0"/>
              <a:t>2. </a:t>
            </a:r>
            <a:r>
              <a:rPr lang="th-TH" b="1" dirty="0"/>
              <a:t>ประโยชน์ของหักกลบลบหนี้</a:t>
            </a:r>
            <a:endParaRPr lang="en-US" dirty="0"/>
          </a:p>
          <a:p>
            <a:pPr lvl="0"/>
            <a:r>
              <a:rPr lang="th-TH" dirty="0"/>
              <a:t>     (</a:t>
            </a:r>
            <a:r>
              <a:rPr lang="en-US" dirty="0"/>
              <a:t>1</a:t>
            </a:r>
            <a:r>
              <a:rPr lang="th-TH" dirty="0"/>
              <a:t>) ทำให้</a:t>
            </a:r>
            <a:r>
              <a:rPr lang="th-TH" dirty="0">
                <a:solidFill>
                  <a:srgbClr val="FF0000"/>
                </a:solidFill>
              </a:rPr>
              <a:t>การชำระหนี้</a:t>
            </a:r>
            <a:r>
              <a:rPr lang="th-TH" dirty="0"/>
              <a:t>มีความสะดวก ประหยัด และปลอดภัย</a:t>
            </a:r>
            <a:endParaRPr lang="en-US" dirty="0"/>
          </a:p>
          <a:p>
            <a:pPr lvl="0"/>
            <a:r>
              <a:rPr lang="th-TH" dirty="0"/>
              <a:t>     (</a:t>
            </a:r>
            <a:r>
              <a:rPr lang="en-US" dirty="0"/>
              <a:t>2</a:t>
            </a:r>
            <a:r>
              <a:rPr lang="th-TH" dirty="0"/>
              <a:t>) ทำให้คู่กรณี</a:t>
            </a:r>
            <a:r>
              <a:rPr lang="th-TH" dirty="0">
                <a:solidFill>
                  <a:srgbClr val="FF0000"/>
                </a:solidFill>
              </a:rPr>
              <a:t>ได้รับชำระ</a:t>
            </a:r>
            <a:r>
              <a:rPr lang="th-TH" dirty="0"/>
              <a:t>หนี้ก่อนเจ้าหนี้อื่น</a:t>
            </a:r>
            <a:endParaRPr lang="en-US" dirty="0"/>
          </a:p>
          <a:p>
            <a:pPr lvl="0"/>
            <a:r>
              <a:rPr lang="th-TH" dirty="0"/>
              <a:t>     (</a:t>
            </a:r>
            <a:r>
              <a:rPr lang="en-US" dirty="0"/>
              <a:t>3</a:t>
            </a:r>
            <a:r>
              <a:rPr lang="th-TH" dirty="0"/>
              <a:t>) ทำให้ได้รับชำระหนี้โดย</a:t>
            </a:r>
            <a:r>
              <a:rPr lang="th-TH" dirty="0">
                <a:solidFill>
                  <a:srgbClr val="FF0000"/>
                </a:solidFill>
              </a:rPr>
              <a:t>ไม่ต้องฟ้องคดี</a:t>
            </a:r>
            <a:endParaRPr lang="en-US" dirty="0">
              <a:solidFill>
                <a:srgbClr val="FF0000"/>
              </a:solidFill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507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981200" y="980728"/>
            <a:ext cx="8229600" cy="53438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000" b="1" dirty="0"/>
              <a:t>3. </a:t>
            </a:r>
            <a:r>
              <a:rPr lang="th-TH" sz="3000" b="1" dirty="0"/>
              <a:t>หลักเกณฑ์ในการหักกลบลบหนี้ </a:t>
            </a:r>
            <a:r>
              <a:rPr lang="th-TH" b="1" dirty="0"/>
              <a:t>(มาตรา </a:t>
            </a:r>
            <a:r>
              <a:rPr lang="en-US" b="1" dirty="0"/>
              <a:t>341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dirty="0"/>
              <a:t>มีหลักเกณฑ์ </a:t>
            </a:r>
            <a:r>
              <a:rPr lang="en-US" dirty="0"/>
              <a:t>4 </a:t>
            </a:r>
            <a:r>
              <a:rPr lang="th-TH" dirty="0"/>
              <a:t>ประการ</a:t>
            </a:r>
            <a:endParaRPr lang="en-US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1</a:t>
            </a:r>
            <a:r>
              <a:rPr lang="th-TH" b="1" dirty="0"/>
              <a:t>) ต้องมีหนี้ซึ่งกันและกัน </a:t>
            </a:r>
            <a:endParaRPr lang="en-US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2</a:t>
            </a:r>
            <a:r>
              <a:rPr lang="th-TH" b="1" dirty="0"/>
              <a:t>) วัตถุแห่งหนี้อย่างเดียวกัน </a:t>
            </a:r>
            <a:endParaRPr lang="en-US" dirty="0"/>
          </a:p>
          <a:p>
            <a:r>
              <a:rPr lang="th-TH" b="1" dirty="0"/>
              <a:t>      </a:t>
            </a:r>
            <a:r>
              <a:rPr lang="en-US" b="1" dirty="0"/>
              <a:t>3</a:t>
            </a:r>
            <a:r>
              <a:rPr lang="th-TH" b="1" dirty="0"/>
              <a:t>) หนี้ทั้งสองฝ่ายถึงกำหนดชำระด้วยกัน</a:t>
            </a:r>
            <a:endParaRPr lang="en-US" dirty="0"/>
          </a:p>
          <a:p>
            <a:pPr lvl="0"/>
            <a:r>
              <a:rPr lang="th-TH" dirty="0"/>
              <a:t>     </a:t>
            </a:r>
            <a:r>
              <a:rPr lang="en-US" dirty="0"/>
              <a:t>4</a:t>
            </a:r>
            <a:r>
              <a:rPr lang="th-TH" dirty="0"/>
              <a:t>) </a:t>
            </a:r>
            <a:r>
              <a:rPr lang="th-TH" b="1" dirty="0"/>
              <a:t>ไม่เป็นการต้องห้าม 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1</a:t>
            </a:r>
            <a:r>
              <a:rPr lang="th-TH" dirty="0"/>
              <a:t>) สภาพแห่งหนี้ไม่เปิดช่อง (มาตรา </a:t>
            </a:r>
            <a:r>
              <a:rPr lang="en-US" dirty="0"/>
              <a:t>341 </a:t>
            </a:r>
            <a:r>
              <a:rPr lang="th-TH" dirty="0"/>
              <a:t>วรรคแรก)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2</a:t>
            </a:r>
            <a:r>
              <a:rPr lang="th-TH" dirty="0"/>
              <a:t>) ขัดกับเจตนาของคู่กรณี (มาตรา </a:t>
            </a:r>
            <a:r>
              <a:rPr lang="en-US" dirty="0"/>
              <a:t>341 </a:t>
            </a:r>
            <a:r>
              <a:rPr lang="th-TH" dirty="0"/>
              <a:t>วรรคสอง)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3</a:t>
            </a:r>
            <a:r>
              <a:rPr lang="th-TH" dirty="0"/>
              <a:t>) สิทธิเรียกร้องยังมีข้อต่อสู้อยู่ (มาตรา </a:t>
            </a:r>
            <a:r>
              <a:rPr lang="en-US" dirty="0"/>
              <a:t>344 </a:t>
            </a:r>
            <a:r>
              <a:rPr lang="th-TH" dirty="0"/>
              <a:t>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4</a:t>
            </a:r>
            <a:r>
              <a:rPr lang="th-TH" dirty="0"/>
              <a:t>) หนี้เกิดแต่การอันมิชอบด้วยกฎหมาย (มาตรา </a:t>
            </a:r>
            <a:r>
              <a:rPr lang="en-US" dirty="0"/>
              <a:t>345 </a:t>
            </a:r>
            <a:r>
              <a:rPr lang="th-TH" dirty="0"/>
              <a:t>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5</a:t>
            </a:r>
            <a:r>
              <a:rPr lang="th-TH" dirty="0"/>
              <a:t>) สิทธิที่ศาลสั่งยึดไม่ได้ (มาตรา </a:t>
            </a:r>
            <a:r>
              <a:rPr lang="en-US" dirty="0"/>
              <a:t>346 </a:t>
            </a:r>
            <a:r>
              <a:rPr lang="th-TH" dirty="0"/>
              <a:t>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6</a:t>
            </a:r>
            <a:r>
              <a:rPr lang="th-TH" dirty="0"/>
              <a:t>) หนี้ที่ศาลห้ามลูกหนี้ชำระ(มาตรา </a:t>
            </a:r>
            <a:r>
              <a:rPr lang="en-US" dirty="0"/>
              <a:t>347 </a:t>
            </a:r>
            <a:r>
              <a:rPr lang="th-TH" dirty="0"/>
              <a:t>)</a:t>
            </a:r>
            <a:endParaRPr lang="en-US" dirty="0"/>
          </a:p>
          <a:p>
            <a:pPr lvl="0"/>
            <a:r>
              <a:rPr lang="th-TH" dirty="0"/>
              <a:t>          (</a:t>
            </a:r>
            <a:r>
              <a:rPr lang="en-US" dirty="0"/>
              <a:t>7</a:t>
            </a:r>
            <a:r>
              <a:rPr lang="th-TH" dirty="0"/>
              <a:t>) หนี้ที่กฎหมายห้ามหัก เช่นหนี้ค่าหุ้นบริษัท ห้ามมิให้หักกับหนี้บริษัทม.</a:t>
            </a:r>
            <a:r>
              <a:rPr lang="en-US" dirty="0"/>
              <a:t>1119 </a:t>
            </a:r>
            <a:r>
              <a:rPr lang="th-TH" dirty="0"/>
              <a:t>ว</a:t>
            </a:r>
            <a:r>
              <a:rPr lang="en-US" dirty="0"/>
              <a:t>2.</a:t>
            </a:r>
          </a:p>
          <a:p>
            <a:pPr lvl="0"/>
            <a:r>
              <a:rPr lang="th-TH" dirty="0"/>
              <a:t>          (</a:t>
            </a:r>
            <a:r>
              <a:rPr lang="en-US" dirty="0"/>
              <a:t>8</a:t>
            </a:r>
            <a:r>
              <a:rPr lang="th-TH" dirty="0"/>
              <a:t>) หนี้ซึ่งไม่อาจบังคับได้ เช่นชำระหนี้การพนัน(มาตรา </a:t>
            </a:r>
            <a:r>
              <a:rPr lang="en-US" dirty="0"/>
              <a:t>853</a:t>
            </a:r>
            <a:r>
              <a:rPr lang="th-TH" dirty="0"/>
              <a:t>)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8054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4. </a:t>
            </a:r>
            <a:r>
              <a:rPr lang="th-TH" b="1" dirty="0"/>
              <a:t>วิธีการหักกลบลบหนี้ (มาตรา </a:t>
            </a:r>
            <a:r>
              <a:rPr lang="en-US" b="1" dirty="0"/>
              <a:t>342</a:t>
            </a:r>
            <a:r>
              <a:rPr lang="th-TH" b="1" dirty="0"/>
              <a:t>)</a:t>
            </a:r>
            <a:r>
              <a:rPr lang="th-TH" dirty="0"/>
              <a:t> มีลักษณะดังนี้</a:t>
            </a:r>
            <a:endParaRPr lang="en-US" dirty="0"/>
          </a:p>
          <a:p>
            <a:pPr lvl="0"/>
            <a:r>
              <a:rPr lang="th-TH" b="1" dirty="0"/>
              <a:t>       </a:t>
            </a:r>
            <a:r>
              <a:rPr lang="en-US" b="1" dirty="0"/>
              <a:t>1</a:t>
            </a:r>
            <a:r>
              <a:rPr lang="th-TH" b="1" dirty="0"/>
              <a:t>) </a:t>
            </a:r>
            <a:r>
              <a:rPr lang="th-TH" dirty="0"/>
              <a:t>การแสดงเจตนาฝ่ายเดียว</a:t>
            </a:r>
            <a:endParaRPr lang="en-US" dirty="0"/>
          </a:p>
          <a:p>
            <a:pPr lvl="0"/>
            <a:r>
              <a:rPr lang="th-TH" b="1" dirty="0"/>
              <a:t>       </a:t>
            </a:r>
            <a:r>
              <a:rPr lang="en-US" b="1" dirty="0"/>
              <a:t>2</a:t>
            </a:r>
            <a:r>
              <a:rPr lang="th-TH" b="1" dirty="0"/>
              <a:t>) </a:t>
            </a:r>
            <a:r>
              <a:rPr lang="th-TH" dirty="0"/>
              <a:t>การแสดงเจตนาต้องไม่มีเงื่อนไข เงื่อนเวลา</a:t>
            </a:r>
            <a:endParaRPr lang="en-US" dirty="0"/>
          </a:p>
          <a:p>
            <a:pPr lvl="0"/>
            <a:r>
              <a:rPr lang="th-TH" b="1" dirty="0"/>
              <a:t>       </a:t>
            </a:r>
            <a:r>
              <a:rPr lang="en-US" b="1" dirty="0"/>
              <a:t>3</a:t>
            </a:r>
            <a:r>
              <a:rPr lang="th-TH" b="1" dirty="0"/>
              <a:t>) </a:t>
            </a:r>
            <a:r>
              <a:rPr lang="th-TH" dirty="0"/>
              <a:t>การแสดงเจตนามีผลย้อนหลัง</a:t>
            </a:r>
            <a:endParaRPr lang="en-US" dirty="0"/>
          </a:p>
          <a:p>
            <a:pPr lvl="0"/>
            <a:endParaRPr lang="th-TH" b="1" dirty="0"/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1960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5. </a:t>
            </a:r>
            <a:r>
              <a:rPr lang="th-TH" b="1" dirty="0"/>
              <a:t>ผลของการหักกลบลบหนี้</a:t>
            </a:r>
            <a:endParaRPr lang="en-US" dirty="0"/>
          </a:p>
          <a:p>
            <a:pPr lvl="0"/>
            <a:r>
              <a:rPr lang="th-TH" b="1" dirty="0"/>
              <a:t>       </a:t>
            </a:r>
            <a:r>
              <a:rPr lang="en-US" b="1" dirty="0"/>
              <a:t>1</a:t>
            </a:r>
            <a:r>
              <a:rPr lang="th-TH" b="1" dirty="0"/>
              <a:t>) ผลโดยทั่วไป      มาตรา </a:t>
            </a:r>
            <a:r>
              <a:rPr lang="en-US" b="1" dirty="0"/>
              <a:t>341 </a:t>
            </a:r>
            <a:r>
              <a:rPr lang="th-TH" dirty="0"/>
              <a:t>หลุดพ้นจากการชำระหนี้</a:t>
            </a:r>
            <a:endParaRPr lang="en-US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2</a:t>
            </a:r>
            <a:r>
              <a:rPr lang="th-TH" b="1" dirty="0"/>
              <a:t>) กรณีที่มีหนี้จะต้องหักกลบลบหนี้กันหลายราย       มาตรา </a:t>
            </a:r>
            <a:r>
              <a:rPr lang="en-US" b="1" dirty="0"/>
              <a:t>348 </a:t>
            </a:r>
            <a:endParaRPr lang="en-US" dirty="0"/>
          </a:p>
          <a:p>
            <a:pPr lvl="0"/>
            <a:r>
              <a:rPr lang="th-TH" b="1" dirty="0"/>
              <a:t>     </a:t>
            </a:r>
            <a:r>
              <a:rPr lang="en-US" b="1" dirty="0"/>
              <a:t> 3</a:t>
            </a:r>
            <a:r>
              <a:rPr lang="th-TH" b="1" dirty="0"/>
              <a:t>) กรณีขอหักกลบลบหนี้ซึ่งมีสถานที่ชำระต่างกัน      มาตรา </a:t>
            </a:r>
            <a:r>
              <a:rPr lang="en-US" b="1" dirty="0"/>
              <a:t>343 </a:t>
            </a:r>
            <a:r>
              <a:rPr lang="th-TH" b="1" dirty="0"/>
              <a:t> 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4148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4. </a:t>
            </a:r>
            <a:r>
              <a:rPr lang="th-TH" b="1" dirty="0"/>
              <a:t>แปลงหนี้ใหม่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1. </a:t>
            </a:r>
            <a:r>
              <a:rPr lang="th-TH" b="1" dirty="0"/>
              <a:t>แปลงหนี้ใหม่คืออะไร</a:t>
            </a:r>
            <a:endParaRPr lang="en-US" dirty="0"/>
          </a:p>
          <a:p>
            <a:r>
              <a:rPr lang="th-TH" dirty="0"/>
              <a:t>    เป็นกรณีที่คู่กรณีที่เกี่ยวข้องได้ตกลงกันให้หนี้เดิมระงับและบังคับตามหนี้ที่ตกลง  </a:t>
            </a:r>
          </a:p>
          <a:p>
            <a:pPr>
              <a:buNone/>
            </a:pPr>
            <a:r>
              <a:rPr lang="th-TH" dirty="0"/>
              <a:t>        กันใหม่  โดยมีการเปลี่ยนแปลงสิ่งซึ่งเป็นสาระสำคัญแห่งหนี้เดิม</a:t>
            </a:r>
          </a:p>
        </p:txBody>
      </p:sp>
    </p:spTree>
    <p:extLst>
      <p:ext uri="{BB962C8B-B14F-4D97-AF65-F5344CB8AC3E}">
        <p14:creationId xmlns:p14="http://schemas.microsoft.com/office/powerpoint/2010/main" val="108421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b="1" dirty="0"/>
              <a:t>2. </a:t>
            </a:r>
            <a:r>
              <a:rPr lang="th-TH" sz="2800" b="1" dirty="0"/>
              <a:t>หลักเกณฑ์แปลงหนี้ใหม่ (มาตรา </a:t>
            </a:r>
            <a:r>
              <a:rPr lang="en-US" sz="2800" b="1" dirty="0"/>
              <a:t>349</a:t>
            </a:r>
            <a:r>
              <a:rPr lang="th-TH" sz="2800" b="1" dirty="0"/>
              <a:t>)</a:t>
            </a:r>
            <a:endParaRPr lang="en-US" sz="1600" dirty="0"/>
          </a:p>
          <a:p>
            <a:pPr lvl="1"/>
            <a:r>
              <a:rPr lang="th-TH" b="1" dirty="0"/>
              <a:t> </a:t>
            </a:r>
            <a:r>
              <a:rPr lang="en-US" b="1" dirty="0"/>
              <a:t>1</a:t>
            </a:r>
            <a:r>
              <a:rPr lang="th-TH" b="1" dirty="0"/>
              <a:t>) </a:t>
            </a:r>
            <a:r>
              <a:rPr lang="th-TH" dirty="0"/>
              <a:t>มีหนี้เดิมที่คู่กรณีจะให้ระงับไป</a:t>
            </a:r>
            <a:endParaRPr lang="en-US" sz="1400" dirty="0"/>
          </a:p>
          <a:p>
            <a:pPr lvl="1"/>
            <a:r>
              <a:rPr lang="th-TH" dirty="0"/>
              <a:t> </a:t>
            </a:r>
            <a:r>
              <a:rPr lang="en-US" dirty="0"/>
              <a:t>2</a:t>
            </a:r>
            <a:r>
              <a:rPr lang="th-TH" dirty="0"/>
              <a:t>) คู่กรณีทำสัญญาแปลงหนี้เดิมเป็นหนี้ใหม่</a:t>
            </a:r>
            <a:endParaRPr lang="en-US" sz="1400" dirty="0"/>
          </a:p>
          <a:p>
            <a:pPr lvl="1"/>
            <a:r>
              <a:rPr lang="th-TH" dirty="0"/>
              <a:t> </a:t>
            </a:r>
            <a:r>
              <a:rPr lang="en-US" dirty="0"/>
              <a:t>3</a:t>
            </a:r>
            <a:r>
              <a:rPr lang="th-TH" dirty="0"/>
              <a:t>) มีการเปลี่ยนสาระสำคัญของหนี้</a:t>
            </a:r>
            <a:endParaRPr lang="en-US" sz="1400" dirty="0"/>
          </a:p>
          <a:p>
            <a:pPr lvl="1"/>
            <a:r>
              <a:rPr lang="th-TH" dirty="0"/>
              <a:t> </a:t>
            </a:r>
            <a:r>
              <a:rPr lang="en-US" dirty="0"/>
              <a:t>4</a:t>
            </a:r>
            <a:r>
              <a:rPr lang="th-TH" dirty="0"/>
              <a:t>) มีหนี้ใหม่เกิดขึ้นแทนหนี้เดิม</a:t>
            </a:r>
            <a:endParaRPr lang="en-US" sz="1400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479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/>
              <a:t>3. </a:t>
            </a:r>
            <a:r>
              <a:rPr lang="th-TH" sz="2800" b="1" dirty="0"/>
              <a:t>ผลของการแปลงหนี้ใหม่</a:t>
            </a:r>
            <a:endParaRPr lang="en-US" sz="2800" dirty="0"/>
          </a:p>
          <a:p>
            <a:pPr lvl="1"/>
            <a:r>
              <a:rPr lang="en-US" sz="2800" b="1" dirty="0"/>
              <a:t>1</a:t>
            </a:r>
            <a:r>
              <a:rPr lang="th-TH" sz="2800" b="1" dirty="0"/>
              <a:t>) ผลเกี่ยวกับหนี้ประธาน ห</a:t>
            </a:r>
            <a:r>
              <a:rPr lang="th-TH" sz="2800" dirty="0"/>
              <a:t>นี้เดิมระงับไป แต่ก็ยังคงต้องผูกพันและบังคับกันตามหนี้ใหม่</a:t>
            </a:r>
            <a:endParaRPr lang="en-US" sz="2800" dirty="0"/>
          </a:p>
          <a:p>
            <a:pPr lvl="1"/>
            <a:r>
              <a:rPr lang="en-US" sz="2800" b="1" dirty="0"/>
              <a:t>2</a:t>
            </a:r>
            <a:r>
              <a:rPr lang="th-TH" sz="2800" b="1" dirty="0"/>
              <a:t>) ผลเกี่ยวกับจำนำจำนอง (มาตรา </a:t>
            </a:r>
            <a:r>
              <a:rPr lang="en-US" sz="2800" b="1" dirty="0"/>
              <a:t>352</a:t>
            </a:r>
            <a:r>
              <a:rPr lang="th-TH" sz="2800" b="1" dirty="0"/>
              <a:t>) </a:t>
            </a:r>
            <a:r>
              <a:rPr lang="th-TH" sz="2800" dirty="0"/>
              <a:t>ยังคงเป็นประกันหนี้ใหม่ต่อมา ต้องมีการตกลงกันให้โอนหลักประกันนั้นมาด้วย </a:t>
            </a:r>
            <a:endParaRPr lang="en-US" sz="2800" dirty="0"/>
          </a:p>
          <a:p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375628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5. </a:t>
            </a:r>
            <a:r>
              <a:rPr lang="th-TH" b="1" dirty="0"/>
              <a:t>หนี้เกลื่อนกลืนกัน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1. </a:t>
            </a:r>
            <a:r>
              <a:rPr lang="th-TH" b="1" dirty="0"/>
              <a:t>หนี้เกลื่อนกลืนกันคืออะไร</a:t>
            </a:r>
            <a:endParaRPr lang="en-US" dirty="0"/>
          </a:p>
          <a:p>
            <a:r>
              <a:rPr lang="th-TH" b="1" dirty="0"/>
              <a:t>    มาตรา </a:t>
            </a:r>
            <a:r>
              <a:rPr lang="en-US" b="1" dirty="0"/>
              <a:t>353 </a:t>
            </a:r>
            <a:r>
              <a:rPr lang="th-TH" dirty="0"/>
              <a:t>ถ้าสิทธิและความรับผิดในหนี้รายใดตกอยู่แก่บุคคลเดียวกัน ท่านว่า</a:t>
            </a:r>
          </a:p>
          <a:p>
            <a:r>
              <a:rPr lang="th-TH" dirty="0"/>
              <a:t>                     หนี้นั้นเป็นอันระงับ</a:t>
            </a:r>
          </a:p>
        </p:txBody>
      </p:sp>
    </p:spTree>
    <p:extLst>
      <p:ext uri="{BB962C8B-B14F-4D97-AF65-F5344CB8AC3E}">
        <p14:creationId xmlns:p14="http://schemas.microsoft.com/office/powerpoint/2010/main" val="36443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b="1" dirty="0"/>
              <a:t>2. </a:t>
            </a:r>
            <a:r>
              <a:rPr lang="th-TH" sz="2800" b="1" dirty="0"/>
              <a:t>หนี้เกลื่อนกลืนกันเกิดขึ้นได้อย่างไร</a:t>
            </a:r>
            <a:endParaRPr lang="en-US" sz="2800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1</a:t>
            </a:r>
            <a:r>
              <a:rPr lang="th-TH" b="1" dirty="0"/>
              <a:t>) เจ้าหนี้หรือลูกหนี้กลายเป็นทายาทของอีกฝ่ายหนึ่ง</a:t>
            </a:r>
            <a:endParaRPr lang="en-US" dirty="0"/>
          </a:p>
          <a:p>
            <a:r>
              <a:rPr lang="th-TH" b="1" dirty="0"/>
              <a:t>      </a:t>
            </a:r>
            <a:r>
              <a:rPr lang="en-US" b="1" dirty="0"/>
              <a:t>2</a:t>
            </a:r>
            <a:r>
              <a:rPr lang="th-TH" b="1" dirty="0"/>
              <a:t>) เจ้าหนี้หรือลูกหนี้รับโอนหนี้ หรือโอนสิทธิเรียกร้องของอีกฝ่ายหนึ่งมา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7816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ทบทวนก่อนเรียน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  <a:p>
            <a:r>
              <a:rPr lang="en-US" sz="3600" dirty="0"/>
              <a:t>8. </a:t>
            </a:r>
            <a:r>
              <a:rPr lang="th-TH" sz="3600" dirty="0"/>
              <a:t>รับช่วงสิทธิ รับช่วงทรัพย์</a:t>
            </a:r>
          </a:p>
          <a:p>
            <a:r>
              <a:rPr lang="en-US" sz="3600" dirty="0"/>
              <a:t>9. </a:t>
            </a:r>
            <a:r>
              <a:rPr lang="th-TH" sz="3600" dirty="0"/>
              <a:t>สิทธิยึดหน่วง</a:t>
            </a:r>
          </a:p>
          <a:p>
            <a:r>
              <a:rPr lang="en-US" sz="3600" dirty="0"/>
              <a:t>10. </a:t>
            </a:r>
            <a:r>
              <a:rPr lang="th-TH" sz="3600" dirty="0"/>
              <a:t>ลูกหนี้เจ้าหนี้ร่วม</a:t>
            </a:r>
          </a:p>
          <a:p>
            <a:r>
              <a:rPr lang="en-US" sz="3600" dirty="0"/>
              <a:t>11. </a:t>
            </a:r>
            <a:r>
              <a:rPr lang="th-TH" sz="3600" dirty="0"/>
              <a:t>การโอนสิทธิเรียกร้อง</a:t>
            </a:r>
            <a:r>
              <a:rPr lang="en-US" sz="3600" dirty="0"/>
              <a:t> </a:t>
            </a:r>
            <a:endParaRPr lang="th-TH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3. </a:t>
            </a:r>
            <a:r>
              <a:rPr lang="th-TH" b="1" dirty="0"/>
              <a:t>ข้อยกเว้นของหนี้เกลื่อนกลืนกัน (มาตรา </a:t>
            </a:r>
            <a:r>
              <a:rPr lang="en-US" b="1" dirty="0"/>
              <a:t>353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dirty="0"/>
              <a:t>มี </a:t>
            </a:r>
            <a:r>
              <a:rPr lang="en-US" dirty="0"/>
              <a:t>2</a:t>
            </a:r>
            <a:r>
              <a:rPr lang="th-TH" dirty="0"/>
              <a:t> กรณี</a:t>
            </a:r>
            <a:endParaRPr lang="en-US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1</a:t>
            </a:r>
            <a:r>
              <a:rPr lang="th-TH" b="1" dirty="0"/>
              <a:t>) หนี้ได้ตกไปอยู่บังคับแห่งสิทธิของบุคคลภายนอก</a:t>
            </a:r>
            <a:endParaRPr lang="en-US" dirty="0"/>
          </a:p>
          <a:p>
            <a:pPr lvl="0"/>
            <a:r>
              <a:rPr lang="th-TH" b="1" dirty="0"/>
              <a:t>      </a:t>
            </a:r>
            <a:r>
              <a:rPr lang="en-US" b="1" dirty="0"/>
              <a:t>2</a:t>
            </a:r>
            <a:r>
              <a:rPr lang="th-TH" b="1" dirty="0"/>
              <a:t>) เมื่อมีการสลักหลังตั๋วเงินกลับมา </a:t>
            </a:r>
            <a:r>
              <a:rPr lang="th-TH" dirty="0"/>
              <a:t>ตามมาตรา </a:t>
            </a:r>
            <a:r>
              <a:rPr lang="en-US" dirty="0"/>
              <a:t>917 </a:t>
            </a:r>
            <a:r>
              <a:rPr lang="th-TH" dirty="0"/>
              <a:t>วรรคสาม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b="1" dirty="0"/>
              <a:t>4. </a:t>
            </a:r>
            <a:r>
              <a:rPr lang="th-TH" b="1" dirty="0"/>
              <a:t>ผลของหนี้เกลื่อนกลืนกัน</a:t>
            </a:r>
            <a:endParaRPr lang="en-US" dirty="0"/>
          </a:p>
          <a:p>
            <a:r>
              <a:rPr lang="th-TH" dirty="0"/>
              <a:t>      หนี้ระงับทั้งหนี้ประธานและหนี้อุปกรณ์ด้วย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531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>
                <a:solidFill>
                  <a:srgbClr val="FF0000"/>
                </a:solidFill>
              </a:rPr>
              <a:t>มาตราสำคัญ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4DEAEFFD-D9E8-48B8-86F5-A73232B56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697002"/>
              </p:ext>
            </p:extLst>
          </p:nvPr>
        </p:nvGraphicFramePr>
        <p:xfrm>
          <a:off x="1295401" y="1813092"/>
          <a:ext cx="9755776" cy="4734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5288">
                  <a:extLst>
                    <a:ext uri="{9D8B030D-6E8A-4147-A177-3AD203B41FA5}">
                      <a16:colId xmlns:a16="http://schemas.microsoft.com/office/drawing/2014/main" val="3785079146"/>
                    </a:ext>
                  </a:extLst>
                </a:gridCol>
                <a:gridCol w="6670488">
                  <a:extLst>
                    <a:ext uri="{9D8B030D-6E8A-4147-A177-3AD203B41FA5}">
                      <a16:colId xmlns:a16="http://schemas.microsoft.com/office/drawing/2014/main" val="1807734326"/>
                    </a:ext>
                  </a:extLst>
                </a:gridCol>
              </a:tblGrid>
              <a:tr h="398386">
                <a:tc>
                  <a:txBody>
                    <a:bodyPr/>
                    <a:lstStyle/>
                    <a:p>
                      <a:r>
                        <a:rPr lang="th-TH" sz="2800" dirty="0"/>
                        <a:t>เรื่อง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/>
                        <a:t>มาตรา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7637647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บททั่วไป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๑๙๔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4015548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ลูกหนี้ผิดนัด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๒๐๓ วรรคแรก มาตรา ๒๐๔ วรรคแรก มาตรา ๒๐๖และมาตรา ๒๒๔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633885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การบังคับชำระหนี้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๒๑๓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797325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การชำระหนี้กลายเป็นพ้นวิสัย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๒๑๗ และมาตรา ๒๑๘</a:t>
                      </a:r>
                      <a:r>
                        <a:rPr lang="en-US" sz="2400" dirty="0">
                          <a:effectLst/>
                        </a:rPr>
                        <a:t>  </a:t>
                      </a:r>
                      <a:r>
                        <a:rPr lang="th-TH" sz="2400" dirty="0">
                          <a:effectLst/>
                        </a:rPr>
                        <a:t>มาตรา ๒๑๙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372289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รับช่วงสิทธิ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๒๒๖ วรรคสอง มาตรา ๒๒๙(๓)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190385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การใช้สิทธิเรียกร้องของลูกหนี้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strike="noStrike" dirty="0">
                          <a:effectLst/>
                        </a:rPr>
                        <a:t>มาตรา ๒๓๓</a:t>
                      </a:r>
                      <a:endParaRPr lang="en-US" sz="16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3339569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การเพิกถอนการฉ้อฉล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dirty="0">
                          <a:effectLst/>
                        </a:rPr>
                        <a:t>มาตรา ๒๓๗ และมาตรา </a:t>
                      </a:r>
                      <a:r>
                        <a:rPr lang="th-TH" sz="2400" u="none" dirty="0">
                          <a:effectLst/>
                        </a:rPr>
                        <a:t>๒๓๘ วรรคแรก</a:t>
                      </a:r>
                      <a:endParaRPr lang="en-US" sz="16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3795219"/>
                  </a:ext>
                </a:extLst>
              </a:tr>
              <a:tr h="38187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การโอนสิทธิเรียกร้อง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u="none" strike="noStrike" dirty="0">
                          <a:effectLst/>
                        </a:rPr>
                        <a:t>มาตรา ๓๐๓ และมาตรา ๓๐๖</a:t>
                      </a:r>
                      <a:endParaRPr lang="en-US" sz="160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100024"/>
                  </a:ext>
                </a:extLst>
              </a:tr>
              <a:tr h="343262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ลูกหนี้ร่วม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u="none" strike="noStrike" dirty="0">
                          <a:effectLst/>
                        </a:rPr>
                        <a:t>มาตรา ๒๙๑ มาตรา ๒๙๕ มาตรา ๒๙๖ </a:t>
                      </a:r>
                      <a:endParaRPr lang="en-US" sz="160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0913012"/>
                  </a:ext>
                </a:extLst>
              </a:tr>
              <a:tr h="686523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ความระงับแห่งหนี้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u="none" strike="noStrike" dirty="0">
                          <a:effectLst/>
                        </a:rPr>
                        <a:t>มาตรา ๓๔๑ มาตรา ๓๒๑ และมาตรา ๓๔๙</a:t>
                      </a:r>
                      <a:endParaRPr lang="en-US" sz="160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214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93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/>
              <a:t>1. </a:t>
            </a:r>
            <a:r>
              <a:rPr lang="th-TH" sz="2400" b="1" dirty="0"/>
              <a:t>การชำระหนี้</a:t>
            </a:r>
          </a:p>
          <a:p>
            <a:pPr lvl="0"/>
            <a:r>
              <a:rPr lang="en-US" sz="2400" b="1" dirty="0"/>
              <a:t>2. </a:t>
            </a:r>
            <a:r>
              <a:rPr lang="th-TH" sz="2400" b="1" dirty="0"/>
              <a:t>ปลดหนี้</a:t>
            </a:r>
          </a:p>
          <a:p>
            <a:pPr lvl="0"/>
            <a:r>
              <a:rPr lang="en-US" sz="2400" b="1" dirty="0"/>
              <a:t>3. </a:t>
            </a:r>
            <a:r>
              <a:rPr lang="th-TH" sz="2400" b="1" dirty="0"/>
              <a:t>หักกลบลบหนี้</a:t>
            </a:r>
          </a:p>
          <a:p>
            <a:pPr lvl="0"/>
            <a:r>
              <a:rPr lang="en-US" sz="2400" b="1" dirty="0"/>
              <a:t>4. </a:t>
            </a:r>
            <a:r>
              <a:rPr lang="th-TH" sz="2400" b="1" dirty="0"/>
              <a:t>แปลงหนี้ใหม่</a:t>
            </a:r>
          </a:p>
          <a:p>
            <a:pPr lvl="0"/>
            <a:r>
              <a:rPr lang="en-US" sz="2400" b="1" dirty="0"/>
              <a:t>5. </a:t>
            </a:r>
            <a:r>
              <a:rPr lang="th-TH" sz="2400" b="1" dirty="0"/>
              <a:t>หนี้เกลื่อนกลืนกัน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628800"/>
          <a:ext cx="8229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8000" b="1" dirty="0"/>
                        <a:t>ความระงับแห่งหนี้</a:t>
                      </a:r>
                    </a:p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98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1. </a:t>
            </a:r>
            <a:r>
              <a:rPr lang="th-TH" b="1" dirty="0"/>
              <a:t>การชำระหนี้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h-TH" dirty="0"/>
              <a:t>                                                                 (</a:t>
            </a:r>
            <a:r>
              <a:rPr lang="en-US" dirty="0"/>
              <a:t>1</a:t>
            </a:r>
            <a:r>
              <a:rPr lang="th-TH" dirty="0"/>
              <a:t>) </a:t>
            </a:r>
            <a:r>
              <a:rPr lang="th-TH" b="1" dirty="0"/>
              <a:t>สภาพแห่งหนี้ไม่เปิดช่องให้บุคคลภายนอก</a:t>
            </a:r>
          </a:p>
          <a:p>
            <a:pPr>
              <a:buNone/>
            </a:pPr>
            <a:r>
              <a:rPr lang="th-TH" b="1" dirty="0"/>
              <a:t>                                                                       ชำระหนี้ได้</a:t>
            </a:r>
            <a:r>
              <a:rPr lang="th-TH" dirty="0"/>
              <a:t> </a:t>
            </a:r>
          </a:p>
          <a:p>
            <a:endParaRPr lang="th-TH" dirty="0"/>
          </a:p>
          <a:p>
            <a:pPr lvl="0"/>
            <a:r>
              <a:rPr lang="en-US" dirty="0"/>
              <a:t>1</a:t>
            </a:r>
            <a:r>
              <a:rPr lang="th-TH" dirty="0"/>
              <a:t>. </a:t>
            </a:r>
            <a:r>
              <a:rPr lang="th-TH" b="1" dirty="0"/>
              <a:t>ผู้ชำระหนี้ (มาตรา </a:t>
            </a:r>
            <a:r>
              <a:rPr lang="en-US" b="1" dirty="0"/>
              <a:t>314</a:t>
            </a:r>
            <a:r>
              <a:rPr lang="th-TH" b="1" dirty="0"/>
              <a:t>)              (</a:t>
            </a:r>
            <a:r>
              <a:rPr lang="en-US" b="1" dirty="0"/>
              <a:t>2</a:t>
            </a:r>
            <a:r>
              <a:rPr lang="th-TH" b="1" dirty="0"/>
              <a:t>)  ขัดกับเจตนาอันคู่กรณีได้แสดงไว้</a:t>
            </a:r>
            <a:r>
              <a:rPr lang="th-TH" dirty="0"/>
              <a:t> </a:t>
            </a:r>
          </a:p>
          <a:p>
            <a:pPr lvl="0"/>
            <a:endParaRPr lang="th-TH" dirty="0"/>
          </a:p>
          <a:p>
            <a:pPr lvl="0">
              <a:buNone/>
            </a:pPr>
            <a:r>
              <a:rPr lang="th-TH" dirty="0"/>
              <a:t>                                                                 (</a:t>
            </a:r>
            <a:r>
              <a:rPr lang="en-US" dirty="0"/>
              <a:t>3</a:t>
            </a:r>
            <a:r>
              <a:rPr lang="th-TH" dirty="0"/>
              <a:t>) </a:t>
            </a:r>
            <a:r>
              <a:rPr lang="th-TH" b="1" dirty="0"/>
              <a:t> การชำระหนี้โดยขืนใจลูกหนี้</a:t>
            </a:r>
            <a:r>
              <a:rPr lang="th-TH" dirty="0"/>
              <a:t> </a:t>
            </a:r>
            <a:endParaRPr lang="en-US" dirty="0"/>
          </a:p>
          <a:p>
            <a:endParaRPr lang="th-TH" dirty="0"/>
          </a:p>
        </p:txBody>
      </p:sp>
      <p:cxnSp>
        <p:nvCxnSpPr>
          <p:cNvPr id="7" name="ลูกศรเชื่อมต่อแบบตรง 6"/>
          <p:cNvCxnSpPr/>
          <p:nvPr/>
        </p:nvCxnSpPr>
        <p:spPr>
          <a:xfrm rot="5400000" flipH="1" flipV="1">
            <a:off x="3668459" y="3280296"/>
            <a:ext cx="136815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 rot="16200000" flipH="1">
            <a:off x="3920487" y="4555734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/>
          <p:nvPr/>
        </p:nvCxnSpPr>
        <p:spPr>
          <a:xfrm>
            <a:off x="4121237" y="4295263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76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ผู้รับชำระหนี้  </a:t>
            </a:r>
          </a:p>
          <a:p>
            <a:pPr lvl="0">
              <a:buNone/>
            </a:pPr>
            <a:r>
              <a:rPr lang="th-TH" b="1" dirty="0"/>
              <a:t>           มาตรา </a:t>
            </a:r>
            <a:r>
              <a:rPr lang="en-US" b="1" dirty="0"/>
              <a:t>315       </a:t>
            </a:r>
            <a:r>
              <a:rPr lang="th-TH" b="1" dirty="0"/>
              <a:t>(</a:t>
            </a:r>
            <a:r>
              <a:rPr lang="en-US" b="1" dirty="0"/>
              <a:t>1</a:t>
            </a:r>
            <a:r>
              <a:rPr lang="th-TH" b="1" dirty="0"/>
              <a:t>) เจ้าหนี้</a:t>
            </a:r>
          </a:p>
          <a:p>
            <a:pPr lvl="0">
              <a:buNone/>
            </a:pPr>
            <a:r>
              <a:rPr lang="th-TH" b="1" dirty="0"/>
              <a:t>                                        (</a:t>
            </a:r>
            <a:r>
              <a:rPr lang="en-US" b="1" dirty="0"/>
              <a:t>2</a:t>
            </a:r>
            <a:r>
              <a:rPr lang="th-TH" b="1" dirty="0"/>
              <a:t>) ผู้มีอำนาจรับชำระแทน</a:t>
            </a:r>
            <a:r>
              <a:rPr lang="en-US" b="1" dirty="0"/>
              <a:t>   </a:t>
            </a:r>
          </a:p>
          <a:p>
            <a:pPr lvl="0">
              <a:buNone/>
            </a:pPr>
            <a:endParaRPr lang="en-US" b="1" dirty="0"/>
          </a:p>
          <a:p>
            <a:pPr lvl="0">
              <a:buNone/>
            </a:pPr>
            <a:r>
              <a:rPr lang="en-US" b="1" dirty="0"/>
              <a:t>       </a:t>
            </a:r>
            <a:r>
              <a:rPr lang="th-TH" b="1" dirty="0"/>
              <a:t> มาตรา </a:t>
            </a:r>
            <a:r>
              <a:rPr lang="en-US" b="1" dirty="0"/>
              <a:t>320      </a:t>
            </a:r>
            <a:r>
              <a:rPr lang="th-TH" b="1" dirty="0"/>
              <a:t>บังคับชำระหนี้ไม่ถูกต้องไม่ได้</a:t>
            </a:r>
          </a:p>
          <a:p>
            <a:pPr lvl="0">
              <a:buNone/>
            </a:pP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h-TH" dirty="0"/>
          </a:p>
          <a:p>
            <a:pPr lvl="0"/>
            <a:r>
              <a:rPr lang="th-TH" dirty="0"/>
              <a:t>                                                                    (</a:t>
            </a:r>
            <a:r>
              <a:rPr lang="en-US" dirty="0"/>
              <a:t>1</a:t>
            </a:r>
            <a:r>
              <a:rPr lang="th-TH" dirty="0"/>
              <a:t>) </a:t>
            </a:r>
            <a:r>
              <a:rPr lang="th-TH" b="1" dirty="0"/>
              <a:t>การชำระหนี้ทรัพย์เฉพาะสิ่ง ส่งมอบที่ </a:t>
            </a:r>
          </a:p>
          <a:p>
            <a:pPr lvl="0">
              <a:buNone/>
            </a:pPr>
            <a:r>
              <a:rPr lang="th-TH" b="1" dirty="0"/>
              <a:t>                                                                                ทรัพย์ตั้งอยู่ </a:t>
            </a:r>
            <a:endParaRPr lang="th-TH" dirty="0"/>
          </a:p>
          <a:p>
            <a:pPr lvl="0"/>
            <a:r>
              <a:rPr lang="en-US" dirty="0"/>
              <a:t>3.</a:t>
            </a:r>
            <a:r>
              <a:rPr lang="th-TH" b="1" dirty="0"/>
              <a:t> สถานที่ชำระหนี้ (มาตรา </a:t>
            </a:r>
            <a:r>
              <a:rPr lang="en-US" b="1" dirty="0"/>
              <a:t>324</a:t>
            </a:r>
            <a:r>
              <a:rPr lang="th-TH" b="1" dirty="0"/>
              <a:t>)</a:t>
            </a:r>
            <a:r>
              <a:rPr lang="en-US" b="1" dirty="0"/>
              <a:t> </a:t>
            </a:r>
          </a:p>
          <a:p>
            <a:pPr lvl="0"/>
            <a:endParaRPr lang="en-US" b="1" dirty="0"/>
          </a:p>
          <a:p>
            <a:r>
              <a:rPr lang="en-US" b="1" dirty="0"/>
              <a:t>                                            </a:t>
            </a:r>
            <a:r>
              <a:rPr lang="th-TH" b="1" dirty="0"/>
              <a:t>(</a:t>
            </a:r>
            <a:r>
              <a:rPr lang="en-US" b="1" dirty="0"/>
              <a:t>2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การชำระหนี้โดยประการอื่น ต้อง</a:t>
            </a:r>
          </a:p>
          <a:p>
            <a:pPr>
              <a:buNone/>
            </a:pPr>
            <a:r>
              <a:rPr lang="th-TH" b="1" dirty="0"/>
              <a:t>                                                                          ชำระที่ภูมิลำเนาเจ้าหนี้ </a:t>
            </a:r>
            <a:endParaRPr lang="en-US" dirty="0"/>
          </a:p>
          <a:p>
            <a:pPr lvl="0"/>
            <a:endParaRPr lang="th-TH" dirty="0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rot="5400000" flipH="1" flipV="1">
            <a:off x="4092900" y="3392995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/>
          <p:cNvCxnSpPr/>
          <p:nvPr/>
        </p:nvCxnSpPr>
        <p:spPr>
          <a:xfrm rot="16200000" flipH="1">
            <a:off x="4056896" y="4328397"/>
            <a:ext cx="86409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82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h-TH" dirty="0"/>
          </a:p>
          <a:p>
            <a:r>
              <a:rPr lang="th-TH" dirty="0"/>
              <a:t>                                                                            (</a:t>
            </a:r>
            <a:r>
              <a:rPr lang="en-US" dirty="0"/>
              <a:t>1</a:t>
            </a:r>
            <a:r>
              <a:rPr lang="th-TH" dirty="0"/>
              <a:t>)</a:t>
            </a:r>
            <a:r>
              <a:rPr lang="th-TH" b="1" dirty="0"/>
              <a:t> ใบเสร็จแสดงการรับชำระหนี้ </a:t>
            </a:r>
            <a:endParaRPr lang="th-TH" dirty="0"/>
          </a:p>
          <a:p>
            <a:pPr lvl="0"/>
            <a:endParaRPr lang="th-TH" dirty="0"/>
          </a:p>
          <a:p>
            <a:pPr lvl="0"/>
            <a:r>
              <a:rPr lang="en-US" dirty="0"/>
              <a:t>4. </a:t>
            </a:r>
            <a:r>
              <a:rPr lang="th-TH" b="1" dirty="0"/>
              <a:t>หลักฐานแห่งการชำระหนี้ (มาตรา </a:t>
            </a:r>
            <a:r>
              <a:rPr lang="en-US" b="1" dirty="0"/>
              <a:t>326</a:t>
            </a:r>
            <a:r>
              <a:rPr lang="th-TH" b="1" dirty="0"/>
              <a:t>)</a:t>
            </a:r>
            <a:r>
              <a:rPr lang="en-US" b="1" dirty="0"/>
              <a:t> </a:t>
            </a:r>
          </a:p>
          <a:p>
            <a:pPr lvl="0"/>
            <a:endParaRPr lang="en-US" b="1" dirty="0"/>
          </a:p>
          <a:p>
            <a:pPr lvl="0"/>
            <a:r>
              <a:rPr lang="th-TH" dirty="0"/>
              <a:t>                                                                              (</a:t>
            </a:r>
            <a:r>
              <a:rPr lang="en-US" dirty="0"/>
              <a:t>2</a:t>
            </a:r>
            <a:r>
              <a:rPr lang="th-TH" dirty="0"/>
              <a:t>) </a:t>
            </a:r>
            <a:r>
              <a:rPr lang="th-TH" b="1" dirty="0"/>
              <a:t>ในกรณีที่หนี้นั้นได้ทำเป็น</a:t>
            </a:r>
          </a:p>
          <a:p>
            <a:pPr lvl="0">
              <a:buNone/>
            </a:pPr>
            <a:r>
              <a:rPr lang="th-TH" b="1" dirty="0"/>
              <a:t>                                                                                            เอกสารขึ้นไว้เป็นหลักฐานแห่งหนี้</a:t>
            </a:r>
            <a:endParaRPr lang="en-US" dirty="0"/>
          </a:p>
          <a:p>
            <a:endParaRPr lang="th-TH" dirty="0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rot="5400000" flipH="1" flipV="1">
            <a:off x="4937957" y="3676340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/>
          <p:cNvCxnSpPr/>
          <p:nvPr/>
        </p:nvCxnSpPr>
        <p:spPr>
          <a:xfrm rot="16200000" flipH="1">
            <a:off x="4865949" y="4360946"/>
            <a:ext cx="79208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76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5. </a:t>
            </a:r>
            <a:r>
              <a:rPr lang="th-TH" b="1" dirty="0"/>
              <a:t>การวางทรัพย์</a:t>
            </a:r>
            <a:endParaRPr lang="en-US" dirty="0"/>
          </a:p>
          <a:p>
            <a:r>
              <a:rPr lang="th-TH" b="1" dirty="0"/>
              <a:t>      มาตรา </a:t>
            </a:r>
            <a:r>
              <a:rPr lang="en-US" b="1" dirty="0"/>
              <a:t>331 </a:t>
            </a:r>
            <a:r>
              <a:rPr lang="th-TH" dirty="0"/>
              <a:t>กรณีที่จะเกิดการวางทรัพย์ได้มี </a:t>
            </a:r>
            <a:r>
              <a:rPr lang="en-US" dirty="0"/>
              <a:t>3 </a:t>
            </a:r>
            <a:r>
              <a:rPr lang="th-TH" dirty="0"/>
              <a:t>ประการ คือ</a:t>
            </a:r>
            <a:endParaRPr lang="en-US" dirty="0"/>
          </a:p>
          <a:p>
            <a:pPr lvl="0"/>
            <a:r>
              <a:rPr lang="th-TH" b="1" dirty="0"/>
              <a:t>      (</a:t>
            </a:r>
            <a:r>
              <a:rPr lang="en-US" b="1" dirty="0"/>
              <a:t>1</a:t>
            </a:r>
            <a:r>
              <a:rPr lang="th-TH" b="1" dirty="0"/>
              <a:t>)  เจ้าหนี้บอกปัดไม่ยอมรับชำระหนี้ </a:t>
            </a:r>
            <a:endParaRPr lang="en-US" dirty="0"/>
          </a:p>
          <a:p>
            <a:pPr lvl="0"/>
            <a:r>
              <a:rPr lang="th-TH" b="1" dirty="0"/>
              <a:t>      (</a:t>
            </a:r>
            <a:r>
              <a:rPr lang="en-US" b="1" dirty="0"/>
              <a:t>2</a:t>
            </a:r>
            <a:r>
              <a:rPr lang="th-TH" b="1" dirty="0"/>
              <a:t>) เจ้าหนี้ไม่สามารถจะชำระหนี้ได้ </a:t>
            </a:r>
            <a:endParaRPr lang="en-US" dirty="0"/>
          </a:p>
          <a:p>
            <a:r>
              <a:rPr lang="th-TH" b="1" dirty="0"/>
              <a:t>      (</a:t>
            </a:r>
            <a:r>
              <a:rPr lang="en-US" b="1" dirty="0"/>
              <a:t>3</a:t>
            </a:r>
            <a:r>
              <a:rPr lang="th-TH" b="1" dirty="0"/>
              <a:t>) ผู้ชำระหนี้ไม่สามารถจะรู้ถึงสิทธิในตัวเจ้าหนี้ได้แน่นอนโดยมิใช่</a:t>
            </a:r>
          </a:p>
          <a:p>
            <a:pPr>
              <a:buNone/>
            </a:pPr>
            <a:r>
              <a:rPr lang="th-TH" b="1" dirty="0"/>
              <a:t>                 ความผิดของตน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349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1154</Words>
  <Application>Microsoft Office PowerPoint</Application>
  <PresentationFormat>แบบจอกว้าง</PresentationFormat>
  <Paragraphs>137</Paragraphs>
  <Slides>21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21</vt:i4>
      </vt:variant>
    </vt:vector>
  </HeadingPairs>
  <TitlesOfParts>
    <vt:vector size="26" baseType="lpstr">
      <vt:lpstr>Arial</vt:lpstr>
      <vt:lpstr>Calibri</vt:lpstr>
      <vt:lpstr>Garamond</vt:lpstr>
      <vt:lpstr>Leelawadee</vt:lpstr>
      <vt:lpstr>ชีวภาพ</vt:lpstr>
      <vt:lpstr>กฎหมายลักษณะแห่งหนี้</vt:lpstr>
      <vt:lpstr>ทบทวนก่อนเรียน</vt:lpstr>
      <vt:lpstr>เนื้อหาในครั้งนี้</vt:lpstr>
      <vt:lpstr>งานนำเสนอ PowerPoint</vt:lpstr>
      <vt:lpstr>1. การชำระหนี้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 2. ปลดหนี้</vt:lpstr>
      <vt:lpstr>3. หักกลบลบหนี้</vt:lpstr>
      <vt:lpstr>งานนำเสนอ PowerPoint</vt:lpstr>
      <vt:lpstr>งานนำเสนอ PowerPoint</vt:lpstr>
      <vt:lpstr>งานนำเสนอ PowerPoint</vt:lpstr>
      <vt:lpstr>4. แปลงหนี้ใหม่</vt:lpstr>
      <vt:lpstr>งานนำเสนอ PowerPoint</vt:lpstr>
      <vt:lpstr>งานนำเสนอ PowerPoint</vt:lpstr>
      <vt:lpstr>5. หนี้เกลื่อนกลืนกัน</vt:lpstr>
      <vt:lpstr>งานนำเสนอ PowerPoint</vt:lpstr>
      <vt:lpstr>งานนำเสนอ PowerPoint</vt:lpstr>
      <vt:lpstr>มาตราสำคัญ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