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0" r:id="rId33"/>
    <p:sldId id="291" r:id="rId34"/>
    <p:sldId id="292" r:id="rId35"/>
    <p:sldId id="293" r:id="rId36"/>
    <p:sldId id="294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8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3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C3D23-20F8-4F0D-99B0-DE942B3FBCD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F82905C9-444B-49B4-8DC8-CDC6CB6F4410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ความรับผิดชอบต่อชุมชนและสังคม</a:t>
          </a:r>
        </a:p>
      </dgm:t>
    </dgm:pt>
    <dgm:pt modelId="{5EF97C8A-CAC6-4F36-BAE5-84C049633213}" type="parTrans" cxnId="{B703CB46-042A-4AA1-9D4C-E26ED585F0CE}">
      <dgm:prSet/>
      <dgm:spPr/>
      <dgm:t>
        <a:bodyPr/>
        <a:lstStyle/>
        <a:p>
          <a:endParaRPr lang="th-TH"/>
        </a:p>
      </dgm:t>
    </dgm:pt>
    <dgm:pt modelId="{7CD8173C-01A0-4B74-8060-197E2913F5CF}" type="sibTrans" cxnId="{B703CB46-042A-4AA1-9D4C-E26ED585F0CE}">
      <dgm:prSet/>
      <dgm:spPr/>
      <dgm:t>
        <a:bodyPr/>
        <a:lstStyle/>
        <a:p>
          <a:endParaRPr lang="th-TH"/>
        </a:p>
      </dgm:t>
    </dgm:pt>
    <dgm:pt modelId="{2920ECCD-4716-4C6A-8981-932E1531E900}">
      <dgm:prSet phldrT="[ข้อความ]" custT="1"/>
      <dgm:spPr/>
      <dgm:t>
        <a:bodyPr/>
        <a:lstStyle/>
        <a:p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ความรับผิดชอบด้านจริยธรรม</a:t>
          </a:r>
        </a:p>
      </dgm:t>
    </dgm:pt>
    <dgm:pt modelId="{022B276F-23BA-4A1D-AE4E-C7CC8CBE9A7F}" type="parTrans" cxnId="{45CCAE95-3A24-4D78-A4BB-D79108254237}">
      <dgm:prSet/>
      <dgm:spPr/>
      <dgm:t>
        <a:bodyPr/>
        <a:lstStyle/>
        <a:p>
          <a:endParaRPr lang="th-TH"/>
        </a:p>
      </dgm:t>
    </dgm:pt>
    <dgm:pt modelId="{BF8614CE-629A-4F35-B37D-E4DDA62B10A6}" type="sibTrans" cxnId="{45CCAE95-3A24-4D78-A4BB-D79108254237}">
      <dgm:prSet/>
      <dgm:spPr/>
      <dgm:t>
        <a:bodyPr/>
        <a:lstStyle/>
        <a:p>
          <a:endParaRPr lang="th-TH"/>
        </a:p>
      </dgm:t>
    </dgm:pt>
    <dgm:pt modelId="{E0A50118-9D71-4C27-A112-A17838056200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ความรับผิดชอบด้านกฎหมาย</a:t>
          </a:r>
        </a:p>
      </dgm:t>
    </dgm:pt>
    <dgm:pt modelId="{8C92C913-1814-46B3-AD73-A5CCC9D7D441}" type="parTrans" cxnId="{BD940627-CC27-4B75-A3E8-1E1FEB573D2B}">
      <dgm:prSet/>
      <dgm:spPr/>
      <dgm:t>
        <a:bodyPr/>
        <a:lstStyle/>
        <a:p>
          <a:endParaRPr lang="th-TH"/>
        </a:p>
      </dgm:t>
    </dgm:pt>
    <dgm:pt modelId="{D0B85402-CEE9-4190-B0F1-C0FD2235E86E}" type="sibTrans" cxnId="{BD940627-CC27-4B75-A3E8-1E1FEB573D2B}">
      <dgm:prSet/>
      <dgm:spPr/>
      <dgm:t>
        <a:bodyPr/>
        <a:lstStyle/>
        <a:p>
          <a:endParaRPr lang="th-TH"/>
        </a:p>
      </dgm:t>
    </dgm:pt>
    <dgm:pt modelId="{4240C199-E719-480A-BE86-61D25D119C39}">
      <dgm:prSet phldrT="[ข้อความ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ความรับผิดชอบทางเศรษฐกิจ</a:t>
          </a:r>
        </a:p>
      </dgm:t>
    </dgm:pt>
    <dgm:pt modelId="{79095A28-6FAA-419E-8A59-3EFFBC63079D}" type="parTrans" cxnId="{6725B25C-AFA7-47D7-AF0F-6ED779A75192}">
      <dgm:prSet/>
      <dgm:spPr/>
      <dgm:t>
        <a:bodyPr/>
        <a:lstStyle/>
        <a:p>
          <a:endParaRPr lang="th-TH"/>
        </a:p>
      </dgm:t>
    </dgm:pt>
    <dgm:pt modelId="{C6265BA5-9B40-4179-9366-73554ECBED77}" type="sibTrans" cxnId="{6725B25C-AFA7-47D7-AF0F-6ED779A75192}">
      <dgm:prSet/>
      <dgm:spPr/>
      <dgm:t>
        <a:bodyPr/>
        <a:lstStyle/>
        <a:p>
          <a:endParaRPr lang="th-TH"/>
        </a:p>
      </dgm:t>
    </dgm:pt>
    <dgm:pt modelId="{8325F61C-4021-4155-BAED-A66944E7A4CE}" type="pres">
      <dgm:prSet presAssocID="{679C3D23-20F8-4F0D-99B0-DE942B3FBCDB}" presName="Name0" presStyleCnt="0">
        <dgm:presLayoutVars>
          <dgm:dir/>
          <dgm:animLvl val="lvl"/>
          <dgm:resizeHandles val="exact"/>
        </dgm:presLayoutVars>
      </dgm:prSet>
      <dgm:spPr/>
    </dgm:pt>
    <dgm:pt modelId="{A014C0F3-A7BD-48A4-8E68-DE318737466A}" type="pres">
      <dgm:prSet presAssocID="{F82905C9-444B-49B4-8DC8-CDC6CB6F4410}" presName="Name8" presStyleCnt="0"/>
      <dgm:spPr/>
    </dgm:pt>
    <dgm:pt modelId="{FC34C793-897E-4E84-B3A4-540BFAA9C129}" type="pres">
      <dgm:prSet presAssocID="{F82905C9-444B-49B4-8DC8-CDC6CB6F4410}" presName="level" presStyleLbl="node1" presStyleIdx="0" presStyleCnt="4" custScaleY="103202">
        <dgm:presLayoutVars>
          <dgm:chMax val="1"/>
          <dgm:bulletEnabled val="1"/>
        </dgm:presLayoutVars>
      </dgm:prSet>
      <dgm:spPr/>
    </dgm:pt>
    <dgm:pt modelId="{DE3CDA34-1B4F-434C-9355-0519055F4642}" type="pres">
      <dgm:prSet presAssocID="{F82905C9-444B-49B4-8DC8-CDC6CB6F44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6F44E5-4CB5-473E-A347-88F73BEBF1F9}" type="pres">
      <dgm:prSet presAssocID="{2920ECCD-4716-4C6A-8981-932E1531E900}" presName="Name8" presStyleCnt="0"/>
      <dgm:spPr/>
    </dgm:pt>
    <dgm:pt modelId="{D7E26CBC-4350-4E7B-8E6A-5182A9A78131}" type="pres">
      <dgm:prSet presAssocID="{2920ECCD-4716-4C6A-8981-932E1531E900}" presName="level" presStyleLbl="node1" presStyleIdx="1" presStyleCnt="4">
        <dgm:presLayoutVars>
          <dgm:chMax val="1"/>
          <dgm:bulletEnabled val="1"/>
        </dgm:presLayoutVars>
      </dgm:prSet>
      <dgm:spPr/>
    </dgm:pt>
    <dgm:pt modelId="{C8D36239-75E2-44DE-BBC8-43C1E01AF8D9}" type="pres">
      <dgm:prSet presAssocID="{2920ECCD-4716-4C6A-8981-932E1531E90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DEA4299-DCE4-4040-BA2A-0E69B446F09E}" type="pres">
      <dgm:prSet presAssocID="{E0A50118-9D71-4C27-A112-A17838056200}" presName="Name8" presStyleCnt="0"/>
      <dgm:spPr/>
    </dgm:pt>
    <dgm:pt modelId="{679A1474-C295-4D88-8C05-E2C87C4C917D}" type="pres">
      <dgm:prSet presAssocID="{E0A50118-9D71-4C27-A112-A17838056200}" presName="level" presStyleLbl="node1" presStyleIdx="2" presStyleCnt="4">
        <dgm:presLayoutVars>
          <dgm:chMax val="1"/>
          <dgm:bulletEnabled val="1"/>
        </dgm:presLayoutVars>
      </dgm:prSet>
      <dgm:spPr/>
    </dgm:pt>
    <dgm:pt modelId="{D66E4610-A0E7-40AF-A518-A349CBD4AFCB}" type="pres">
      <dgm:prSet presAssocID="{E0A50118-9D71-4C27-A112-A1783805620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4AB2DDB-5E3A-4D61-BE3D-C25E67B2F00E}" type="pres">
      <dgm:prSet presAssocID="{4240C199-E719-480A-BE86-61D25D119C39}" presName="Name8" presStyleCnt="0"/>
      <dgm:spPr/>
    </dgm:pt>
    <dgm:pt modelId="{E43D683B-9E43-4F5D-BDD4-6F820DABFDDB}" type="pres">
      <dgm:prSet presAssocID="{4240C199-E719-480A-BE86-61D25D119C39}" presName="level" presStyleLbl="node1" presStyleIdx="3" presStyleCnt="4">
        <dgm:presLayoutVars>
          <dgm:chMax val="1"/>
          <dgm:bulletEnabled val="1"/>
        </dgm:presLayoutVars>
      </dgm:prSet>
      <dgm:spPr/>
    </dgm:pt>
    <dgm:pt modelId="{CCA74E7F-0924-4407-9588-1E0746D117D3}" type="pres">
      <dgm:prSet presAssocID="{4240C199-E719-480A-BE86-61D25D119C3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D940627-CC27-4B75-A3E8-1E1FEB573D2B}" srcId="{679C3D23-20F8-4F0D-99B0-DE942B3FBCDB}" destId="{E0A50118-9D71-4C27-A112-A17838056200}" srcOrd="2" destOrd="0" parTransId="{8C92C913-1814-46B3-AD73-A5CCC9D7D441}" sibTransId="{D0B85402-CEE9-4190-B0F1-C0FD2235E86E}"/>
    <dgm:cxn modelId="{2E281F39-E79A-4D8E-AE09-F118E36D92B6}" type="presOf" srcId="{F82905C9-444B-49B4-8DC8-CDC6CB6F4410}" destId="{DE3CDA34-1B4F-434C-9355-0519055F4642}" srcOrd="1" destOrd="0" presId="urn:microsoft.com/office/officeart/2005/8/layout/pyramid1"/>
    <dgm:cxn modelId="{6725B25C-AFA7-47D7-AF0F-6ED779A75192}" srcId="{679C3D23-20F8-4F0D-99B0-DE942B3FBCDB}" destId="{4240C199-E719-480A-BE86-61D25D119C39}" srcOrd="3" destOrd="0" parTransId="{79095A28-6FAA-419E-8A59-3EFFBC63079D}" sibTransId="{C6265BA5-9B40-4179-9366-73554ECBED77}"/>
    <dgm:cxn modelId="{B703CB46-042A-4AA1-9D4C-E26ED585F0CE}" srcId="{679C3D23-20F8-4F0D-99B0-DE942B3FBCDB}" destId="{F82905C9-444B-49B4-8DC8-CDC6CB6F4410}" srcOrd="0" destOrd="0" parTransId="{5EF97C8A-CAC6-4F36-BAE5-84C049633213}" sibTransId="{7CD8173C-01A0-4B74-8060-197E2913F5CF}"/>
    <dgm:cxn modelId="{33316F75-D547-4569-AE93-32048F79A142}" type="presOf" srcId="{4240C199-E719-480A-BE86-61D25D119C39}" destId="{CCA74E7F-0924-4407-9588-1E0746D117D3}" srcOrd="1" destOrd="0" presId="urn:microsoft.com/office/officeart/2005/8/layout/pyramid1"/>
    <dgm:cxn modelId="{EBF2938B-C60D-4AC0-BDBB-8F1D276454CB}" type="presOf" srcId="{679C3D23-20F8-4F0D-99B0-DE942B3FBCDB}" destId="{8325F61C-4021-4155-BAED-A66944E7A4CE}" srcOrd="0" destOrd="0" presId="urn:microsoft.com/office/officeart/2005/8/layout/pyramid1"/>
    <dgm:cxn modelId="{45CCAE95-3A24-4D78-A4BB-D79108254237}" srcId="{679C3D23-20F8-4F0D-99B0-DE942B3FBCDB}" destId="{2920ECCD-4716-4C6A-8981-932E1531E900}" srcOrd="1" destOrd="0" parTransId="{022B276F-23BA-4A1D-AE4E-C7CC8CBE9A7F}" sibTransId="{BF8614CE-629A-4F35-B37D-E4DDA62B10A6}"/>
    <dgm:cxn modelId="{B58302A6-422B-4BE4-A28E-235648A8FDB7}" type="presOf" srcId="{2920ECCD-4716-4C6A-8981-932E1531E900}" destId="{D7E26CBC-4350-4E7B-8E6A-5182A9A78131}" srcOrd="0" destOrd="0" presId="urn:microsoft.com/office/officeart/2005/8/layout/pyramid1"/>
    <dgm:cxn modelId="{2D9687D0-8F56-45BF-8037-01575D77A318}" type="presOf" srcId="{F82905C9-444B-49B4-8DC8-CDC6CB6F4410}" destId="{FC34C793-897E-4E84-B3A4-540BFAA9C129}" srcOrd="0" destOrd="0" presId="urn:microsoft.com/office/officeart/2005/8/layout/pyramid1"/>
    <dgm:cxn modelId="{DF34CFDA-198D-4E73-815A-74262B1750DB}" type="presOf" srcId="{2920ECCD-4716-4C6A-8981-932E1531E900}" destId="{C8D36239-75E2-44DE-BBC8-43C1E01AF8D9}" srcOrd="1" destOrd="0" presId="urn:microsoft.com/office/officeart/2005/8/layout/pyramid1"/>
    <dgm:cxn modelId="{362053F3-2058-46A9-A14B-8C78D941549D}" type="presOf" srcId="{E0A50118-9D71-4C27-A112-A17838056200}" destId="{D66E4610-A0E7-40AF-A518-A349CBD4AFCB}" srcOrd="1" destOrd="0" presId="urn:microsoft.com/office/officeart/2005/8/layout/pyramid1"/>
    <dgm:cxn modelId="{ADFDBDF7-C841-4D7D-888A-6BCF769C1AD6}" type="presOf" srcId="{4240C199-E719-480A-BE86-61D25D119C39}" destId="{E43D683B-9E43-4F5D-BDD4-6F820DABFDDB}" srcOrd="0" destOrd="0" presId="urn:microsoft.com/office/officeart/2005/8/layout/pyramid1"/>
    <dgm:cxn modelId="{24413DFA-96E0-4F42-BD48-9790E1941B63}" type="presOf" srcId="{E0A50118-9D71-4C27-A112-A17838056200}" destId="{679A1474-C295-4D88-8C05-E2C87C4C917D}" srcOrd="0" destOrd="0" presId="urn:microsoft.com/office/officeart/2005/8/layout/pyramid1"/>
    <dgm:cxn modelId="{2C59C03F-3652-4819-9749-8B4EC750A069}" type="presParOf" srcId="{8325F61C-4021-4155-BAED-A66944E7A4CE}" destId="{A014C0F3-A7BD-48A4-8E68-DE318737466A}" srcOrd="0" destOrd="0" presId="urn:microsoft.com/office/officeart/2005/8/layout/pyramid1"/>
    <dgm:cxn modelId="{0A89526C-8A91-4B93-B76B-4A89B72E8773}" type="presParOf" srcId="{A014C0F3-A7BD-48A4-8E68-DE318737466A}" destId="{FC34C793-897E-4E84-B3A4-540BFAA9C129}" srcOrd="0" destOrd="0" presId="urn:microsoft.com/office/officeart/2005/8/layout/pyramid1"/>
    <dgm:cxn modelId="{423A145E-008C-4BEC-B0F8-3F501BE7FE4C}" type="presParOf" srcId="{A014C0F3-A7BD-48A4-8E68-DE318737466A}" destId="{DE3CDA34-1B4F-434C-9355-0519055F4642}" srcOrd="1" destOrd="0" presId="urn:microsoft.com/office/officeart/2005/8/layout/pyramid1"/>
    <dgm:cxn modelId="{18461B3F-3283-4D60-A769-74F3FECDD893}" type="presParOf" srcId="{8325F61C-4021-4155-BAED-A66944E7A4CE}" destId="{CA6F44E5-4CB5-473E-A347-88F73BEBF1F9}" srcOrd="1" destOrd="0" presId="urn:microsoft.com/office/officeart/2005/8/layout/pyramid1"/>
    <dgm:cxn modelId="{F2A2180D-8221-4C8C-AFEE-A3F419D1E7ED}" type="presParOf" srcId="{CA6F44E5-4CB5-473E-A347-88F73BEBF1F9}" destId="{D7E26CBC-4350-4E7B-8E6A-5182A9A78131}" srcOrd="0" destOrd="0" presId="urn:microsoft.com/office/officeart/2005/8/layout/pyramid1"/>
    <dgm:cxn modelId="{0D383203-1F03-429B-A17D-635DE9500D61}" type="presParOf" srcId="{CA6F44E5-4CB5-473E-A347-88F73BEBF1F9}" destId="{C8D36239-75E2-44DE-BBC8-43C1E01AF8D9}" srcOrd="1" destOrd="0" presId="urn:microsoft.com/office/officeart/2005/8/layout/pyramid1"/>
    <dgm:cxn modelId="{21076F98-9092-46D5-BDA8-588FF47763B8}" type="presParOf" srcId="{8325F61C-4021-4155-BAED-A66944E7A4CE}" destId="{3DEA4299-DCE4-4040-BA2A-0E69B446F09E}" srcOrd="2" destOrd="0" presId="urn:microsoft.com/office/officeart/2005/8/layout/pyramid1"/>
    <dgm:cxn modelId="{7108CDC8-920B-428E-AD78-E69C9C884B77}" type="presParOf" srcId="{3DEA4299-DCE4-4040-BA2A-0E69B446F09E}" destId="{679A1474-C295-4D88-8C05-E2C87C4C917D}" srcOrd="0" destOrd="0" presId="urn:microsoft.com/office/officeart/2005/8/layout/pyramid1"/>
    <dgm:cxn modelId="{27863BDB-C069-499B-901C-5831C52C53A6}" type="presParOf" srcId="{3DEA4299-DCE4-4040-BA2A-0E69B446F09E}" destId="{D66E4610-A0E7-40AF-A518-A349CBD4AFCB}" srcOrd="1" destOrd="0" presId="urn:microsoft.com/office/officeart/2005/8/layout/pyramid1"/>
    <dgm:cxn modelId="{B4FDBB24-5FF0-47D4-92A4-4FA1DF5C113B}" type="presParOf" srcId="{8325F61C-4021-4155-BAED-A66944E7A4CE}" destId="{44AB2DDB-5E3A-4D61-BE3D-C25E67B2F00E}" srcOrd="3" destOrd="0" presId="urn:microsoft.com/office/officeart/2005/8/layout/pyramid1"/>
    <dgm:cxn modelId="{BDAC508C-5F43-412B-9360-F35838739EA0}" type="presParOf" srcId="{44AB2DDB-5E3A-4D61-BE3D-C25E67B2F00E}" destId="{E43D683B-9E43-4F5D-BDD4-6F820DABFDDB}" srcOrd="0" destOrd="0" presId="urn:microsoft.com/office/officeart/2005/8/layout/pyramid1"/>
    <dgm:cxn modelId="{00531424-7072-4D48-A860-25D014B8B5B8}" type="presParOf" srcId="{44AB2DDB-5E3A-4D61-BE3D-C25E67B2F00E}" destId="{CCA74E7F-0924-4407-9588-1E0746D117D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A208E1-6CB7-4455-ABA5-73B7B3690A9C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C66BC7FC-E773-4D20-9ADD-7C711594C21F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หลักนิติธรรม</a:t>
          </a:r>
        </a:p>
      </dgm:t>
    </dgm:pt>
    <dgm:pt modelId="{CD4FC4C5-F129-47BF-B568-295FCDD5BF34}" type="parTrans" cxnId="{412B87E1-1C9E-4A68-B4EE-02EE643BC52F}">
      <dgm:prSet/>
      <dgm:spPr/>
      <dgm:t>
        <a:bodyPr/>
        <a:lstStyle/>
        <a:p>
          <a:endParaRPr lang="th-TH"/>
        </a:p>
      </dgm:t>
    </dgm:pt>
    <dgm:pt modelId="{CC94005A-7E57-45CD-94CE-546E2D2DE5CF}" type="sibTrans" cxnId="{412B87E1-1C9E-4A68-B4EE-02EE643BC52F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F38AB15-0883-401F-9E6C-110028B1AAA8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หลักคุณธรรม</a:t>
          </a:r>
        </a:p>
      </dgm:t>
    </dgm:pt>
    <dgm:pt modelId="{EF64B689-349B-4F2C-B86D-FAC8A75109E0}" type="parTrans" cxnId="{93EF2713-21C3-4BD4-8934-E4621C2A6D8A}">
      <dgm:prSet/>
      <dgm:spPr/>
      <dgm:t>
        <a:bodyPr/>
        <a:lstStyle/>
        <a:p>
          <a:endParaRPr lang="th-TH"/>
        </a:p>
      </dgm:t>
    </dgm:pt>
    <dgm:pt modelId="{2A4A91E7-B09A-4EDB-A649-AA97742749FA}" type="sibTrans" cxnId="{93EF2713-21C3-4BD4-8934-E4621C2A6D8A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D45C802-AFFD-4FBA-A407-5DD3DC8D6C27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หลักความโปร่งใส</a:t>
          </a:r>
        </a:p>
      </dgm:t>
    </dgm:pt>
    <dgm:pt modelId="{C584A389-39A1-440D-A1B3-5FD5DF81C9D3}" type="parTrans" cxnId="{0DEA3E49-DE7E-4C39-B325-6ED81C462372}">
      <dgm:prSet/>
      <dgm:spPr/>
      <dgm:t>
        <a:bodyPr/>
        <a:lstStyle/>
        <a:p>
          <a:endParaRPr lang="th-TH"/>
        </a:p>
      </dgm:t>
    </dgm:pt>
    <dgm:pt modelId="{69B66C3A-7DAD-4D4A-8874-AB330CE96BF7}" type="sibTrans" cxnId="{0DEA3E49-DE7E-4C39-B325-6ED81C462372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C5963C2-8DF3-40E7-8328-572D40ABB476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หลักความรับผิดชอบ</a:t>
          </a:r>
        </a:p>
      </dgm:t>
    </dgm:pt>
    <dgm:pt modelId="{5AE55CD8-DA01-4B8E-80CB-8D009892CC1B}" type="parTrans" cxnId="{F399C1D8-ED39-428E-A330-7BC1927E813C}">
      <dgm:prSet/>
      <dgm:spPr/>
      <dgm:t>
        <a:bodyPr/>
        <a:lstStyle/>
        <a:p>
          <a:endParaRPr lang="th-TH"/>
        </a:p>
      </dgm:t>
    </dgm:pt>
    <dgm:pt modelId="{04DC63B7-E0DD-46EC-A945-0D06A2EFB73F}" type="sibTrans" cxnId="{F399C1D8-ED39-428E-A330-7BC1927E813C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B2D33EA-DCA8-4A6E-AF30-F383FDA8A5EE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หลักความมี่ส่วนร่วม</a:t>
          </a:r>
        </a:p>
      </dgm:t>
    </dgm:pt>
    <dgm:pt modelId="{AC59E5F9-93E4-4503-B334-63B4450D8F28}" type="parTrans" cxnId="{12923A28-E5D2-45B7-B9A9-9A35C70BC80F}">
      <dgm:prSet/>
      <dgm:spPr/>
      <dgm:t>
        <a:bodyPr/>
        <a:lstStyle/>
        <a:p>
          <a:endParaRPr lang="th-TH"/>
        </a:p>
      </dgm:t>
    </dgm:pt>
    <dgm:pt modelId="{282BBE65-388E-4B67-A49B-FFE840D4BA6A}" type="sibTrans" cxnId="{12923A28-E5D2-45B7-B9A9-9A35C70BC80F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4414BC8-8B90-4563-980A-7F7E1A32D6C1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หลักความคุ้มค่า</a:t>
          </a:r>
        </a:p>
      </dgm:t>
    </dgm:pt>
    <dgm:pt modelId="{E6BC2B1F-7AB2-48B5-B72F-0E2E2F48A0E4}" type="parTrans" cxnId="{D1539BC2-9113-484C-9284-61D9C7B79F50}">
      <dgm:prSet/>
      <dgm:spPr/>
      <dgm:t>
        <a:bodyPr/>
        <a:lstStyle/>
        <a:p>
          <a:endParaRPr lang="th-TH"/>
        </a:p>
      </dgm:t>
    </dgm:pt>
    <dgm:pt modelId="{C87876B7-7D4C-424F-A2CB-064BBFB78F55}" type="sibTrans" cxnId="{D1539BC2-9113-484C-9284-61D9C7B79F50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14D2C1A-5C9C-4324-93E0-5E5F8FBF4488}" type="pres">
      <dgm:prSet presAssocID="{22A208E1-6CB7-4455-ABA5-73B7B3690A9C}" presName="cycle" presStyleCnt="0">
        <dgm:presLayoutVars>
          <dgm:dir/>
          <dgm:resizeHandles val="exact"/>
        </dgm:presLayoutVars>
      </dgm:prSet>
      <dgm:spPr/>
    </dgm:pt>
    <dgm:pt modelId="{2714CE1F-9A81-4B3B-B79D-3080A733722E}" type="pres">
      <dgm:prSet presAssocID="{C66BC7FC-E773-4D20-9ADD-7C711594C21F}" presName="node" presStyleLbl="node1" presStyleIdx="0" presStyleCnt="6" custScaleX="129654" custScaleY="88314">
        <dgm:presLayoutVars>
          <dgm:bulletEnabled val="1"/>
        </dgm:presLayoutVars>
      </dgm:prSet>
      <dgm:spPr/>
    </dgm:pt>
    <dgm:pt modelId="{6E0C8F85-941A-4EA4-A067-C6246B68A237}" type="pres">
      <dgm:prSet presAssocID="{CC94005A-7E57-45CD-94CE-546E2D2DE5CF}" presName="sibTrans" presStyleLbl="sibTrans2D1" presStyleIdx="0" presStyleCnt="6"/>
      <dgm:spPr/>
    </dgm:pt>
    <dgm:pt modelId="{714DC900-3815-447F-BDC6-8F3A824408B1}" type="pres">
      <dgm:prSet presAssocID="{CC94005A-7E57-45CD-94CE-546E2D2DE5CF}" presName="connectorText" presStyleLbl="sibTrans2D1" presStyleIdx="0" presStyleCnt="6"/>
      <dgm:spPr/>
    </dgm:pt>
    <dgm:pt modelId="{B0EE596A-AB8E-4984-9F8B-7025551050ED}" type="pres">
      <dgm:prSet presAssocID="{DF38AB15-0883-401F-9E6C-110028B1AAA8}" presName="node" presStyleLbl="node1" presStyleIdx="1" presStyleCnt="6" custScaleX="122963" custScaleY="97699">
        <dgm:presLayoutVars>
          <dgm:bulletEnabled val="1"/>
        </dgm:presLayoutVars>
      </dgm:prSet>
      <dgm:spPr/>
    </dgm:pt>
    <dgm:pt modelId="{9F35C93D-A9B7-4711-B4AC-5970727083FC}" type="pres">
      <dgm:prSet presAssocID="{2A4A91E7-B09A-4EDB-A649-AA97742749FA}" presName="sibTrans" presStyleLbl="sibTrans2D1" presStyleIdx="1" presStyleCnt="6"/>
      <dgm:spPr/>
    </dgm:pt>
    <dgm:pt modelId="{D79F81E8-35EE-4241-B5EA-D3FCA3C17A1C}" type="pres">
      <dgm:prSet presAssocID="{2A4A91E7-B09A-4EDB-A649-AA97742749FA}" presName="connectorText" presStyleLbl="sibTrans2D1" presStyleIdx="1" presStyleCnt="6"/>
      <dgm:spPr/>
    </dgm:pt>
    <dgm:pt modelId="{848EA665-D0D1-4553-9EDC-B99735DDA4E5}" type="pres">
      <dgm:prSet presAssocID="{3D45C802-AFFD-4FBA-A407-5DD3DC8D6C27}" presName="node" presStyleLbl="node1" presStyleIdx="2" presStyleCnt="6" custScaleX="124693" custScaleY="102393">
        <dgm:presLayoutVars>
          <dgm:bulletEnabled val="1"/>
        </dgm:presLayoutVars>
      </dgm:prSet>
      <dgm:spPr/>
    </dgm:pt>
    <dgm:pt modelId="{534A2CBC-1463-417E-A7DB-F1B40BB1360D}" type="pres">
      <dgm:prSet presAssocID="{69B66C3A-7DAD-4D4A-8874-AB330CE96BF7}" presName="sibTrans" presStyleLbl="sibTrans2D1" presStyleIdx="2" presStyleCnt="6"/>
      <dgm:spPr/>
    </dgm:pt>
    <dgm:pt modelId="{5508EBD7-82E5-4D2E-BEF3-7FA0A7D5B88D}" type="pres">
      <dgm:prSet presAssocID="{69B66C3A-7DAD-4D4A-8874-AB330CE96BF7}" presName="connectorText" presStyleLbl="sibTrans2D1" presStyleIdx="2" presStyleCnt="6"/>
      <dgm:spPr/>
    </dgm:pt>
    <dgm:pt modelId="{07F77786-BF37-42BC-8E66-6E7CF75C38C9}" type="pres">
      <dgm:prSet presAssocID="{3C5963C2-8DF3-40E7-8328-572D40ABB476}" presName="node" presStyleLbl="node1" presStyleIdx="3" presStyleCnt="6" custScaleX="131384" custScaleY="95406">
        <dgm:presLayoutVars>
          <dgm:bulletEnabled val="1"/>
        </dgm:presLayoutVars>
      </dgm:prSet>
      <dgm:spPr/>
    </dgm:pt>
    <dgm:pt modelId="{CE0C51E5-B1BC-4689-B85D-0F0EE7646360}" type="pres">
      <dgm:prSet presAssocID="{04DC63B7-E0DD-46EC-A945-0D06A2EFB73F}" presName="sibTrans" presStyleLbl="sibTrans2D1" presStyleIdx="3" presStyleCnt="6"/>
      <dgm:spPr/>
    </dgm:pt>
    <dgm:pt modelId="{9DDC040C-FDD0-4B56-8473-A41CEE5C5726}" type="pres">
      <dgm:prSet presAssocID="{04DC63B7-E0DD-46EC-A945-0D06A2EFB73F}" presName="connectorText" presStyleLbl="sibTrans2D1" presStyleIdx="3" presStyleCnt="6"/>
      <dgm:spPr/>
    </dgm:pt>
    <dgm:pt modelId="{A217DBD1-B9F1-43D8-8EA5-39D75F21FD6B}" type="pres">
      <dgm:prSet presAssocID="{1B2D33EA-DCA8-4A6E-AF30-F383FDA8A5EE}" presName="node" presStyleLbl="node1" presStyleIdx="4" presStyleCnt="6" custScaleX="125544" custScaleY="102393">
        <dgm:presLayoutVars>
          <dgm:bulletEnabled val="1"/>
        </dgm:presLayoutVars>
      </dgm:prSet>
      <dgm:spPr/>
    </dgm:pt>
    <dgm:pt modelId="{9A0ACD2F-5F09-4E5A-8818-84F15F1E9579}" type="pres">
      <dgm:prSet presAssocID="{282BBE65-388E-4B67-A49B-FFE840D4BA6A}" presName="sibTrans" presStyleLbl="sibTrans2D1" presStyleIdx="4" presStyleCnt="6"/>
      <dgm:spPr/>
    </dgm:pt>
    <dgm:pt modelId="{89B6F780-12FD-467B-85AD-44A4E89B2916}" type="pres">
      <dgm:prSet presAssocID="{282BBE65-388E-4B67-A49B-FFE840D4BA6A}" presName="connectorText" presStyleLbl="sibTrans2D1" presStyleIdx="4" presStyleCnt="6"/>
      <dgm:spPr/>
    </dgm:pt>
    <dgm:pt modelId="{7D290E10-3FE9-4ECA-80FF-67E9B408FC34}" type="pres">
      <dgm:prSet presAssocID="{F4414BC8-8B90-4563-980A-7F7E1A32D6C1}" presName="node" presStyleLbl="node1" presStyleIdx="5" presStyleCnt="6" custScaleX="117029" custScaleY="97699">
        <dgm:presLayoutVars>
          <dgm:bulletEnabled val="1"/>
        </dgm:presLayoutVars>
      </dgm:prSet>
      <dgm:spPr/>
    </dgm:pt>
    <dgm:pt modelId="{069D314C-B542-461C-B942-6FEBC474D6FA}" type="pres">
      <dgm:prSet presAssocID="{C87876B7-7D4C-424F-A2CB-064BBFB78F55}" presName="sibTrans" presStyleLbl="sibTrans2D1" presStyleIdx="5" presStyleCnt="6"/>
      <dgm:spPr/>
    </dgm:pt>
    <dgm:pt modelId="{6F32713F-804D-4B2F-A99E-5E03A3DC27F1}" type="pres">
      <dgm:prSet presAssocID="{C87876B7-7D4C-424F-A2CB-064BBFB78F55}" presName="connectorText" presStyleLbl="sibTrans2D1" presStyleIdx="5" presStyleCnt="6"/>
      <dgm:spPr/>
    </dgm:pt>
  </dgm:ptLst>
  <dgm:cxnLst>
    <dgm:cxn modelId="{348DF912-3E55-4C3A-9212-0BA5F543C467}" type="presOf" srcId="{1B2D33EA-DCA8-4A6E-AF30-F383FDA8A5EE}" destId="{A217DBD1-B9F1-43D8-8EA5-39D75F21FD6B}" srcOrd="0" destOrd="0" presId="urn:microsoft.com/office/officeart/2005/8/layout/cycle2"/>
    <dgm:cxn modelId="{93EF2713-21C3-4BD4-8934-E4621C2A6D8A}" srcId="{22A208E1-6CB7-4455-ABA5-73B7B3690A9C}" destId="{DF38AB15-0883-401F-9E6C-110028B1AAA8}" srcOrd="1" destOrd="0" parTransId="{EF64B689-349B-4F2C-B86D-FAC8A75109E0}" sibTransId="{2A4A91E7-B09A-4EDB-A649-AA97742749FA}"/>
    <dgm:cxn modelId="{12923A28-E5D2-45B7-B9A9-9A35C70BC80F}" srcId="{22A208E1-6CB7-4455-ABA5-73B7B3690A9C}" destId="{1B2D33EA-DCA8-4A6E-AF30-F383FDA8A5EE}" srcOrd="4" destOrd="0" parTransId="{AC59E5F9-93E4-4503-B334-63B4450D8F28}" sibTransId="{282BBE65-388E-4B67-A49B-FFE840D4BA6A}"/>
    <dgm:cxn modelId="{B3409E2E-2B62-48C7-8FBA-3328451F67CA}" type="presOf" srcId="{22A208E1-6CB7-4455-ABA5-73B7B3690A9C}" destId="{D14D2C1A-5C9C-4324-93E0-5E5F8FBF4488}" srcOrd="0" destOrd="0" presId="urn:microsoft.com/office/officeart/2005/8/layout/cycle2"/>
    <dgm:cxn modelId="{AD201235-FBC9-434A-A827-86069671D639}" type="presOf" srcId="{04DC63B7-E0DD-46EC-A945-0D06A2EFB73F}" destId="{CE0C51E5-B1BC-4689-B85D-0F0EE7646360}" srcOrd="0" destOrd="0" presId="urn:microsoft.com/office/officeart/2005/8/layout/cycle2"/>
    <dgm:cxn modelId="{E074623D-0E4B-4F9C-8DBF-FDC5CFCC792A}" type="presOf" srcId="{282BBE65-388E-4B67-A49B-FFE840D4BA6A}" destId="{9A0ACD2F-5F09-4E5A-8818-84F15F1E9579}" srcOrd="0" destOrd="0" presId="urn:microsoft.com/office/officeart/2005/8/layout/cycle2"/>
    <dgm:cxn modelId="{F3389A61-A29D-4054-BDE8-B94E8E608A83}" type="presOf" srcId="{C87876B7-7D4C-424F-A2CB-064BBFB78F55}" destId="{6F32713F-804D-4B2F-A99E-5E03A3DC27F1}" srcOrd="1" destOrd="0" presId="urn:microsoft.com/office/officeart/2005/8/layout/cycle2"/>
    <dgm:cxn modelId="{56F98B65-846F-44C4-B47D-A90D3906C3CE}" type="presOf" srcId="{69B66C3A-7DAD-4D4A-8874-AB330CE96BF7}" destId="{534A2CBC-1463-417E-A7DB-F1B40BB1360D}" srcOrd="0" destOrd="0" presId="urn:microsoft.com/office/officeart/2005/8/layout/cycle2"/>
    <dgm:cxn modelId="{8D375347-6518-4087-8B8F-5D9B7D6AABDF}" type="presOf" srcId="{3D45C802-AFFD-4FBA-A407-5DD3DC8D6C27}" destId="{848EA665-D0D1-4553-9EDC-B99735DDA4E5}" srcOrd="0" destOrd="0" presId="urn:microsoft.com/office/officeart/2005/8/layout/cycle2"/>
    <dgm:cxn modelId="{0DEA3E49-DE7E-4C39-B325-6ED81C462372}" srcId="{22A208E1-6CB7-4455-ABA5-73B7B3690A9C}" destId="{3D45C802-AFFD-4FBA-A407-5DD3DC8D6C27}" srcOrd="2" destOrd="0" parTransId="{C584A389-39A1-440D-A1B3-5FD5DF81C9D3}" sibTransId="{69B66C3A-7DAD-4D4A-8874-AB330CE96BF7}"/>
    <dgm:cxn modelId="{A72C8D4B-2BF0-416B-82D1-EF11A83CD631}" type="presOf" srcId="{CC94005A-7E57-45CD-94CE-546E2D2DE5CF}" destId="{6E0C8F85-941A-4EA4-A067-C6246B68A237}" srcOrd="0" destOrd="0" presId="urn:microsoft.com/office/officeart/2005/8/layout/cycle2"/>
    <dgm:cxn modelId="{CF791B58-99AA-4144-B2A7-0DDF76544F8D}" type="presOf" srcId="{CC94005A-7E57-45CD-94CE-546E2D2DE5CF}" destId="{714DC900-3815-447F-BDC6-8F3A824408B1}" srcOrd="1" destOrd="0" presId="urn:microsoft.com/office/officeart/2005/8/layout/cycle2"/>
    <dgm:cxn modelId="{A6EAFB7A-C1B8-4E15-976C-54D86589523F}" type="presOf" srcId="{69B66C3A-7DAD-4D4A-8874-AB330CE96BF7}" destId="{5508EBD7-82E5-4D2E-BEF3-7FA0A7D5B88D}" srcOrd="1" destOrd="0" presId="urn:microsoft.com/office/officeart/2005/8/layout/cycle2"/>
    <dgm:cxn modelId="{18E76C8D-61A9-4177-A57F-91AA0A247D3A}" type="presOf" srcId="{3C5963C2-8DF3-40E7-8328-572D40ABB476}" destId="{07F77786-BF37-42BC-8E66-6E7CF75C38C9}" srcOrd="0" destOrd="0" presId="urn:microsoft.com/office/officeart/2005/8/layout/cycle2"/>
    <dgm:cxn modelId="{060661A3-7E69-47C8-A0F0-88E37729D30E}" type="presOf" srcId="{C66BC7FC-E773-4D20-9ADD-7C711594C21F}" destId="{2714CE1F-9A81-4B3B-B79D-3080A733722E}" srcOrd="0" destOrd="0" presId="urn:microsoft.com/office/officeart/2005/8/layout/cycle2"/>
    <dgm:cxn modelId="{A2F52FAC-60E6-4E1F-989E-181BA17F9468}" type="presOf" srcId="{DF38AB15-0883-401F-9E6C-110028B1AAA8}" destId="{B0EE596A-AB8E-4984-9F8B-7025551050ED}" srcOrd="0" destOrd="0" presId="urn:microsoft.com/office/officeart/2005/8/layout/cycle2"/>
    <dgm:cxn modelId="{DA5A79B7-84D7-4E28-AA0A-22834BD822DB}" type="presOf" srcId="{C87876B7-7D4C-424F-A2CB-064BBFB78F55}" destId="{069D314C-B542-461C-B942-6FEBC474D6FA}" srcOrd="0" destOrd="0" presId="urn:microsoft.com/office/officeart/2005/8/layout/cycle2"/>
    <dgm:cxn modelId="{718882BD-3A23-4737-AD0B-4549D6C6B154}" type="presOf" srcId="{282BBE65-388E-4B67-A49B-FFE840D4BA6A}" destId="{89B6F780-12FD-467B-85AD-44A4E89B2916}" srcOrd="1" destOrd="0" presId="urn:microsoft.com/office/officeart/2005/8/layout/cycle2"/>
    <dgm:cxn modelId="{F87318BE-BA46-48D4-BCD0-4978188AA990}" type="presOf" srcId="{F4414BC8-8B90-4563-980A-7F7E1A32D6C1}" destId="{7D290E10-3FE9-4ECA-80FF-67E9B408FC34}" srcOrd="0" destOrd="0" presId="urn:microsoft.com/office/officeart/2005/8/layout/cycle2"/>
    <dgm:cxn modelId="{D1539BC2-9113-484C-9284-61D9C7B79F50}" srcId="{22A208E1-6CB7-4455-ABA5-73B7B3690A9C}" destId="{F4414BC8-8B90-4563-980A-7F7E1A32D6C1}" srcOrd="5" destOrd="0" parTransId="{E6BC2B1F-7AB2-48B5-B72F-0E2E2F48A0E4}" sibTransId="{C87876B7-7D4C-424F-A2CB-064BBFB78F55}"/>
    <dgm:cxn modelId="{05C0E6C5-77A7-4066-9992-60BDCB8DBCAE}" type="presOf" srcId="{04DC63B7-E0DD-46EC-A945-0D06A2EFB73F}" destId="{9DDC040C-FDD0-4B56-8473-A41CEE5C5726}" srcOrd="1" destOrd="0" presId="urn:microsoft.com/office/officeart/2005/8/layout/cycle2"/>
    <dgm:cxn modelId="{489A0ED1-E9C9-4B8B-AED0-7C9F6DEBB488}" type="presOf" srcId="{2A4A91E7-B09A-4EDB-A649-AA97742749FA}" destId="{9F35C93D-A9B7-4711-B4AC-5970727083FC}" srcOrd="0" destOrd="0" presId="urn:microsoft.com/office/officeart/2005/8/layout/cycle2"/>
    <dgm:cxn modelId="{F399C1D8-ED39-428E-A330-7BC1927E813C}" srcId="{22A208E1-6CB7-4455-ABA5-73B7B3690A9C}" destId="{3C5963C2-8DF3-40E7-8328-572D40ABB476}" srcOrd="3" destOrd="0" parTransId="{5AE55CD8-DA01-4B8E-80CB-8D009892CC1B}" sibTransId="{04DC63B7-E0DD-46EC-A945-0D06A2EFB73F}"/>
    <dgm:cxn modelId="{412B87E1-1C9E-4A68-B4EE-02EE643BC52F}" srcId="{22A208E1-6CB7-4455-ABA5-73B7B3690A9C}" destId="{C66BC7FC-E773-4D20-9ADD-7C711594C21F}" srcOrd="0" destOrd="0" parTransId="{CD4FC4C5-F129-47BF-B568-295FCDD5BF34}" sibTransId="{CC94005A-7E57-45CD-94CE-546E2D2DE5CF}"/>
    <dgm:cxn modelId="{B13062E9-5918-4387-8E5C-A88BDF15ABD3}" type="presOf" srcId="{2A4A91E7-B09A-4EDB-A649-AA97742749FA}" destId="{D79F81E8-35EE-4241-B5EA-D3FCA3C17A1C}" srcOrd="1" destOrd="0" presId="urn:microsoft.com/office/officeart/2005/8/layout/cycle2"/>
    <dgm:cxn modelId="{7C62C38D-C948-4089-B061-BF39878243AE}" type="presParOf" srcId="{D14D2C1A-5C9C-4324-93E0-5E5F8FBF4488}" destId="{2714CE1F-9A81-4B3B-B79D-3080A733722E}" srcOrd="0" destOrd="0" presId="urn:microsoft.com/office/officeart/2005/8/layout/cycle2"/>
    <dgm:cxn modelId="{11D8C3D2-46EA-4323-80CB-7C76596CD114}" type="presParOf" srcId="{D14D2C1A-5C9C-4324-93E0-5E5F8FBF4488}" destId="{6E0C8F85-941A-4EA4-A067-C6246B68A237}" srcOrd="1" destOrd="0" presId="urn:microsoft.com/office/officeart/2005/8/layout/cycle2"/>
    <dgm:cxn modelId="{5E98CFCB-F18E-4804-BA1D-8F31F10E7737}" type="presParOf" srcId="{6E0C8F85-941A-4EA4-A067-C6246B68A237}" destId="{714DC900-3815-447F-BDC6-8F3A824408B1}" srcOrd="0" destOrd="0" presId="urn:microsoft.com/office/officeart/2005/8/layout/cycle2"/>
    <dgm:cxn modelId="{10188566-6471-4FB4-8135-159107550330}" type="presParOf" srcId="{D14D2C1A-5C9C-4324-93E0-5E5F8FBF4488}" destId="{B0EE596A-AB8E-4984-9F8B-7025551050ED}" srcOrd="2" destOrd="0" presId="urn:microsoft.com/office/officeart/2005/8/layout/cycle2"/>
    <dgm:cxn modelId="{D8A35793-D909-4B6F-9019-FDF9A711CBDD}" type="presParOf" srcId="{D14D2C1A-5C9C-4324-93E0-5E5F8FBF4488}" destId="{9F35C93D-A9B7-4711-B4AC-5970727083FC}" srcOrd="3" destOrd="0" presId="urn:microsoft.com/office/officeart/2005/8/layout/cycle2"/>
    <dgm:cxn modelId="{FCBD3C30-A478-4916-AF94-7D78E1C4BA5F}" type="presParOf" srcId="{9F35C93D-A9B7-4711-B4AC-5970727083FC}" destId="{D79F81E8-35EE-4241-B5EA-D3FCA3C17A1C}" srcOrd="0" destOrd="0" presId="urn:microsoft.com/office/officeart/2005/8/layout/cycle2"/>
    <dgm:cxn modelId="{EFCABDAF-3ED0-4FEE-93A8-C246A665BB98}" type="presParOf" srcId="{D14D2C1A-5C9C-4324-93E0-5E5F8FBF4488}" destId="{848EA665-D0D1-4553-9EDC-B99735DDA4E5}" srcOrd="4" destOrd="0" presId="urn:microsoft.com/office/officeart/2005/8/layout/cycle2"/>
    <dgm:cxn modelId="{334C4AED-9A19-4948-9788-168862014A08}" type="presParOf" srcId="{D14D2C1A-5C9C-4324-93E0-5E5F8FBF4488}" destId="{534A2CBC-1463-417E-A7DB-F1B40BB1360D}" srcOrd="5" destOrd="0" presId="urn:microsoft.com/office/officeart/2005/8/layout/cycle2"/>
    <dgm:cxn modelId="{F830CBAF-B437-4378-8B41-3A71091AAFC5}" type="presParOf" srcId="{534A2CBC-1463-417E-A7DB-F1B40BB1360D}" destId="{5508EBD7-82E5-4D2E-BEF3-7FA0A7D5B88D}" srcOrd="0" destOrd="0" presId="urn:microsoft.com/office/officeart/2005/8/layout/cycle2"/>
    <dgm:cxn modelId="{64E94A32-4277-4E67-9685-A7954E6F11D3}" type="presParOf" srcId="{D14D2C1A-5C9C-4324-93E0-5E5F8FBF4488}" destId="{07F77786-BF37-42BC-8E66-6E7CF75C38C9}" srcOrd="6" destOrd="0" presId="urn:microsoft.com/office/officeart/2005/8/layout/cycle2"/>
    <dgm:cxn modelId="{5BAFA540-007D-4EC4-9C82-20696F705E28}" type="presParOf" srcId="{D14D2C1A-5C9C-4324-93E0-5E5F8FBF4488}" destId="{CE0C51E5-B1BC-4689-B85D-0F0EE7646360}" srcOrd="7" destOrd="0" presId="urn:microsoft.com/office/officeart/2005/8/layout/cycle2"/>
    <dgm:cxn modelId="{CFECC492-4EFC-4838-99B3-9A41A464DCBD}" type="presParOf" srcId="{CE0C51E5-B1BC-4689-B85D-0F0EE7646360}" destId="{9DDC040C-FDD0-4B56-8473-A41CEE5C5726}" srcOrd="0" destOrd="0" presId="urn:microsoft.com/office/officeart/2005/8/layout/cycle2"/>
    <dgm:cxn modelId="{8E6D9516-63E2-4A41-94CA-F5F53020104B}" type="presParOf" srcId="{D14D2C1A-5C9C-4324-93E0-5E5F8FBF4488}" destId="{A217DBD1-B9F1-43D8-8EA5-39D75F21FD6B}" srcOrd="8" destOrd="0" presId="urn:microsoft.com/office/officeart/2005/8/layout/cycle2"/>
    <dgm:cxn modelId="{AC776045-F9C0-494A-B756-1B87FD1EF3E0}" type="presParOf" srcId="{D14D2C1A-5C9C-4324-93E0-5E5F8FBF4488}" destId="{9A0ACD2F-5F09-4E5A-8818-84F15F1E9579}" srcOrd="9" destOrd="0" presId="urn:microsoft.com/office/officeart/2005/8/layout/cycle2"/>
    <dgm:cxn modelId="{8D9D0D3E-2CD5-4056-89DA-6E25961E5295}" type="presParOf" srcId="{9A0ACD2F-5F09-4E5A-8818-84F15F1E9579}" destId="{89B6F780-12FD-467B-85AD-44A4E89B2916}" srcOrd="0" destOrd="0" presId="urn:microsoft.com/office/officeart/2005/8/layout/cycle2"/>
    <dgm:cxn modelId="{D640500E-D32B-40D9-BBF6-5AA852CAA373}" type="presParOf" srcId="{D14D2C1A-5C9C-4324-93E0-5E5F8FBF4488}" destId="{7D290E10-3FE9-4ECA-80FF-67E9B408FC34}" srcOrd="10" destOrd="0" presId="urn:microsoft.com/office/officeart/2005/8/layout/cycle2"/>
    <dgm:cxn modelId="{28944E10-2924-46DC-9C2E-66FEE769B234}" type="presParOf" srcId="{D14D2C1A-5C9C-4324-93E0-5E5F8FBF4488}" destId="{069D314C-B542-461C-B942-6FEBC474D6FA}" srcOrd="11" destOrd="0" presId="urn:microsoft.com/office/officeart/2005/8/layout/cycle2"/>
    <dgm:cxn modelId="{03499AD0-A5A1-44F4-9477-27539A7899B1}" type="presParOf" srcId="{069D314C-B542-461C-B942-6FEBC474D6FA}" destId="{6F32713F-804D-4B2F-A99E-5E03A3DC27F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4C793-897E-4E84-B3A4-540BFAA9C129}">
      <dsp:nvSpPr>
        <dsp:cNvPr id="0" name=""/>
        <dsp:cNvSpPr/>
      </dsp:nvSpPr>
      <dsp:spPr>
        <a:xfrm>
          <a:off x="2789922" y="0"/>
          <a:ext cx="1919504" cy="1265312"/>
        </a:xfrm>
        <a:prstGeom prst="trapezoid">
          <a:avLst>
            <a:gd name="adj" fmla="val 75851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ความรับผิดชอบต่อชุมชนและสังคม</a:t>
          </a:r>
        </a:p>
      </dsp:txBody>
      <dsp:txXfrm>
        <a:off x="2789922" y="0"/>
        <a:ext cx="1919504" cy="1265312"/>
      </dsp:txXfrm>
    </dsp:sp>
    <dsp:sp modelId="{D7E26CBC-4350-4E7B-8E6A-5182A9A78131}">
      <dsp:nvSpPr>
        <dsp:cNvPr id="0" name=""/>
        <dsp:cNvSpPr/>
      </dsp:nvSpPr>
      <dsp:spPr>
        <a:xfrm>
          <a:off x="1859948" y="1265312"/>
          <a:ext cx="3779452" cy="1226054"/>
        </a:xfrm>
        <a:prstGeom prst="trapezoid">
          <a:avLst>
            <a:gd name="adj" fmla="val 75851"/>
          </a:avLst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ความรับผิดชอบด้านจริยธรรม</a:t>
          </a:r>
        </a:p>
      </dsp:txBody>
      <dsp:txXfrm>
        <a:off x="2521352" y="1265312"/>
        <a:ext cx="2456644" cy="1226054"/>
      </dsp:txXfrm>
    </dsp:sp>
    <dsp:sp modelId="{679A1474-C295-4D88-8C05-E2C87C4C917D}">
      <dsp:nvSpPr>
        <dsp:cNvPr id="0" name=""/>
        <dsp:cNvSpPr/>
      </dsp:nvSpPr>
      <dsp:spPr>
        <a:xfrm>
          <a:off x="929974" y="2491367"/>
          <a:ext cx="5639401" cy="1226054"/>
        </a:xfrm>
        <a:prstGeom prst="trapezoid">
          <a:avLst>
            <a:gd name="adj" fmla="val 75851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ความรับผิดชอบด้านกฎหมาย</a:t>
          </a:r>
        </a:p>
      </dsp:txBody>
      <dsp:txXfrm>
        <a:off x="1916869" y="2491367"/>
        <a:ext cx="3665610" cy="1226054"/>
      </dsp:txXfrm>
    </dsp:sp>
    <dsp:sp modelId="{E43D683B-9E43-4F5D-BDD4-6F820DABFDDB}">
      <dsp:nvSpPr>
        <dsp:cNvPr id="0" name=""/>
        <dsp:cNvSpPr/>
      </dsp:nvSpPr>
      <dsp:spPr>
        <a:xfrm>
          <a:off x="0" y="3717421"/>
          <a:ext cx="7499350" cy="1226054"/>
        </a:xfrm>
        <a:prstGeom prst="trapezoid">
          <a:avLst>
            <a:gd name="adj" fmla="val 75851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ความรับผิดชอบทางเศรษฐกิจ</a:t>
          </a:r>
        </a:p>
      </dsp:txBody>
      <dsp:txXfrm>
        <a:off x="1312386" y="3717421"/>
        <a:ext cx="4874577" cy="1226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CE1F-9A81-4B3B-B79D-3080A733722E}">
      <dsp:nvSpPr>
        <dsp:cNvPr id="0" name=""/>
        <dsp:cNvSpPr/>
      </dsp:nvSpPr>
      <dsp:spPr>
        <a:xfrm>
          <a:off x="2392160" y="71438"/>
          <a:ext cx="1315998" cy="8963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หลักนิติธรรม</a:t>
          </a:r>
        </a:p>
      </dsp:txBody>
      <dsp:txXfrm>
        <a:off x="2584883" y="202712"/>
        <a:ext cx="930552" cy="633845"/>
      </dsp:txXfrm>
    </dsp:sp>
    <dsp:sp modelId="{6E0C8F85-941A-4EA4-A067-C6246B68A237}">
      <dsp:nvSpPr>
        <dsp:cNvPr id="0" name=""/>
        <dsp:cNvSpPr/>
      </dsp:nvSpPr>
      <dsp:spPr>
        <a:xfrm rot="1800000">
          <a:off x="3608145" y="725813"/>
          <a:ext cx="191589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611995" y="779957"/>
        <a:ext cx="134112" cy="205539"/>
      </dsp:txXfrm>
    </dsp:sp>
    <dsp:sp modelId="{B0EE596A-AB8E-4984-9F8B-7025551050ED}">
      <dsp:nvSpPr>
        <dsp:cNvPr id="0" name=""/>
        <dsp:cNvSpPr/>
      </dsp:nvSpPr>
      <dsp:spPr>
        <a:xfrm>
          <a:off x="3745959" y="785820"/>
          <a:ext cx="1248084" cy="991652"/>
        </a:xfrm>
        <a:prstGeom prst="ellipse">
          <a:avLst/>
        </a:prstGeom>
        <a:solidFill>
          <a:schemeClr val="accent3">
            <a:hueOff val="540797"/>
            <a:satOff val="-1799"/>
            <a:lumOff val="-9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หลักคุณธรรม</a:t>
          </a:r>
        </a:p>
      </dsp:txBody>
      <dsp:txXfrm>
        <a:off x="3928737" y="931044"/>
        <a:ext cx="882528" cy="701204"/>
      </dsp:txXfrm>
    </dsp:sp>
    <dsp:sp modelId="{9F35C93D-A9B7-4711-B4AC-5970727083FC}">
      <dsp:nvSpPr>
        <dsp:cNvPr id="0" name=""/>
        <dsp:cNvSpPr/>
      </dsp:nvSpPr>
      <dsp:spPr>
        <a:xfrm rot="5400000">
          <a:off x="4235236" y="1852835"/>
          <a:ext cx="269530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40797"/>
            <a:satOff val="-1799"/>
            <a:lumOff val="-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75666" y="1880919"/>
        <a:ext cx="188671" cy="205539"/>
      </dsp:txXfrm>
    </dsp:sp>
    <dsp:sp modelId="{848EA665-D0D1-4553-9EDC-B99735DDA4E5}">
      <dsp:nvSpPr>
        <dsp:cNvPr id="0" name=""/>
        <dsp:cNvSpPr/>
      </dsp:nvSpPr>
      <dsp:spPr>
        <a:xfrm>
          <a:off x="3737179" y="2286019"/>
          <a:ext cx="1265643" cy="1039296"/>
        </a:xfrm>
        <a:prstGeom prst="ellipse">
          <a:avLst/>
        </a:prstGeom>
        <a:solidFill>
          <a:schemeClr val="accent3">
            <a:hueOff val="1081593"/>
            <a:satOff val="-3599"/>
            <a:lumOff val="-18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หลักความโปร่งใส</a:t>
          </a:r>
        </a:p>
      </dsp:txBody>
      <dsp:txXfrm>
        <a:off x="3922528" y="2438220"/>
        <a:ext cx="894945" cy="734894"/>
      </dsp:txXfrm>
    </dsp:sp>
    <dsp:sp modelId="{534A2CBC-1463-417E-A7DB-F1B40BB1360D}">
      <dsp:nvSpPr>
        <dsp:cNvPr id="0" name=""/>
        <dsp:cNvSpPr/>
      </dsp:nvSpPr>
      <dsp:spPr>
        <a:xfrm rot="9000000">
          <a:off x="3630651" y="3011739"/>
          <a:ext cx="171508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81593"/>
            <a:satOff val="-3599"/>
            <a:lumOff val="-1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3678656" y="3067389"/>
        <a:ext cx="120056" cy="205539"/>
      </dsp:txXfrm>
    </dsp:sp>
    <dsp:sp modelId="{07F77786-BF37-42BC-8E66-6E7CF75C38C9}">
      <dsp:nvSpPr>
        <dsp:cNvPr id="0" name=""/>
        <dsp:cNvSpPr/>
      </dsp:nvSpPr>
      <dsp:spPr>
        <a:xfrm>
          <a:off x="2383380" y="3083490"/>
          <a:ext cx="1333557" cy="968378"/>
        </a:xfrm>
        <a:prstGeom prst="ellipse">
          <a:avLst/>
        </a:prstGeom>
        <a:solidFill>
          <a:schemeClr val="accent3">
            <a:hueOff val="1622390"/>
            <a:satOff val="-5398"/>
            <a:lumOff val="-27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หลักความรับผิดชอบ</a:t>
          </a:r>
        </a:p>
      </dsp:txBody>
      <dsp:txXfrm>
        <a:off x="2578675" y="3225306"/>
        <a:ext cx="942967" cy="684746"/>
      </dsp:txXfrm>
    </dsp:sp>
    <dsp:sp modelId="{CE0C51E5-B1BC-4689-B85D-0F0EE7646360}">
      <dsp:nvSpPr>
        <dsp:cNvPr id="0" name=""/>
        <dsp:cNvSpPr/>
      </dsp:nvSpPr>
      <dsp:spPr>
        <a:xfrm rot="12600000">
          <a:off x="2308429" y="3017252"/>
          <a:ext cx="170066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22390"/>
            <a:satOff val="-5398"/>
            <a:lumOff val="-2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2356031" y="3098520"/>
        <a:ext cx="119046" cy="205539"/>
      </dsp:txXfrm>
    </dsp:sp>
    <dsp:sp modelId="{A217DBD1-B9F1-43D8-8EA5-39D75F21FD6B}">
      <dsp:nvSpPr>
        <dsp:cNvPr id="0" name=""/>
        <dsp:cNvSpPr/>
      </dsp:nvSpPr>
      <dsp:spPr>
        <a:xfrm>
          <a:off x="1093176" y="2286019"/>
          <a:ext cx="1274281" cy="1039296"/>
        </a:xfrm>
        <a:prstGeom prst="ellipse">
          <a:avLst/>
        </a:prstGeom>
        <a:solidFill>
          <a:schemeClr val="accent3">
            <a:hueOff val="2163186"/>
            <a:satOff val="-7198"/>
            <a:lumOff val="-36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หลักความมี่ส่วนร่วม</a:t>
          </a:r>
        </a:p>
      </dsp:txBody>
      <dsp:txXfrm>
        <a:off x="1279790" y="2438220"/>
        <a:ext cx="901053" cy="734894"/>
      </dsp:txXfrm>
    </dsp:sp>
    <dsp:sp modelId="{9A0ACD2F-5F09-4E5A-8818-84F15F1E9579}">
      <dsp:nvSpPr>
        <dsp:cNvPr id="0" name=""/>
        <dsp:cNvSpPr/>
      </dsp:nvSpPr>
      <dsp:spPr>
        <a:xfrm rot="16200000">
          <a:off x="1595552" y="1868091"/>
          <a:ext cx="269530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163186"/>
            <a:satOff val="-7198"/>
            <a:lumOff val="-3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635982" y="1977034"/>
        <a:ext cx="188671" cy="205539"/>
      </dsp:txXfrm>
    </dsp:sp>
    <dsp:sp modelId="{7D290E10-3FE9-4ECA-80FF-67E9B408FC34}">
      <dsp:nvSpPr>
        <dsp:cNvPr id="0" name=""/>
        <dsp:cNvSpPr/>
      </dsp:nvSpPr>
      <dsp:spPr>
        <a:xfrm>
          <a:off x="1136390" y="785820"/>
          <a:ext cx="1187853" cy="991652"/>
        </a:xfrm>
        <a:prstGeom prst="ellipse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หลักความคุ้มค่า</a:t>
          </a:r>
        </a:p>
      </dsp:txBody>
      <dsp:txXfrm>
        <a:off x="1310347" y="931044"/>
        <a:ext cx="839939" cy="701204"/>
      </dsp:txXfrm>
    </dsp:sp>
    <dsp:sp modelId="{069D314C-B542-461C-B942-6FEBC474D6FA}">
      <dsp:nvSpPr>
        <dsp:cNvPr id="0" name=""/>
        <dsp:cNvSpPr/>
      </dsp:nvSpPr>
      <dsp:spPr>
        <a:xfrm rot="19800000">
          <a:off x="2277770" y="736096"/>
          <a:ext cx="201593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281821" y="819729"/>
        <a:ext cx="141115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405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16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70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751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53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773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46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015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206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267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6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2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320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028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91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489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1C99-1856-4239-8DDA-13D16BC7515E}" type="datetimeFigureOut">
              <a:rPr lang="th-TH" smtClean="0"/>
              <a:pPr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C5655D-3CDC-4AB5-B314-805D935DCC8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1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85786" y="620688"/>
            <a:ext cx="7906706" cy="2065918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บทที่ 10</a:t>
            </a:r>
            <a:b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จริยธรรมและความรับผิดชอบต่อสังคม</a:t>
            </a:r>
            <a:b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3554" name="Picture 2" descr="http://www.oknation.net/blog/home/blog_data/916/40916/images/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85992"/>
            <a:ext cx="4071966" cy="4155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100392" cy="1143000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องค์การของรัฐได้มีการกำหนดข้อกำหนดเกี่ยวกับการมีความรับผิดชอบต่อสังคมของธุรกิจดังต่อไปนี้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1500174"/>
            <a:ext cx="749808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ความมีจริยธรรมและรับผิดชอบต่อสังคม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จริยธรรมต่อหน่วยงาน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1) ปฏิบัติหน้าที่ด้วยความซื่อสัตย์สุจริต โปร่งใส เพื่อประโยชน์สูงสุดของหน่วยงาน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2) นำความรู้และทักษะการบริหารมาประยุกต์ใช้อย่างเต็มความสามารถ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3) รักษาเกียรติยศ ชื่อเสียงของตน และรักษาภาพลักษณ์ที่ดีของหน่วยงาน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4) ไม่เปิดเผยข้อมูลลับของหน่วยงานต่อบุคคลภายนอก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5) ไม่ใช้อำนาจหน้าที่ของตนหรือยอมให้ผู้อื่นอาศัยอำนาจหน้าที่ของตน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30" y="1500174"/>
            <a:ext cx="821537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ความมีจริยธรรมและรับผิดชอบต่อสังคม (ต่อ)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2. จริยธรรมของผู้ประกอบการต่อลูกค้า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1) พึงขายสินค้าและบริการในราคายุติธรรม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2) พึงขายสินค้าและบริการที่มีคุณภาพ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3) พึงดูแลลูกค้าทุกคนเท่าเทียมกัน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4) พึงงดเว้นการสร้างเงื่อนไขให้ลูกค้าต้องทำตามเพื่อต่อรอง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5) พึงปฏิบัติต่อลูกค้าด้วยอัธยาศัยไมตรีอันดี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83568" y="344597"/>
            <a:ext cx="810039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องค์การของรัฐได้มีการกำหนดข้อกำหนดเกี่ยวกับการมีความรับผิดชอบต่อสังคมของธุรกิจดังต่อไปนี้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009734" y="22707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องค์การของรัฐได้มีการกำหนดข้อกำหนดเกี่ยวกับการมีความรับผิดชอบต่อสังคมของธุรกิจดังต่อไปนี้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786" y="1928802"/>
            <a:ext cx="749808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ความมีจริยธรรมและรับผิดชอบต่อสังคม (ต่อ)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3. จริยธรรมของผู้ประกอบการ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1) พึงละเว้นการกลั่นแกล้ง ให้ร้ายป้ายสี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2) พึงให้ความร่วมมือในการแข่งขัน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3) พึงต่อสู้ด้วยวิถีทางสันติ ไม่มุ่งทำลายซึ่งกันและกัน</a:t>
            </a:r>
          </a:p>
          <a:p>
            <a:pPr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340541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องค์การของรัฐได้มีการกำหนดข้อกำหนดเกี่ยวกับการมีความรับผิดชอบต่อสังคมของธุรกิจดังต่อไปนี้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786" y="1500174"/>
            <a:ext cx="7858148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ความมีจริยธรรมและรับผิดชอบต่อสังคม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 จริยธรรมของผู้ประกอบการต่อหน่วยงานของรัฐ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1) ซื่อสัตย์ ตรงไปตรงมา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2) ปฏิบัติตามข้อกำหนดของกฎหมาย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3) ละเว้นการติดสินบนเจ้าพนักงาน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4) ละเว้นการให้ความร่วมมือที่มีเจตนาทุจริต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5) ละเว้นการให้ของขวัญของกำนัล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6) พึงให้ความร่วมมือกับหน่วยงานราชการ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7) พึงมีทัศนคติที่ดีต่อหน่วยงานราชการและสร้างศรัทธาต่อประชาชน</a:t>
            </a:r>
          </a:p>
        </p:txBody>
      </p:sp>
      <p:pic>
        <p:nvPicPr>
          <p:cNvPr id="34818" name="Picture 2" descr="http://www.tice.ac.th/Online/Online2-2547/nantaporn/j03012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143248"/>
            <a:ext cx="225614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องค์การของรัฐได้มีการกำหนดข้อกำหนดเกี่ยวกับการมีความรับผิดชอบต่อสังคมของธุรกิจดังต่อไปนี้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1643050"/>
            <a:ext cx="749808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ความมีจริยธรรมและรับผิดชอบต่อสังคม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5. จริยธรรมของประกอบการต่อพนักงาน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ประกอบด้วย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1) ปฏิบัติต่อพนักงานด้วยความสุภาพ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2) พึงให้ค่าจ้างค่าตอบแทนที่เหมาะสมกับความรู้ความสามารถ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3) พึงเอาในใส่ในสวัสดิการ จัดหาเครื่องป้องกันอันตราย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4) พึงพัฒนาให้ความรู้เพื่อเพิ่มความชำนาญ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5) พึงยุติธรรมต่อพนักงานทุกคน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องค์การของรัฐได้มีการกำหนดข้อกำหนดเกี่ยวกับการมีความรับผิดชอบต่อสังคมของธุรกิจดังต่อไปนี้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786" y="1500174"/>
            <a:ext cx="7643866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ความมีจริยธรรมและรับผิดชอบต่อสังคม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5. จริยธรรมของประกอบการต่อพนักงาน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(ต่อ)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 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6) พึงศึกษานิสัยใจคอของพนักงานแต่ละคน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7) พึงเคารพสิทธิส่วนบุคคลของพนักงาน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8) พึงเชื่อถือไว้วางในงานที่มอบหมาย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9) พึงให้คำแนะนำปรึกษาช่วยเหลือ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10) พึงสนับสนุนให้พนักงานประพฤติตนดี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workboxs.com/images/marketing-grap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3" y="4000504"/>
            <a:ext cx="1930615" cy="2552702"/>
          </a:xfrm>
          <a:prstGeom prst="rect">
            <a:avLst/>
          </a:prstGeom>
          <a:noFill/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องค์การของรัฐได้มีการกำหนดข้อกำหนดเกี่ยวกับการมีความรับผิดชอบต่อสังคมของธุรกิจดังต่อไปนี้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500174"/>
            <a:ext cx="7643866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ความรับผิดชอบของผู้ประกอบการต่อพนักงานลูกจ้าง จะต้องมีจริยธรรมต่อพนักงานในด้านต่างๆ สำคัญ 3 ด้าน ดังนี้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 ความรับผิดชอบด้านการจ้างงาน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2. ความรับผิดชอบด้านสภาพการทำงาน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3. ความรับผิดชอบด้านสิทธิส่วนบุคคลของพนักงาน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285752"/>
            <a:ext cx="8933688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จริยธรรมของผู้ประกอบการต่อสังคม และสิ่งแวดล้อม 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30" y="1700808"/>
            <a:ext cx="821537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จริยธรรมของผู้ประกอบการต่อสังคม และสิ่งแวดล้อม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จริยธรรมของผู้ประกอบการต่อสังคม</a:t>
            </a:r>
          </a:p>
          <a:p>
            <a:pPr>
              <a:buNone/>
            </a:pPr>
            <a:r>
              <a:rPr lang="th-TH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    - ละเว้นการทำธุรกิจที่ทำให้สังคมเสื่อม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- พึงดูแลเอาใจใส่กิจการของตนไม่ให้เกิดมลภาวะต่อสิ่งแวดล้อม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- พึงเคารพในทรัพย์สินทางปัญญา ไม่ลอกเลียนแบบ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- พึงให้ความร่วมมือกับชุมชนและสังคม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- ฯลฯ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400554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แนวคิดเกี่ยวกับคุณภาพสินค้าที่ผู้ประกอบการจะต้องรับผิดชอบ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หน้าที่ในการยินยอม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องค์การธุรกิจจะต้องยินยอมให้มีการแสดงออกอย่างชัดแจ้งในเรื่องรายละเอียด คุณสมบัติ หน้าที่ในการยินยอม ประกอบด้วย</a:t>
            </a:r>
          </a:p>
          <a:p>
            <a:pPr marL="402336" lvl="1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1) ความเชื่อถือได้</a:t>
            </a:r>
          </a:p>
          <a:p>
            <a:pPr marL="402336" lvl="1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2) อายุของบริการ</a:t>
            </a:r>
          </a:p>
          <a:p>
            <a:pPr marL="402336" lvl="1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3) การดูแลรักษา</a:t>
            </a:r>
          </a:p>
          <a:p>
            <a:pPr marL="402336" lvl="1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4) ความปลอดภัยของผลิตภัณฑ์</a:t>
            </a:r>
          </a:p>
          <a:p>
            <a:pPr marL="402336" lvl="1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02336" lvl="1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698" name="AutoShape 2" descr="data:image/jpeg;base64,/9j/4AAQSkZJRgABAQAAAQABAAD/2wCEAAkGBxQSEhUUExQWFRUXFhYYFBgXFRcYGBsYFx0XFxcaGxgYHCghGBolHBUVITEiJSktLi4uGCAzODMsNygtLisBCgoKDg0OGxAQGywkICUsLCwsLCwsLCwsLDQsLCwsNCwsLCwsLCwsLCwsLCwsLCwsLCwvLCwsLCwsLCwsLCwsLP/AABEIAJQBVQMBIgACEQEDEQH/xAAcAAACAwEBAQEAAAAAAAAAAAAAAwQFBgcCAQj/xABJEAACAAQCBQgIBQIFAgQHAAABAgADBBESIQUxQVFhBhMUIjJxkbEjQmJygZKh0QczUrLBgvAVQ1Oi4SRzF2PS8RYlNDVUs8L/xAAaAQEAAwEBAQAAAAAAAAAAAAAAAQIDBAUG/8QAMBEAAgIBAgMECQUBAAAAAAAAAAECEQMhMQQSURMiQWEFMnGBobHR8PEjQpHB4RT/2gAMAwEAAhEDEQA/AO2zJoGvyJ8o89IXj8p+0fG/MX3W80h0AK6QvH5T9oOkLx+U/aGwQArpC8flP2g6QvH5T9obBACukLx+U/aDpC8flP2hsEAK6QvH5T9oOkLx+U/aGwQArpC8flP2g6QvH5T9obBACukLx+U/aDpC8fA/aGwpe2fdXzaADpC8flP2g6QvH5T9obBACukLx+U/aDpC8flP2hsEAK6QvH5T9oOkLx+U/aE1+k5MgXnTUlj2mA8L64oJ34g0INlmPMO6XLc/UgCKuUVuyVFvY0vSF4/KftB0hePyn7Rlv/EGR/oVXfzP/MMk/iFRE2aY8s+3LcfUAiI7SHUnkl0NL0hePyn7QdIXj8p+0JoNJyZ4vJmpMHssD421RLi6dlRXSF4/KftB0hePyn7Q2CAFdIXj8p+0HSF4+B+0NhVVqHvJ+4QAdIXj8p+0HSF4/KftDYIAV0hePyn7QdIXj8p+0NggBXSF4/KftB0hePyn7Q2CAFdIXj8p+0HSF4/KftDYIAV0hePyn7R5erQazbvBH8RXcrpU9qSctMSs4r1CDY6wWAOwlbgHjHI6igqKrRUibMnFwKpkQOzN1ZvNy1JJubq6vr2Oe6KSlRZRs7f0hePyn7QdIXj8p+0eaGQZctEJLFEVSx1nCALnvtD4uVFdIXj8p+0AqF4+B+0NgMAfEa4BGoi4+MfI8UnYT3V8hBAHxvzF91vNIdCW/MX3W80h0AEEEfHYAEk2AzJOoCAPsKqKlJa4nZUXexCjxMZTT/KlgvonlyJZvafNBJYb5MkdaYPaNl3XjA12kqJmxTjV1b/qd1lL/SBcqOEVcjkzcXGGi+L+38Dp1Ry1oUNjUKfdDuPFFMLl8u6BjYVA+Muao8Slo51TzKJxf/DqnCfWSdMbwuLQ1dCaPnnDJqJlPN2S6lQBfdiy8z3RHMzm/wCvM/V5fj/dHWaHScmcLypqTPdYHxA1RLjgmmuT9TRMDMUqL9SahOG/BhYqe+xi85OfiHPkkLUXnS9/+YvcfX7j4w5upeHpBKXLljys6/BETRmkZdRLWZKcOjaiPqCNh4GJcXPQTTVoIUvbPur5tDYUvbPur5tAkbBBFLyo5QpRywSMc1zhkyx2nbVs2Zi5474htJWyUr0JWmtMyaSXzk5wq7BrZjuUayYyp0hX1+codCpzqdhec43ger9OBMe9D8n3eZ0quPOVB7Ka5coawqjVcb/M5nSxzSyORqopGeouRlKhxOpnzDrecxck92r6RfSZKoLIqqNygDyj3BGZaz7eFzpKuLMqsNzAEfWPcECDP13I2lmHEimRMGp5LFCD3DL6RHFbX0Ocz/raca2UWnqN5HrfXvEaiCJVrYm73PuhNNyauXzklww9YamU7mXYf7EWMYnTHJ5lmdKoiJVQM2XUk0ayrDVc7/LWLvktyiSsQ5c3NQ4Z0o5Mrajkc8NwfKOiGS9HuZShWqLuE1Woe8n7hDoTVah7yfuEalB0EEEAEEEV+mNMyaVA058OI4UUAs7t+lEW5Y9whYG6W0lLppTTZrYUW18iTckKoAGZJJAA4xUjlUNbUlaq/qNPf/ajFh4RTcpNLz6mQ8uXo+qzwsjtzSFXRg8tsBYtkyg2y3RO0ZyslsEWqDUs42BWcrS1Lew7gK4OyxvGM8lbF1Eu9FabkVN+amBmHaQ3WYvvS2AZfiIkaQr5chDMmzFloNbMQB/78Ir9J6Jkz7NMXrLmkxSVmJxWYua+No4vp7S9U0yRUTX5xbM9LziqRzasyqzJYKWNgSbZ5GCy6BQs6vUctZRls6SKuZLwsTMWnYJa2Zu5UkbchHPdEadkDRUqmMwCctTKcqQwGDnVYtiIw2AudeVokSfxEnVEmZTvKl87NQokwMEQYsiXDmygLc3vs1RK5O8mdGSrc/Uyqqd+iXMxqCMyAkslnIsde7VFHNvculR1WnqUmLiR1dTqKsGHiIbHO9H0smfNlPoyQZKpOXnahRzMsqh9JKMu4aaWFxYrYXvcWjokbwlaMmqCAwQGLECqTsJ7q+QggpOwnur5CCAPjfmL7reaQ6Et+Yvut5pDoAIwX4g8qhJPMS7PMyLA5ou0Fh6zblOW03yEablXpgUlM831uzLG92yX4DWeAMch5KaIavqwJhJW5mT22kX1X3sTbx3RWT8Dg4zPJNYsfrMncnOS07SDGfOdllk9aY2bvbXhvsG/UNl43mitH0tM7S5EjE6i+Lqs5IIDWZzsNr2sBDnpp3PGWhAlALhXCebCgMuGwGFgQSpUm+asOzaLHRmiVkges17ljrvhVD8LIuu97XJJuYyvodGDhMeJXu+pFl8oVbsoxBtgNwMRYygBnqzmrv1GPU+tkTlKzkBFlurpjHWaYoAABvnJc5DULxZ9GS6nCBhBAtkADbYMvVXwhM3Rko3OAKSGBZQFbrAgm422Zs9lzvhqdLSZCkaLVEwy/SU7rnJc40wn/TLXsM+yTh1WwxzflzyR6Iedk3MhjqOZlsdQPsnYfgY6BWyp0mdikoCrYAVVcuqCAH3XuevwW5suF7mqpVmy2lzACrqVYcDrziyd6M5eI4SGSFfx5HEuSnKOZRTcQuZbECam8bxuYbPCO5UdUs1FmIcSsAykbQc44BprRzU0+ZJbWjWB3rrVviCDG9/CTTJIelY6vSSu4nrr4kH+oxMX4HncBnlCfYy/DOkQpe2fdXzaGwpe2fdXzaND2RWk69JEp5sw2RFJP8AbyTkOJjH8maJ58w19SPSTB6BNkuV6tuJB18SdsM5XN0urk0I/LX09TxUZIh7z+4HZGkAjlyyt10NoqkEEEEZkhBBBABBBBABBBBABGY5T0LyXFfTD0ssemUapsraDxAGvcOAjTwQJH6K0glRKSdLN0cXH8g8Qbg8RDarUPeT9wjH8lW6HWzqL/KmDn6bhfJ0HdY5ezfbGwqtQ95P3COuEuZWYyjTHQQQRcqEZTTiiXpKlnTPy2lzZCE6knMVZe4uoZb8LbY1LuACSbAaychGH5a8pZLU82XgExMObG4z2FNuIG1m2GMc04pU2Xgm3obER4nSVdSrqGU5FWAII4g5GOZcieXVXNYSGkmpIUtiVlSZhW3axWVjmBfK5I1xoZX4h0pfm2Ses3FgwGUGbHe2HqMbm+UYUWpidP6GnUcqZMoGPN4H5ymJLIFIILSQc5ZF74RkbatkZvSNCmkJGjpFORzkqnl883qSpZRQ2M/qxJkus56tcazSnLuVIXE9NV4b2u0nAL7ruw3R45E6aoaiW8iRKEntYpLBburZM2ROMZ2OeXdaJJ1IFJyfpKqieRSy+wVwVEyVhE11NywmWuyHCVJGQByiTQcnp/wDiMupZebky5bBZeNCiEpgwywgHVN8VyAcu6Lmu0LNEwTaWeZJCKnNOuOnIXJfRggyzxUjuijr+VNbLndH5ulaYFxOyvNZUGzEtgQTsW94hulbCt7E3Sss0lfTz5OS1U0SKmWNTMQcE22xhY3O4RtYw3JxlmT1nVc0zKhbiSCAkmXiyPNqL9cjLExJ2CNzG+CSlHRlJqmEBggMbFBVJ2E91fIQQUnYT3V8hBAHxvzF91vNIdCW/MX3W80h0Acx/GCtOKRJvkA0wjieqvhZ/GJ34R0gEidMtm8wL/SgBH1doovxcH/WIdnMJb55kaH8JKgGlmJtWaT8GVbHxDeEZPc8rE745396G4gggiD1wggggAggj7AHLPxdogs+TNHroVbvQgj6P9IzvIqr5qukNsLhD3P1f5EbP8YuxT+9M8ljn2hP/AKmRb/WlfvWJe589xPd4q11TP0NCh2z7q+bQ2KzTVRzcqomfokO3yhz/ABGjPfMzyMPPPVVZz56cyof/AC5eS2/vZDuV/KpKFAMPOTn/AC5Y8MTHWBfLLMn4kN5DyMFBTjemL5iW/mMpKlidygcTMxKUGWD7MtCv1ctHEjpe5Np6XTM8c40+VTXzWXhFxuuMDW+JJ4CPMnlXVUU5ZOkkUo/Yny9Wy5NrBgL55AjXY5RvIzn4h0azaCdi1ywJincVI8wWHxiSCv0rI0uZ0w082UJJPogebJw2G9Dx2xQ0eltLzKibTpNlmZKzfqyguwZEpnrEbPkFOZ6CnLZkIV+CsVX6ARQclB/84rzwP1ZftEgnaKrK+nMybpF5Yp1lk3XBfHdbCyi5vmAN5EQKflHpGvJNFJSTJBIEybmSRxzF+AU23x4/F2axSmlA2V5jEnZcYVW/djJ+EbuipFky0loLIihVHAZRAMRVad0nQ2erlS58m4DPKyK342FvioB1XEaSq04r0M2qp2BtJmuhI1OqsQGG8MLERbTpKurIwBVgQwOog5ERyvkyTLptL097pKSbh77TpZPxEtfCAJ2jNPaYqJQmyZMl0NwDZBmpscmmA6wdkWmgOVdSKpaSukiXMcXlsuQJzIBsxBBscwdYtFTyc5RvR0FMEpnn4+fJKYuraYRnZDrv9IdoxanSOkJNTMkNIkyBliBFyLkAFgMRJIvYWAG/XIL7lt6I01WNcicoY/8AlzMnH0A+JjZ1B6o95P3LGZ5ayMdDUA7JZb5CG/iLfRM/nKSnc+skg+OAxpherRTJsi1hdROVFLMbKBckwyMByy0zzj80h6iHrW9ZvsIvmyrHGysI8zIvKDlA9S2FbrLGpdrcW+0U9ZQ45TqxsWUgDjs+tolS0EtcTDrHsiIjzCTc648dzlOXMdaSSojch5hk0WkpyZTkRVG9RZsx8ST/AEiKLkIwGkKUscuctnvKsF/3ERptHESZk1sOOTUIZdVLGsg3s672F2y2gnbGGq5JkTiFe5RgUcZas1axzU6jY5g5R3wmpLQyao6T+MtJMMuRMF+bRnV9wZ8OEnwYX48Y5fInMjBkYqym6spsQeBEde0dy7o6mlK1Vg5XBNlYGfHxUKDcH6eBjnVRoUPPKyQ8pHxGQKgYWa2eG41HdfZaJ5ktyI3sWf8A4k13N4MUvFa3OYOv54b8cMa7RVLLlygO3j6zzL4i7trYtt+0YvQeiSEM5FEydJZhOp5ijs+zxtexO0Hdnb6ORiVmUH5Ew+llzAQks6yU1X2iyki/04uJanonVff4NIqi8raOwuua+XfFvyc5RFSJU43XUrnZwPDjFes0qd42iIukaUWxp2T9DHPgzSxyJlFNHTIDGZ5H6XLrzLnrKOod67u8RpjHvY8iyR5kcko8roVSdhPdXyEEFJ2E91fIQRoVPjfmL7reaQ6Et+Yvut5pDoA5z+L9ASsieNSlpbf1WZT/ALWHxEZjkBpwUtSMZtLmgI52A+ox4AkjuY7o6/pvRq1Mh5L6nFr7QdasOIIB+EcD0no96ea0mYLMpsdxGwjeCMxGclrZ43GxlhzLNH7/ACfoYR8ZrC/ln9BHLeRvLzmVEmpu0sZJM1lRsDDWV46xx2b6ZTyatA6TG9mZJmlT/tNj3MCOEVPV4biMeZaOv6K/SHLimkPgmCcp9qS6j4YgCR3CJCcqJcxDMp16Qii7iWw51eJlPY27j3RU6Waop0IqkFdSes2ACcg3so6rAfqFjtyjJaU0E1Pat0dNZ5OsFTd5e8MD2l33HfvPRijiy93WMvPY6cmPJhrI0pQ6r7tP2nTtD6ekVQJkuGI7Sm6uvepzEWiiOSUNdJrnVgwo68dmYuUuadx/Sx+vtao1mieVrS36NXpzM/Uj6pczYLHUpPh3aoxlGWKXLkVfI37GGaHPw7vrF+svqvNe9GX/ABcrg1RLlD/LQk98wjLwUeMUnISjM2ukDYrGY3cmfnhHxiv0881qia09Sk1nJdTs3AbwBYA7QBHRPwn0LglvUuM5nVl+4Dmfiw/2jfELVnysE8/FX53/AAdAil5VLelqwP8A8WZ+14uoiVUgTOcQ6nl4T/ViH8xpJWj31uUfJNr0VN/2k+gtGc5b8nZ5npW0f5yAB1Frm1wGAOTZEqV2i1otfw9nFqJEPals8thuIYm3gwidJ04pCMyMqTVxSW7RYEqF6q3IJxoQM8js1RxI3e5neTfLSoqKiXTzaXm2OIuxLrYKpN8DLlmANe2H8qqlq4GipOtdgKmdb0ctVNymL1nuOyN1u7SU2lpUxgqPdiLgWI2BrXIsGwsDh1gHVCKfTCXKuplWYqL2YXDBSTguFGJgLta5MSCXo6jWRKSUnZRQo32G08TrjE8j3vpbSGrb9HAjVtp6RYkMTa3qMNdiLXAvkwNtZGq8NOmJAzMwDIk3BFguK+K46p6j5HPqndAgq+XXJ41tNgS3OIcUu+om1ip3XB8QIylH+IU6lUSaynYzEFgxOBmtkLgizH2gbGOgvpJMAZbvdsCqBZi2ZIs9rWAJztkIWmlpLdVyFYXxI9rqQWGeseo1jextlAkj6Z0+tNLW4xT3X0Uhes7sRqAGeEHW1rZRmqbQL0ui615xHPzpcyZN4dUkLfhdieLGNdNr5YAmqMZYiWCoUNfM4SWIsNZsTt4x4TTVOy3MxACM1Yi41mzDuBO6wvqgCq/DP/7dJ75h/wB7Rp4hSK6SH5pGS4v1VsACCQRltuGy9k7oH0tIBA51LkqAAwJu9sOQ33HjAgRypa1HU/8AZmftMSeTK2oKS/8ApU//APEVHL+fhoZijtTCktRvLML/AEBjTyZHNyZafo5pflKj+I0w+sys9hPKPSHMSGYdo9Ve8/bM/COdaNkYiWbsrmY0f4g1PWly9gBY/HIeRijn+jp1G2Ybnu1/+mOHjMjlPl9xriVRIFROLsSfgNwhcfGF8sx3a4haJZmUszFjiIztqHdGKWhoWMp7Q5lB1gHvF4p9IswaXhZlxOFa277xapMAGeQG0n+YiS8QTJNgMgB3ZRA5QU82YJTSQC8uaGAJtkAd5GV7RKkv8QYfKnrlmM9WYztujNNxdg+UWiA01aidYzgoBCEiXcXsbaybWGeWWqL4oLWA7ogS3tnsiXInggG4I2G4t4xzZHJvUkjTk/5hdM1iUbstlEuoI3jxEQZyf8RMdVqCKrtTzgw1o1+8f8iOmyJodFZdTAEfHOOdaUXEqPvFj3/3eNXyNqMVOF/QxX4dofQ2+Eer6Py68rMcy0suaTsJ7q+QggpOwnur5CCPVOY+N+Yvut5pDoS35i+63mkOgAjLcteT0uqTE/UZR1ZoFynvD1pe/auvVe2pgg1ZScFOLiz8+6X0HOpj6VeqezMXrS2Gwq4y8c4iUlW8o4pbvLO9GKn6R23SOgnXE1I6pe5aTMXFIcnX1dcsneuXCMVpVJEonpmi2l75khzzZ49UhR3E3jNxo8XNwXZu069t/Nf4UFPyzrUI9OzAbHVWB4HK5Hxi70VWNdqrR+Ta6qjOYttaWPWXuzH0iKmkNDjMUtQx3F8v/wBkPPL2XJBWjpJcm/rNYn4hbXPeTFXG92dfAcdLhJNympRe8dXf0I+lNCyaxGqKAWYZz6X1l3tLG0cB8M+rCdFcqFeWKavUzpGpX1zZWy4OsgePfqi40Sq6R9NTnotfLzYqDzUzibar7dfEMI8aT0VLqHw1a9BrD69v+nnneDqDHgb57dUdmLiYyj2efVeDPY7KM0uI4GT68v7l9V5rbxoVpHQ5VJbPiraIEFJ0ojnpaXzQ712EHVsw6o6ZoatkzpStTsplWAXDlYDLDb1SNxjmeitFaU0dMJlSudQ9oKweW/G1wynjYfGNtomn5043oplLMPadZiKD3mW4Zv6ljOeDs3cJJr26kPNjzd6cOWfi0t/auvmv48TSQpe2fdXzaPaLYWuTxOuPC9s+6vm0VMjGaLHRtJVNOckn2qJO65/MHfe/wWLiVoiUpBCnq2wgu5C2YPZFJsguq5DLIDUIjcvdGO8tKmSPT0zc4o/UnrrxyF/gRtiZojSKVMlJ0s9Vhe20H1lPEG4jjmuWVG6dqzxS6IlS3xotmtbtNbUFvYnXZVF+EE3RMpjchtZLWdgGuQ9mAOYxKDbv2ExOgiAVzaFlFQtmAGG1mYEFFVFN77FRfCPD6BkkMDjIa+PrnrFsfWbe3pG+m4WtIIAjTqFWBGYOPnAQbEPquD3XFtViYjNoOSQykMQ9sd2N2sZjXJ75r/S1gBFlBAFfJ0PKVAlrqHx5hc2tbMAAWtwgqdEI9zdkJvfCQOqyLLZcwbAqi6sxbIiLCCAKr/AUuCsyYuEnm7FOpiLEhbobg42HWvry1CPsnQioAqzJgVSrKLpYFWVj6tzcrne+s2tFpETSukEp5TzZhsqC/EnYBxJsIWCj0wOk6QpaYZrJ/wConcLZSx4/RxGzqtQ95P3CM3yD0a4SZVThadUtjI/TL/y14ZZ91hsjSVWoe8n7hHRijUb6meR60YLlsb1LcFQfS/8AMQdO5Mi/pQfb+IseWSWqW4qp+lv4iu0+Oup3qPMx42Z/rP2s6oeqisEVWiKdWl3OLNm1Mw+gMWboCLHV/e6PEmnVOyLd32i6ehJX1tOqvJti/MGtmbzMSJfWqGD52QFAdWfaNt+y8Pm0qMbstzsvf6bo9PJU2uNWo7R3EZiHNoBNIoE6agHo8ILDYGOsW2XGyI8inQ0OIqMQRyDbMEFrWOsRaSZC4StrA6xnnxJ1mPaUksLgwjBfVnbwirmBNTUXalDsVRlJJ6ti4UYb4gRtOsazwi1kaJlHnVZi/OgFwcGWtQwVQMJ48IT0OWUCFAUGoHMfDdEmUJVPLZlQKoGI4Rcm31JjGUtKiSQ9CyxNWXImKpNMzc51Ra65S7Zamvi/o4xdz0hehcw0y1jNbHmLHDYKgPHCAfiYmz1jDJLvAgzkvJI3N/fnFxyEbKcNxQ+OIfxFa6ejI3nL6RbcikymneUHhi+8dnAP9Ve/5GeX1TRUnYT3V8hBBSdhPdXyEEe8chH0hOZCCiF2IIUXsLkpmxOpRrJ8ATlCdE6S5y6uyFg5QFCQrlQpfAGzOEkqbXzU8QJri7gH9D+aRS1micLh7AyUthRQcaqBLAloq5YQ8pJl9faFjeKuyUaCCKmn0v1ubmDNSiNMUej51vUFzcG2A7QMYF7xbXiU7IEGslh+bLrjIuFuMVje2XwPgd0OinrNFNm0vrEzDNYMcJdlW0pMQHVUELnb1RruYg0TzacqHE0SwXJLXmFgiKFxWLYXZmbUbMZd7DFaK81bk0W9ToOmmG708pjvMtb+NrwqVybpFNxTSb/9tT5iKn/GJwl2mECaroSo6pKrTpOmXGfVMznFvusI9vpScUmc4bdSnNlQAhZzOjG4dgvZ7V7KM7EjNzIr2UbukaWXLCiygAbgLD6RFM2VOaZJIV8NsYbCwzF+zcnxHkYzEqgqJiSUDzQCZ6zX51zYq3o2xEgsCoAB7srExfUGj3xy5jhEwowwprJmYWcE6rYwTlrNjlncm34F6rYm0mj5coWloEA1Bch4DKJMF4pdI6ZFiso9YXJJFhgQ2mMheythNgc8r3z1G2iIbcnbJGkq/CwWWytMW7GTcBnFswCdRAOIDbYZgXMOoKtZvpEN1ZBbYdbAgg6iDcEbCIqtHURnYncDm3Ysyks3pFsizZUwYSqsBuGrLJiTdSUCtYAABFAA1AAmwEQreoY+MDXyG0XPM5ATRTmHOqP8lzliA/Sf+N0buZMC648VYQoQ4BQgggi4IOwjbFciUkTFtECTNV1DKQysAVINwQdRBj3GUnaLqNGkvSq0+kJxPIvd5d8yZe8cPG/ai60NpyTVLikuCR2lOTr3r/OqOZprRm3mixgggiCAggggAggiv0zpqTSrinOF/Sutm7l1/HVAE6bNCqWYhVAuSTYAbyYylDKbSs8TGBFDJb0YItz0wZXI/SP+Npt6k6LqNJkPUhqekBusm9pkzaC59Uf2P1RsZsnm5YEsBVQABQABhGVgBqEXjD9z2IbrRbkuFVOoe8n7hFe9cWsNQuMXdE+oPVFv1J+5Y3hkU9jOUXHcy/Lmm60t94KnvGY8z4RQ1645KN+nqny/geMbzT1Fz0llHaHWXvGz45j4xhqEg4pbam1cD/flHk8dDkyc3vOjE7jRSxB6Q4nCW2GxBKmxzts16/72xZ1MoqxB1iK3SsolMS9pDiHw1jw8orFpmh4SrbFMVsIKLcZE3G/X3ZcYZMmzAimy42IGGxtnsvfYLk90Q62cGMucouFwl+4nIcSCCfCJ3OBizjNUBw8Ta7HwsPGLtAlSiRa9idtsh4XiUDFNTqzyseNg5BIIYhRrsMOojvjw1Wzy5LXKlnUNa2eZG7hf4xRwsFnpWe6rLwsV9IitkMwxtti6kGMzXycCKMTPefLN2NyMxl3ZRPWeZk9pRJCogJCkqWLe0MwALajrMZShaBO0RUP0moRnLKollAQBbEGJ1AX2RoRmIyWgkwVFSt2b8o3ZixsQ2VzmY1Egxz5l3tPL5Eo8VK5ARouTFPhk3/UzN5KP2/WKUSS5CjWTYRrZMsKoUagLDuEd/ozHcnPoY5npR8pOwnur5CCCk7Ce6vkII9o5j435i+63mkOhLfmL7reaQ6AKyv0XcAywAUxsiHqoXc9ZjhFw5BcBtmMmxMVKTGpJJUEI+bS0Ixc5a6y0WxA5w2XEF2tfK5jUwWiriTZVDTaC+MFQOeu2RW0g2cm2fHV9conLVyy2AMuO1ytxiA15rrGsRCqNBSmD2BBe4JuTkzB5gAa4AcjrWGcIqtCMwOF1xF58wsR60xHly+/CrAccIiO8NC5FoUaZecEy3WClL3PZJDWtqOY+Ge8xm6nQVQ97PhuZKgY7hElibdhZRchpoIBz6q3O5v8Ags0c3YKWS4UswYACazL1SpI6hGaEHIA5AWcz6E15l/Oq0QXZgMwN5ucgABmSdg2xEqdLoJbOnWCoHuQwTDexOO1jazEqOtlqiBK0DMBmjnAquwK2uTlNmTbMMsiszAQDqGvOLGi0RLlrhtcdfLUlphLMMA6trk2uDYZQ7xGhnn6TUsiuXUCa4fD1ObIV3kTAATiUhkBVibMgG+L7Rui8IBcLfHzoVezLmOvpAhsCVLNMOf6zwAsJUpVAVVCqNQAAA7gI9xKj1DYWhS9s+6vm0NhS9s+6vm0WII2kagWK2ufoIrpbZi9yB5Rf2iJTUgBa4vnl3a/77o5cuKUpp2awmkiTLcEXGqKDTfI+nqG5wYpM7WJso4WvvOxu/Xxi/VANQt3RDm1xW4Zc9ltRjabil3ykbvumWNJpSmyBlVqDf6Ob9vEsY8nlXMT8+gqkO3AgmL82V41ejZtwbnMm/lE6Mo41NWmXc2nTRhv/AI5kf6VTfdzJv5wDlZMf8igqnOzGnNr82dhGzq5uFCduyPcqZiAO8QWJXVjn0ujFil0rU5EyqJDrt6Wbb4ZfVTFloXknT08zE2KdPOfOzjib+kHIefGNI7AC5yiorqkMwK7NsJ8uJX4iLlPQt4TUy2bIEAbd8RKBy7XZrkah/MWUaRayR8ijXKyoSj9JgOq17iJj06oot+pNp/UsSsIvfbCqrUPeT9whjxRgTKbkOjFcqtFGW/OpkrG5t6rfYxtY8TpQYFWFwRYgxGfCssaIhLlZzmfKE9cQ/MUZjeP7+0UrLbIxptNaGembGlymw7uDcOMQXEufr6kzfsP9+PfHiOMsT5ZHYmnqjOyaNVQoNRxX+P8Axl8IbTygihRqAtEuqo3l9oZb9Y8YRGl2CKtEACoZgp9UW26wCRcAx6nUgYKtyoQgqFtrGrWDEiCJtg81FHzgUF2GEgi2HWNRPVMNmUAZ1cO6zALYltmOIIsfCPskxZUlEzZnqrvP2jOUqBH0do3DNZw7kvbEDhscIsL9XidVhF9iC9UfExDNSqDDL+Lb4vdBaFJtMmiw1qp1nieHCM4Yp55UiJSUVbLDQdGQOcYZkdUbhv8AjFuYIDHv4cUcUFGJySk5OxVJ2E91fIQQUnYT3V8hBGpU+N+Yvut5pDoTNNmBsT1SMhvK/aPvP+y3hADYIVz/ALLeEHP+y3hADYIVz/st4Qc/7LeEANghXP8Ast4Qc/7LeEANghXP+y3hBz/st4QA2CFc/wCy3hBz/st4QA2FL2z7q+bQc/7LeEeBM6xOFtQGrdf7wBIghXP+y3hBz/st4QA2K2opXckmw3C8Tef9lvCDn/Zbwik4KaploycdiBQUoa5YZg2tFkVytCxMA9Vs9eUfef8AZbwiMeNQVCUm3ZWV6FSAWJBzzj7o+XiNixsNlzEwgFsRVidmWqPthixBWB7tffGPYPn5i/ad2iSBEOvp8WG2/M8Ikc/7LeEHPey3hG8oKSpmadOxYolFiLgjbcxJhXP+y3hBz/st4RKilsG29xsJqtQ95P3CPvP+y3hC5z3A6ra1OrcQf4ixBJghXP8Ast4Qc/7LeEAMZQcjmDrjL6X5Iq92kkIf0ns/A+rGk5/2W8IOe9lvCM8mKM1UkWjJx2OcTuk02UxTh9oXX4MPvCelSH7Uoqd6n/2jphm31q3yxXVOh6eZ2pGe8KVP+0iOGfo/xi/6Nlm6mDMumPruPh/xH3DTDa7fT+BGubktTH/LmjuJ/mPsvkvSjXLmHvZv4IjL/hydfj/hbtomRXSEtPy5QB3tmf7+MTaTR9TU2yIXe3VXw2xsqXR8iX2JFjvwXPic4m897LeEaw9HpO5Mo83QqtEcnkk2Zuu+86h3D+YuoVz/ALLeEHP+y3hHfCEYKooxbb3GwGFc/wCy3hBz3st4RcgKTsJ7q+Qgj7TLZFB1hRfwggBkEEEAEEEEAEEEEAEEEEAEEEEAEEEEAEEEEAEEEEAEEEEAEEEEAEEEEAEEEEAEEEEAEEEEAEEEEAEEEEAEEEEAEEEEAEEEEAEEEEAEEEEAEEEE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9700" name="AutoShape 4" descr="data:image/jpeg;base64,/9j/4AAQSkZJRgABAQAAAQABAAD/2wCEAAkGBxQSEhUUExQWFRUXFhYYFBgXFRcYGBsYFx0XFxcaGxgYHCghGBolHBUVITEiJSktLi4uGCAzODMsNygtLisBCgoKDg0OGxAQGywkICUsLCwsLCwsLCwsLDQsLCwsNCwsLCwsLCwsLCwsLCwsLCwsLCwvLCwsLCwsLCwsLCwsLP/AABEIAJQBVQMBIgACEQEDEQH/xAAcAAACAwEBAQEAAAAAAAAAAAAAAwQFBgcCAQj/xABJEAACAAQCBQgIBQIFAgQHAAABAgADBBESIQUxQVFhBhMUIjJxkbEjQmJygZKh0QczUrLBgvAVQ1Oi4SRzF2PS8RYlNDVUs8L/xAAaAQEAAwEBAQAAAAAAAAAAAAAAAQIDBAUG/8QAMBEAAgIBAgMECQUBAAAAAAAAAAECEQMhMQQSURMiQWEFMnGBobHR8PEjQpHB4RT/2gAMAwEAAhEDEQA/AO2zJoGvyJ8o89IXj8p+0fG/MX3W80h0AK6QvH5T9oOkLx+U/aGwQArpC8flP2g6QvH5T9obBACukLx+U/aDpC8flP2hsEAK6QvH5T9oOkLx+U/aGwQArpC8flP2g6QvH5T9obBACukLx+U/aDpC8fA/aGwpe2fdXzaADpC8flP2g6QvH5T9obBACukLx+U/aDpC8flP2hsEAK6QvH5T9oOkLx+U/aE1+k5MgXnTUlj2mA8L64oJ34g0INlmPMO6XLc/UgCKuUVuyVFvY0vSF4/KftB0hePyn7Rlv/EGR/oVXfzP/MMk/iFRE2aY8s+3LcfUAiI7SHUnkl0NL0hePyn7QdIXj8p+0JoNJyZ4vJmpMHssD421RLi6dlRXSF4/KftB0hePyn7Q2CAFdIXj8p+0HSF4+B+0NhVVqHvJ+4QAdIXj8p+0HSF4/KftDYIAV0hePyn7QdIXj8p+0NggBXSF4/KftB0hePyn7Q2CAFdIXj8p+0HSF4/KftDYIAV0hePyn7R5erQazbvBH8RXcrpU9qSctMSs4r1CDY6wWAOwlbgHjHI6igqKrRUibMnFwKpkQOzN1ZvNy1JJubq6vr2Oe6KSlRZRs7f0hePyn7QdIXj8p+0eaGQZctEJLFEVSx1nCALnvtD4uVFdIXj8p+0AqF4+B+0NgMAfEa4BGoi4+MfI8UnYT3V8hBAHxvzF91vNIdCW/MX3W80h0AEEEfHYAEk2AzJOoCAPsKqKlJa4nZUXexCjxMZTT/KlgvonlyJZvafNBJYb5MkdaYPaNl3XjA12kqJmxTjV1b/qd1lL/SBcqOEVcjkzcXGGi+L+38Dp1Ry1oUNjUKfdDuPFFMLl8u6BjYVA+Muao8Slo51TzKJxf/DqnCfWSdMbwuLQ1dCaPnnDJqJlPN2S6lQBfdiy8z3RHMzm/wCvM/V5fj/dHWaHScmcLypqTPdYHxA1RLjgmmuT9TRMDMUqL9SahOG/BhYqe+xi85OfiHPkkLUXnS9/+YvcfX7j4w5upeHpBKXLljys6/BETRmkZdRLWZKcOjaiPqCNh4GJcXPQTTVoIUvbPur5tDYUvbPur5tAkbBBFLyo5QpRywSMc1zhkyx2nbVs2Zi5474htJWyUr0JWmtMyaSXzk5wq7BrZjuUayYyp0hX1+codCpzqdhec43ger9OBMe9D8n3eZ0quPOVB7Ka5coawqjVcb/M5nSxzSyORqopGeouRlKhxOpnzDrecxck92r6RfSZKoLIqqNygDyj3BGZaz7eFzpKuLMqsNzAEfWPcECDP13I2lmHEimRMGp5LFCD3DL6RHFbX0Ocz/raca2UWnqN5HrfXvEaiCJVrYm73PuhNNyauXzklww9YamU7mXYf7EWMYnTHJ5lmdKoiJVQM2XUk0ayrDVc7/LWLvktyiSsQ5c3NQ4Z0o5Mrajkc8NwfKOiGS9HuZShWqLuE1Woe8n7hDoTVah7yfuEalB0EEEAEEEV+mNMyaVA058OI4UUAs7t+lEW5Y9whYG6W0lLppTTZrYUW18iTckKoAGZJJAA4xUjlUNbUlaq/qNPf/ajFh4RTcpNLz6mQ8uXo+qzwsjtzSFXRg8tsBYtkyg2y3RO0ZyslsEWqDUs42BWcrS1Lew7gK4OyxvGM8lbF1Eu9FabkVN+amBmHaQ3WYvvS2AZfiIkaQr5chDMmzFloNbMQB/78Ir9J6Jkz7NMXrLmkxSVmJxWYua+No4vp7S9U0yRUTX5xbM9LziqRzasyqzJYKWNgSbZ5GCy6BQs6vUctZRls6SKuZLwsTMWnYJa2Zu5UkbchHPdEadkDRUqmMwCctTKcqQwGDnVYtiIw2AudeVokSfxEnVEmZTvKl87NQokwMEQYsiXDmygLc3vs1RK5O8mdGSrc/Uyqqd+iXMxqCMyAkslnIsde7VFHNvculR1WnqUmLiR1dTqKsGHiIbHO9H0smfNlPoyQZKpOXnahRzMsqh9JKMu4aaWFxYrYXvcWjokbwlaMmqCAwQGLECqTsJ7q+QggpOwnur5CCAPjfmL7reaQ6Et+Yvut5pDoAIwX4g8qhJPMS7PMyLA5ou0Fh6zblOW03yEablXpgUlM831uzLG92yX4DWeAMch5KaIavqwJhJW5mT22kX1X3sTbx3RWT8Dg4zPJNYsfrMncnOS07SDGfOdllk9aY2bvbXhvsG/UNl43mitH0tM7S5EjE6i+Lqs5IIDWZzsNr2sBDnpp3PGWhAlALhXCebCgMuGwGFgQSpUm+asOzaLHRmiVkges17ljrvhVD8LIuu97XJJuYyvodGDhMeJXu+pFl8oVbsoxBtgNwMRYygBnqzmrv1GPU+tkTlKzkBFlurpjHWaYoAABvnJc5DULxZ9GS6nCBhBAtkADbYMvVXwhM3Rko3OAKSGBZQFbrAgm422Zs9lzvhqdLSZCkaLVEwy/SU7rnJc40wn/TLXsM+yTh1WwxzflzyR6Iedk3MhjqOZlsdQPsnYfgY6BWyp0mdikoCrYAVVcuqCAH3XuevwW5suF7mqpVmy2lzACrqVYcDrziyd6M5eI4SGSFfx5HEuSnKOZRTcQuZbECam8bxuYbPCO5UdUs1FmIcSsAykbQc44BprRzU0+ZJbWjWB3rrVviCDG9/CTTJIelY6vSSu4nrr4kH+oxMX4HncBnlCfYy/DOkQpe2fdXzaGwpe2fdXzaND2RWk69JEp5sw2RFJP8AbyTkOJjH8maJ58w19SPSTB6BNkuV6tuJB18SdsM5XN0urk0I/LX09TxUZIh7z+4HZGkAjlyyt10NoqkEEEEZkhBBBABBBBABBBBABGY5T0LyXFfTD0ssemUapsraDxAGvcOAjTwQJH6K0glRKSdLN0cXH8g8Qbg8RDarUPeT9wjH8lW6HWzqL/KmDn6bhfJ0HdY5ezfbGwqtQ95P3COuEuZWYyjTHQQQRcqEZTTiiXpKlnTPy2lzZCE6knMVZe4uoZb8LbY1LuACSbAaychGH5a8pZLU82XgExMObG4z2FNuIG1m2GMc04pU2Xgm3obER4nSVdSrqGU5FWAII4g5GOZcieXVXNYSGkmpIUtiVlSZhW3axWVjmBfK5I1xoZX4h0pfm2Ses3FgwGUGbHe2HqMbm+UYUWpidP6GnUcqZMoGPN4H5ymJLIFIILSQc5ZF74RkbatkZvSNCmkJGjpFORzkqnl883qSpZRQ2M/qxJkus56tcazSnLuVIXE9NV4b2u0nAL7ruw3R45E6aoaiW8iRKEntYpLBburZM2ROMZ2OeXdaJJ1IFJyfpKqieRSy+wVwVEyVhE11NywmWuyHCVJGQByiTQcnp/wDiMupZebky5bBZeNCiEpgwywgHVN8VyAcu6Lmu0LNEwTaWeZJCKnNOuOnIXJfRggyzxUjuijr+VNbLndH5ulaYFxOyvNZUGzEtgQTsW94hulbCt7E3Sss0lfTz5OS1U0SKmWNTMQcE22xhY3O4RtYw3JxlmT1nVc0zKhbiSCAkmXiyPNqL9cjLExJ2CNzG+CSlHRlJqmEBggMbFBVJ2E91fIQQUnYT3V8hBAHxvzF91vNIdCW/MX3W80h0Acx/GCtOKRJvkA0wjieqvhZ/GJ34R0gEidMtm8wL/SgBH1doovxcH/WIdnMJb55kaH8JKgGlmJtWaT8GVbHxDeEZPc8rE745396G4gggiD1wggggAggj7AHLPxdogs+TNHroVbvQgj6P9IzvIqr5qukNsLhD3P1f5EbP8YuxT+9M8ljn2hP/AKmRb/WlfvWJe589xPd4q11TP0NCh2z7q+bQ2KzTVRzcqomfokO3yhz/ABGjPfMzyMPPPVVZz56cyof/AC5eS2/vZDuV/KpKFAMPOTn/AC5Y8MTHWBfLLMn4kN5DyMFBTjemL5iW/mMpKlidygcTMxKUGWD7MtCv1ctHEjpe5Np6XTM8c40+VTXzWXhFxuuMDW+JJ4CPMnlXVUU5ZOkkUo/Yny9Wy5NrBgL55AjXY5RvIzn4h0azaCdi1ywJincVI8wWHxiSCv0rI0uZ0w082UJJPogebJw2G9Dx2xQ0eltLzKibTpNlmZKzfqyguwZEpnrEbPkFOZ6CnLZkIV+CsVX6ARQclB/84rzwP1ZftEgnaKrK+nMybpF5Yp1lk3XBfHdbCyi5vmAN5EQKflHpGvJNFJSTJBIEybmSRxzF+AU23x4/F2axSmlA2V5jEnZcYVW/djJ+EbuipFky0loLIihVHAZRAMRVad0nQ2erlS58m4DPKyK342FvioB1XEaSq04r0M2qp2BtJmuhI1OqsQGG8MLERbTpKurIwBVgQwOog5ERyvkyTLptL097pKSbh77TpZPxEtfCAJ2jNPaYqJQmyZMl0NwDZBmpscmmA6wdkWmgOVdSKpaSukiXMcXlsuQJzIBsxBBscwdYtFTyc5RvR0FMEpnn4+fJKYuraYRnZDrv9IdoxanSOkJNTMkNIkyBliBFyLkAFgMRJIvYWAG/XIL7lt6I01WNcicoY/8AlzMnH0A+JjZ1B6o95P3LGZ5ayMdDUA7JZb5CG/iLfRM/nKSnc+skg+OAxpherRTJsi1hdROVFLMbKBckwyMByy0zzj80h6iHrW9ZvsIvmyrHGysI8zIvKDlA9S2FbrLGpdrcW+0U9ZQ45TqxsWUgDjs+tolS0EtcTDrHsiIjzCTc648dzlOXMdaSSojch5hk0WkpyZTkRVG9RZsx8ST/AEiKLkIwGkKUscuctnvKsF/3ERptHESZk1sOOTUIZdVLGsg3s672F2y2gnbGGq5JkTiFe5RgUcZas1axzU6jY5g5R3wmpLQyao6T+MtJMMuRMF+bRnV9wZ8OEnwYX48Y5fInMjBkYqym6spsQeBEde0dy7o6mlK1Vg5XBNlYGfHxUKDcH6eBjnVRoUPPKyQ8pHxGQKgYWa2eG41HdfZaJ5ktyI3sWf8A4k13N4MUvFa3OYOv54b8cMa7RVLLlygO3j6zzL4i7trYtt+0YvQeiSEM5FEydJZhOp5ijs+zxtexO0Hdnb6ORiVmUH5Ew+llzAQks6yU1X2iyki/04uJanonVff4NIqi8raOwuua+XfFvyc5RFSJU43XUrnZwPDjFes0qd42iIukaUWxp2T9DHPgzSxyJlFNHTIDGZ5H6XLrzLnrKOod67u8RpjHvY8iyR5kcko8roVSdhPdXyEEFJ2E91fIQRoVPjfmL7reaQ6Et+Yvut5pDoA5z+L9ASsieNSlpbf1WZT/ALWHxEZjkBpwUtSMZtLmgI52A+ox4AkjuY7o6/pvRq1Mh5L6nFr7QdasOIIB+EcD0no96ea0mYLMpsdxGwjeCMxGclrZ43GxlhzLNH7/ACfoYR8ZrC/ln9BHLeRvLzmVEmpu0sZJM1lRsDDWV46xx2b6ZTyatA6TG9mZJmlT/tNj3MCOEVPV4biMeZaOv6K/SHLimkPgmCcp9qS6j4YgCR3CJCcqJcxDMp16Qii7iWw51eJlPY27j3RU6Waop0IqkFdSes2ACcg3so6rAfqFjtyjJaU0E1Pat0dNZ5OsFTd5e8MD2l33HfvPRijiy93WMvPY6cmPJhrI0pQ6r7tP2nTtD6ekVQJkuGI7Sm6uvepzEWiiOSUNdJrnVgwo68dmYuUuadx/Sx+vtao1mieVrS36NXpzM/Uj6pczYLHUpPh3aoxlGWKXLkVfI37GGaHPw7vrF+svqvNe9GX/ABcrg1RLlD/LQk98wjLwUeMUnISjM2ukDYrGY3cmfnhHxiv0881qia09Sk1nJdTs3AbwBYA7QBHRPwn0LglvUuM5nVl+4Dmfiw/2jfELVnysE8/FX53/AAdAil5VLelqwP8A8WZ+14uoiVUgTOcQ6nl4T/ViH8xpJWj31uUfJNr0VN/2k+gtGc5b8nZ5npW0f5yAB1Frm1wGAOTZEqV2i1otfw9nFqJEPals8thuIYm3gwidJ04pCMyMqTVxSW7RYEqF6q3IJxoQM8js1RxI3e5neTfLSoqKiXTzaXm2OIuxLrYKpN8DLlmANe2H8qqlq4GipOtdgKmdb0ctVNymL1nuOyN1u7SU2lpUxgqPdiLgWI2BrXIsGwsDh1gHVCKfTCXKuplWYqL2YXDBSTguFGJgLta5MSCXo6jWRKSUnZRQo32G08TrjE8j3vpbSGrb9HAjVtp6RYkMTa3qMNdiLXAvkwNtZGq8NOmJAzMwDIk3BFguK+K46p6j5HPqndAgq+XXJ41tNgS3OIcUu+om1ip3XB8QIylH+IU6lUSaynYzEFgxOBmtkLgizH2gbGOgvpJMAZbvdsCqBZi2ZIs9rWAJztkIWmlpLdVyFYXxI9rqQWGeseo1jextlAkj6Z0+tNLW4xT3X0Uhes7sRqAGeEHW1rZRmqbQL0ui615xHPzpcyZN4dUkLfhdieLGNdNr5YAmqMZYiWCoUNfM4SWIsNZsTt4x4TTVOy3MxACM1Yi41mzDuBO6wvqgCq/DP/7dJ75h/wB7Rp4hSK6SH5pGS4v1VsACCQRltuGy9k7oH0tIBA51LkqAAwJu9sOQ33HjAgRypa1HU/8AZmftMSeTK2oKS/8ApU//APEVHL+fhoZijtTCktRvLML/AEBjTyZHNyZafo5pflKj+I0w+sys9hPKPSHMSGYdo9Ve8/bM/COdaNkYiWbsrmY0f4g1PWly9gBY/HIeRijn+jp1G2Ybnu1/+mOHjMjlPl9xriVRIFROLsSfgNwhcfGF8sx3a4haJZmUszFjiIztqHdGKWhoWMp7Q5lB1gHvF4p9IswaXhZlxOFa277xapMAGeQG0n+YiS8QTJNgMgB3ZRA5QU82YJTSQC8uaGAJtkAd5GV7RKkv8QYfKnrlmM9WYztujNNxdg+UWiA01aidYzgoBCEiXcXsbaybWGeWWqL4oLWA7ogS3tnsiXInggG4I2G4t4xzZHJvUkjTk/5hdM1iUbstlEuoI3jxEQZyf8RMdVqCKrtTzgw1o1+8f8iOmyJodFZdTAEfHOOdaUXEqPvFj3/3eNXyNqMVOF/QxX4dofQ2+Eer6Py68rMcy0suaTsJ7q+QggpOwnur5CCPVOY+N+Yvut5pDoS35i+63mkOgAjLcteT0uqTE/UZR1ZoFynvD1pe/auvVe2pgg1ZScFOLiz8+6X0HOpj6VeqezMXrS2Gwq4y8c4iUlW8o4pbvLO9GKn6R23SOgnXE1I6pe5aTMXFIcnX1dcsneuXCMVpVJEonpmi2l75khzzZ49UhR3E3jNxo8XNwXZu069t/Nf4UFPyzrUI9OzAbHVWB4HK5Hxi70VWNdqrR+Ta6qjOYttaWPWXuzH0iKmkNDjMUtQx3F8v/wBkPPL2XJBWjpJcm/rNYn4hbXPeTFXG92dfAcdLhJNympRe8dXf0I+lNCyaxGqKAWYZz6X1l3tLG0cB8M+rCdFcqFeWKavUzpGpX1zZWy4OsgePfqi40Sq6R9NTnotfLzYqDzUzibar7dfEMI8aT0VLqHw1a9BrD69v+nnneDqDHgb57dUdmLiYyj2efVeDPY7KM0uI4GT68v7l9V5rbxoVpHQ5VJbPiraIEFJ0ojnpaXzQ712EHVsw6o6ZoatkzpStTsplWAXDlYDLDb1SNxjmeitFaU0dMJlSudQ9oKweW/G1wynjYfGNtomn5043oplLMPadZiKD3mW4Zv6ljOeDs3cJJr26kPNjzd6cOWfi0t/auvmv48TSQpe2fdXzaPaLYWuTxOuPC9s+6vm0VMjGaLHRtJVNOckn2qJO65/MHfe/wWLiVoiUpBCnq2wgu5C2YPZFJsguq5DLIDUIjcvdGO8tKmSPT0zc4o/UnrrxyF/gRtiZojSKVMlJ0s9Vhe20H1lPEG4jjmuWVG6dqzxS6IlS3xotmtbtNbUFvYnXZVF+EE3RMpjchtZLWdgGuQ9mAOYxKDbv2ExOgiAVzaFlFQtmAGG1mYEFFVFN77FRfCPD6BkkMDjIa+PrnrFsfWbe3pG+m4WtIIAjTqFWBGYOPnAQbEPquD3XFtViYjNoOSQykMQ9sd2N2sZjXJ75r/S1gBFlBAFfJ0PKVAlrqHx5hc2tbMAAWtwgqdEI9zdkJvfCQOqyLLZcwbAqi6sxbIiLCCAKr/AUuCsyYuEnm7FOpiLEhbobg42HWvry1CPsnQioAqzJgVSrKLpYFWVj6tzcrne+s2tFpETSukEp5TzZhsqC/EnYBxJsIWCj0wOk6QpaYZrJ/wConcLZSx4/RxGzqtQ95P3CM3yD0a4SZVThadUtjI/TL/y14ZZ91hsjSVWoe8n7hHRijUb6meR60YLlsb1LcFQfS/8AMQdO5Mi/pQfb+IseWSWqW4qp+lv4iu0+Oup3qPMx42Z/rP2s6oeqisEVWiKdWl3OLNm1Mw+gMWboCLHV/e6PEmnVOyLd32i6ehJX1tOqvJti/MGtmbzMSJfWqGD52QFAdWfaNt+y8Pm0qMbstzsvf6bo9PJU2uNWo7R3EZiHNoBNIoE6agHo8ILDYGOsW2XGyI8inQ0OIqMQRyDbMEFrWOsRaSZC4StrA6xnnxJ1mPaUksLgwjBfVnbwirmBNTUXalDsVRlJJ6ti4UYb4gRtOsazwi1kaJlHnVZi/OgFwcGWtQwVQMJ48IT0OWUCFAUGoHMfDdEmUJVPLZlQKoGI4Rcm31JjGUtKiSQ9CyxNWXImKpNMzc51Ra65S7Zamvi/o4xdz0hehcw0y1jNbHmLHDYKgPHCAfiYmz1jDJLvAgzkvJI3N/fnFxyEbKcNxQ+OIfxFa6ejI3nL6RbcikymneUHhi+8dnAP9Ve/5GeX1TRUnYT3V8hBBSdhPdXyEEe8chH0hOZCCiF2IIUXsLkpmxOpRrJ8ATlCdE6S5y6uyFg5QFCQrlQpfAGzOEkqbXzU8QJri7gH9D+aRS1micLh7AyUthRQcaqBLAloq5YQ8pJl9faFjeKuyUaCCKmn0v1ubmDNSiNMUej51vUFzcG2A7QMYF7xbXiU7IEGslh+bLrjIuFuMVje2XwPgd0OinrNFNm0vrEzDNYMcJdlW0pMQHVUELnb1RruYg0TzacqHE0SwXJLXmFgiKFxWLYXZmbUbMZd7DFaK81bk0W9ToOmmG708pjvMtb+NrwqVybpFNxTSb/9tT5iKn/GJwl2mECaroSo6pKrTpOmXGfVMznFvusI9vpScUmc4bdSnNlQAhZzOjG4dgvZ7V7KM7EjNzIr2UbukaWXLCiygAbgLD6RFM2VOaZJIV8NsYbCwzF+zcnxHkYzEqgqJiSUDzQCZ6zX51zYq3o2xEgsCoAB7srExfUGj3xy5jhEwowwprJmYWcE6rYwTlrNjlncm34F6rYm0mj5coWloEA1Bch4DKJMF4pdI6ZFiso9YXJJFhgQ2mMheythNgc8r3z1G2iIbcnbJGkq/CwWWytMW7GTcBnFswCdRAOIDbYZgXMOoKtZvpEN1ZBbYdbAgg6iDcEbCIqtHURnYncDm3Ysyks3pFsizZUwYSqsBuGrLJiTdSUCtYAABFAA1AAmwEQreoY+MDXyG0XPM5ATRTmHOqP8lzliA/Sf+N0buZMC648VYQoQ4BQgggi4IOwjbFciUkTFtECTNV1DKQysAVINwQdRBj3GUnaLqNGkvSq0+kJxPIvd5d8yZe8cPG/ai60NpyTVLikuCR2lOTr3r/OqOZprRm3mixgggiCAggggAggiv0zpqTSrinOF/Sutm7l1/HVAE6bNCqWYhVAuSTYAbyYylDKbSs8TGBFDJb0YItz0wZXI/SP+Npt6k6LqNJkPUhqekBusm9pkzaC59Uf2P1RsZsnm5YEsBVQABQABhGVgBqEXjD9z2IbrRbkuFVOoe8n7hFe9cWsNQuMXdE+oPVFv1J+5Y3hkU9jOUXHcy/Lmm60t94KnvGY8z4RQ1645KN+nqny/geMbzT1Fz0llHaHWXvGz45j4xhqEg4pbam1cD/flHk8dDkyc3vOjE7jRSxB6Q4nCW2GxBKmxzts16/72xZ1MoqxB1iK3SsolMS9pDiHw1jw8orFpmh4SrbFMVsIKLcZE3G/X3ZcYZMmzAimy42IGGxtnsvfYLk90Q62cGMucouFwl+4nIcSCCfCJ3OBizjNUBw8Ta7HwsPGLtAlSiRa9idtsh4XiUDFNTqzyseNg5BIIYhRrsMOojvjw1Wzy5LXKlnUNa2eZG7hf4xRwsFnpWe6rLwsV9IitkMwxtti6kGMzXycCKMTPefLN2NyMxl3ZRPWeZk9pRJCogJCkqWLe0MwALajrMZShaBO0RUP0moRnLKollAQBbEGJ1AX2RoRmIyWgkwVFSt2b8o3ZixsQ2VzmY1Egxz5l3tPL5Eo8VK5ARouTFPhk3/UzN5KP2/WKUSS5CjWTYRrZMsKoUagLDuEd/ozHcnPoY5npR8pOwnur5CCCk7Ce6vkII9o5j435i+63mkOhLfmL7reaQ6AKyv0XcAywAUxsiHqoXc9ZjhFw5BcBtmMmxMVKTGpJJUEI+bS0Ixc5a6y0WxA5w2XEF2tfK5jUwWiriTZVDTaC+MFQOeu2RW0g2cm2fHV9conLVyy2AMuO1ytxiA15rrGsRCqNBSmD2BBe4JuTkzB5gAa4AcjrWGcIqtCMwOF1xF58wsR60xHly+/CrAccIiO8NC5FoUaZecEy3WClL3PZJDWtqOY+Ge8xm6nQVQ97PhuZKgY7hElibdhZRchpoIBz6q3O5v8Ags0c3YKWS4UswYACazL1SpI6hGaEHIA5AWcz6E15l/Oq0QXZgMwN5ucgABmSdg2xEqdLoJbOnWCoHuQwTDexOO1jazEqOtlqiBK0DMBmjnAquwK2uTlNmTbMMsiszAQDqGvOLGi0RLlrhtcdfLUlphLMMA6trk2uDYZQ7xGhnn6TUsiuXUCa4fD1ObIV3kTAATiUhkBVibMgG+L7Rui8IBcLfHzoVezLmOvpAhsCVLNMOf6zwAsJUpVAVVCqNQAAA7gI9xKj1DYWhS9s+6vm0NhS9s+6vm0WII2kagWK2ufoIrpbZi9yB5Rf2iJTUgBa4vnl3a/77o5cuKUpp2awmkiTLcEXGqKDTfI+nqG5wYpM7WJso4WvvOxu/Xxi/VANQt3RDm1xW4Zc9ltRjabil3ykbvumWNJpSmyBlVqDf6Ob9vEsY8nlXMT8+gqkO3AgmL82V41ejZtwbnMm/lE6Mo41NWmXc2nTRhv/AI5kf6VTfdzJv5wDlZMf8igqnOzGnNr82dhGzq5uFCduyPcqZiAO8QWJXVjn0ujFil0rU5EyqJDrt6Wbb4ZfVTFloXknT08zE2KdPOfOzjib+kHIefGNI7AC5yiorqkMwK7NsJ8uJX4iLlPQt4TUy2bIEAbd8RKBy7XZrkah/MWUaRayR8ijXKyoSj9JgOq17iJj06oot+pNp/UsSsIvfbCqrUPeT9whjxRgTKbkOjFcqtFGW/OpkrG5t6rfYxtY8TpQYFWFwRYgxGfCssaIhLlZzmfKE9cQ/MUZjeP7+0UrLbIxptNaGembGlymw7uDcOMQXEufr6kzfsP9+PfHiOMsT5ZHYmnqjOyaNVQoNRxX+P8Axl8IbTygihRqAtEuqo3l9oZb9Y8YRGl2CKtEACoZgp9UW26wCRcAx6nUgYKtyoQgqFtrGrWDEiCJtg81FHzgUF2GEgi2HWNRPVMNmUAZ1cO6zALYltmOIIsfCPskxZUlEzZnqrvP2jOUqBH0do3DNZw7kvbEDhscIsL9XidVhF9iC9UfExDNSqDDL+Lb4vdBaFJtMmiw1qp1nieHCM4Yp55UiJSUVbLDQdGQOcYZkdUbhv8AjFuYIDHv4cUcUFGJySk5OxVJ2E91fIQQUnYT3V8hBGpU+N+Yvut5pDoTNNmBsT1SMhvK/aPvP+y3hADYIVz/ALLeEHP+y3hADYIVz/st4Qc/7LeEANghXP8Ast4Qc/7LeEANghXP+y3hBz/st4QA2CFc/wCy3hBz/st4QA2FL2z7q+bQc/7LeEeBM6xOFtQGrdf7wBIghXP+y3hBz/st4QA2K2opXckmw3C8Tef9lvCDn/Zbwik4KaploycdiBQUoa5YZg2tFkVytCxMA9Vs9eUfef8AZbwiMeNQVCUm3ZWV6FSAWJBzzj7o+XiNixsNlzEwgFsRVidmWqPthixBWB7tffGPYPn5i/ad2iSBEOvp8WG2/M8Ikc/7LeEHPey3hG8oKSpmadOxYolFiLgjbcxJhXP+y3hBz/st4RKilsG29xsJqtQ95P3CPvP+y3hC5z3A6ra1OrcQf4ixBJghXP8Ast4Qc/7LeEAMZQcjmDrjL6X5Iq92kkIf0ns/A+rGk5/2W8IOe9lvCM8mKM1UkWjJx2OcTuk02UxTh9oXX4MPvCelSH7Uoqd6n/2jphm31q3yxXVOh6eZ2pGe8KVP+0iOGfo/xi/6Nlm6mDMumPruPh/xH3DTDa7fT+BGubktTH/LmjuJ/mPsvkvSjXLmHvZv4IjL/hydfj/hbtomRXSEtPy5QB3tmf7+MTaTR9TU2yIXe3VXw2xsqXR8iX2JFjvwXPic4m897LeEaw9HpO5Mo83QqtEcnkk2Zuu+86h3D+YuoVz/ALLeEHP+y3hHfCEYKooxbb3GwGFc/wCy3hBz3st4RcgKTsJ7q+Qgj7TLZFB1hRfwggBkEEEAEEEEAEEEEAEEEEAEEEEAEEEEAEEEEAEEEEAEEEEAEEEEAEEEEAEEEEAEEEEAEEEEAEEEEAEEEEAEEEEAEEEEAEEEEAEEEEAEEEEAEEEE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9702" name="AutoShape 6" descr="data:image/jpeg;base64,/9j/4AAQSkZJRgABAQAAAQABAAD/2wCEAAkGBxQSEhUUExQWFRUXFhYYFBgXFRcYGBsYFx0XFxcaGxgYHCghGBolHBUVITEiJSktLi4uGCAzODMsNygtLisBCgoKDg0OGxAQGywkICUsLCwsLCwsLCwsLDQsLCwsNCwsLCwsLCwsLCwsLCwsLCwsLCwvLCwsLCwsLCwsLCwsLP/AABEIAJQBVQMBIgACEQEDEQH/xAAcAAACAwEBAQEAAAAAAAAAAAAAAwQFBgcCAQj/xABJEAACAAQCBQgIBQIFAgQHAAABAgADBBESIQUxQVFhBhMUIjJxkbEjQmJygZKh0QczUrLBgvAVQ1Oi4SRzF2PS8RYlNDVUs8L/xAAaAQEAAwEBAQAAAAAAAAAAAAAAAQIDBAUG/8QAMBEAAgIBAgMECQUBAAAAAAAAAAECEQMhMQQSURMiQWEFMnGBobHR8PEjQpHB4RT/2gAMAwEAAhEDEQA/AO2zJoGvyJ8o89IXj8p+0fG/MX3W80h0AK6QvH5T9oOkLx+U/aGwQArpC8flP2g6QvH5T9obBACukLx+U/aDpC8flP2hsEAK6QvH5T9oOkLx+U/aGwQArpC8flP2g6QvH5T9obBACukLx+U/aDpC8fA/aGwpe2fdXzaADpC8flP2g6QvH5T9obBACukLx+U/aDpC8flP2hsEAK6QvH5T9oOkLx+U/aE1+k5MgXnTUlj2mA8L64oJ34g0INlmPMO6XLc/UgCKuUVuyVFvY0vSF4/KftB0hePyn7Rlv/EGR/oVXfzP/MMk/iFRE2aY8s+3LcfUAiI7SHUnkl0NL0hePyn7QdIXj8p+0JoNJyZ4vJmpMHssD421RLi6dlRXSF4/KftB0hePyn7Q2CAFdIXj8p+0HSF4+B+0NhVVqHvJ+4QAdIXj8p+0HSF4/KftDYIAV0hePyn7QdIXj8p+0NggBXSF4/KftB0hePyn7Q2CAFdIXj8p+0HSF4/KftDYIAV0hePyn7R5erQazbvBH8RXcrpU9qSctMSs4r1CDY6wWAOwlbgHjHI6igqKrRUibMnFwKpkQOzN1ZvNy1JJubq6vr2Oe6KSlRZRs7f0hePyn7QdIXj8p+0eaGQZctEJLFEVSx1nCALnvtD4uVFdIXj8p+0AqF4+B+0NgMAfEa4BGoi4+MfI8UnYT3V8hBAHxvzF91vNIdCW/MX3W80h0AEEEfHYAEk2AzJOoCAPsKqKlJa4nZUXexCjxMZTT/KlgvonlyJZvafNBJYb5MkdaYPaNl3XjA12kqJmxTjV1b/qd1lL/SBcqOEVcjkzcXGGi+L+38Dp1Ry1oUNjUKfdDuPFFMLl8u6BjYVA+Muao8Slo51TzKJxf/DqnCfWSdMbwuLQ1dCaPnnDJqJlPN2S6lQBfdiy8z3RHMzm/wCvM/V5fj/dHWaHScmcLypqTPdYHxA1RLjgmmuT9TRMDMUqL9SahOG/BhYqe+xi85OfiHPkkLUXnS9/+YvcfX7j4w5upeHpBKXLljys6/BETRmkZdRLWZKcOjaiPqCNh4GJcXPQTTVoIUvbPur5tDYUvbPur5tAkbBBFLyo5QpRywSMc1zhkyx2nbVs2Zi5474htJWyUr0JWmtMyaSXzk5wq7BrZjuUayYyp0hX1+codCpzqdhec43ger9OBMe9D8n3eZ0quPOVB7Ka5coawqjVcb/M5nSxzSyORqopGeouRlKhxOpnzDrecxck92r6RfSZKoLIqqNygDyj3BGZaz7eFzpKuLMqsNzAEfWPcECDP13I2lmHEimRMGp5LFCD3DL6RHFbX0Ocz/raca2UWnqN5HrfXvEaiCJVrYm73PuhNNyauXzklww9YamU7mXYf7EWMYnTHJ5lmdKoiJVQM2XUk0ayrDVc7/LWLvktyiSsQ5c3NQ4Z0o5Mrajkc8NwfKOiGS9HuZShWqLuE1Woe8n7hDoTVah7yfuEalB0EEEAEEEV+mNMyaVA058OI4UUAs7t+lEW5Y9whYG6W0lLppTTZrYUW18iTckKoAGZJJAA4xUjlUNbUlaq/qNPf/ajFh4RTcpNLz6mQ8uXo+qzwsjtzSFXRg8tsBYtkyg2y3RO0ZyslsEWqDUs42BWcrS1Lew7gK4OyxvGM8lbF1Eu9FabkVN+amBmHaQ3WYvvS2AZfiIkaQr5chDMmzFloNbMQB/78Ir9J6Jkz7NMXrLmkxSVmJxWYua+No4vp7S9U0yRUTX5xbM9LziqRzasyqzJYKWNgSbZ5GCy6BQs6vUctZRls6SKuZLwsTMWnYJa2Zu5UkbchHPdEadkDRUqmMwCctTKcqQwGDnVYtiIw2AudeVokSfxEnVEmZTvKl87NQokwMEQYsiXDmygLc3vs1RK5O8mdGSrc/Uyqqd+iXMxqCMyAkslnIsde7VFHNvculR1WnqUmLiR1dTqKsGHiIbHO9H0smfNlPoyQZKpOXnahRzMsqh9JKMu4aaWFxYrYXvcWjokbwlaMmqCAwQGLECqTsJ7q+QggpOwnur5CCAPjfmL7reaQ6Et+Yvut5pDoAIwX4g8qhJPMS7PMyLA5ou0Fh6zblOW03yEablXpgUlM831uzLG92yX4DWeAMch5KaIavqwJhJW5mT22kX1X3sTbx3RWT8Dg4zPJNYsfrMncnOS07SDGfOdllk9aY2bvbXhvsG/UNl43mitH0tM7S5EjE6i+Lqs5IIDWZzsNr2sBDnpp3PGWhAlALhXCebCgMuGwGFgQSpUm+asOzaLHRmiVkges17ljrvhVD8LIuu97XJJuYyvodGDhMeJXu+pFl8oVbsoxBtgNwMRYygBnqzmrv1GPU+tkTlKzkBFlurpjHWaYoAABvnJc5DULxZ9GS6nCBhBAtkADbYMvVXwhM3Rko3OAKSGBZQFbrAgm422Zs9lzvhqdLSZCkaLVEwy/SU7rnJc40wn/TLXsM+yTh1WwxzflzyR6Iedk3MhjqOZlsdQPsnYfgY6BWyp0mdikoCrYAVVcuqCAH3XuevwW5suF7mqpVmy2lzACrqVYcDrziyd6M5eI4SGSFfx5HEuSnKOZRTcQuZbECam8bxuYbPCO5UdUs1FmIcSsAykbQc44BprRzU0+ZJbWjWB3rrVviCDG9/CTTJIelY6vSSu4nrr4kH+oxMX4HncBnlCfYy/DOkQpe2fdXzaGwpe2fdXzaND2RWk69JEp5sw2RFJP8AbyTkOJjH8maJ58w19SPSTB6BNkuV6tuJB18SdsM5XN0urk0I/LX09TxUZIh7z+4HZGkAjlyyt10NoqkEEEEZkhBBBABBBBABBBBABGY5T0LyXFfTD0ssemUapsraDxAGvcOAjTwQJH6K0glRKSdLN0cXH8g8Qbg8RDarUPeT9wjH8lW6HWzqL/KmDn6bhfJ0HdY5ezfbGwqtQ95P3COuEuZWYyjTHQQQRcqEZTTiiXpKlnTPy2lzZCE6knMVZe4uoZb8LbY1LuACSbAaychGH5a8pZLU82XgExMObG4z2FNuIG1m2GMc04pU2Xgm3obER4nSVdSrqGU5FWAII4g5GOZcieXVXNYSGkmpIUtiVlSZhW3axWVjmBfK5I1xoZX4h0pfm2Ses3FgwGUGbHe2HqMbm+UYUWpidP6GnUcqZMoGPN4H5ymJLIFIILSQc5ZF74RkbatkZvSNCmkJGjpFORzkqnl883qSpZRQ2M/qxJkus56tcazSnLuVIXE9NV4b2u0nAL7ruw3R45E6aoaiW8iRKEntYpLBburZM2ROMZ2OeXdaJJ1IFJyfpKqieRSy+wVwVEyVhE11NywmWuyHCVJGQByiTQcnp/wDiMupZebky5bBZeNCiEpgwywgHVN8VyAcu6Lmu0LNEwTaWeZJCKnNOuOnIXJfRggyzxUjuijr+VNbLndH5ulaYFxOyvNZUGzEtgQTsW94hulbCt7E3Sss0lfTz5OS1U0SKmWNTMQcE22xhY3O4RtYw3JxlmT1nVc0zKhbiSCAkmXiyPNqL9cjLExJ2CNzG+CSlHRlJqmEBggMbFBVJ2E91fIQQUnYT3V8hBAHxvzF91vNIdCW/MX3W80h0Acx/GCtOKRJvkA0wjieqvhZ/GJ34R0gEidMtm8wL/SgBH1doovxcH/WIdnMJb55kaH8JKgGlmJtWaT8GVbHxDeEZPc8rE745396G4gggiD1wggggAggj7AHLPxdogs+TNHroVbvQgj6P9IzvIqr5qukNsLhD3P1f5EbP8YuxT+9M8ljn2hP/AKmRb/WlfvWJe589xPd4q11TP0NCh2z7q+bQ2KzTVRzcqomfokO3yhz/ABGjPfMzyMPPPVVZz56cyof/AC5eS2/vZDuV/KpKFAMPOTn/AC5Y8MTHWBfLLMn4kN5DyMFBTjemL5iW/mMpKlidygcTMxKUGWD7MtCv1ctHEjpe5Np6XTM8c40+VTXzWXhFxuuMDW+JJ4CPMnlXVUU5ZOkkUo/Yny9Wy5NrBgL55AjXY5RvIzn4h0azaCdi1ywJincVI8wWHxiSCv0rI0uZ0w082UJJPogebJw2G9Dx2xQ0eltLzKibTpNlmZKzfqyguwZEpnrEbPkFOZ6CnLZkIV+CsVX6ARQclB/84rzwP1ZftEgnaKrK+nMybpF5Yp1lk3XBfHdbCyi5vmAN5EQKflHpGvJNFJSTJBIEybmSRxzF+AU23x4/F2axSmlA2V5jEnZcYVW/djJ+EbuipFky0loLIihVHAZRAMRVad0nQ2erlS58m4DPKyK342FvioB1XEaSq04r0M2qp2BtJmuhI1OqsQGG8MLERbTpKurIwBVgQwOog5ERyvkyTLptL097pKSbh77TpZPxEtfCAJ2jNPaYqJQmyZMl0NwDZBmpscmmA6wdkWmgOVdSKpaSukiXMcXlsuQJzIBsxBBscwdYtFTyc5RvR0FMEpnn4+fJKYuraYRnZDrv9IdoxanSOkJNTMkNIkyBliBFyLkAFgMRJIvYWAG/XIL7lt6I01WNcicoY/8AlzMnH0A+JjZ1B6o95P3LGZ5ayMdDUA7JZb5CG/iLfRM/nKSnc+skg+OAxpherRTJsi1hdROVFLMbKBckwyMByy0zzj80h6iHrW9ZvsIvmyrHGysI8zIvKDlA9S2FbrLGpdrcW+0U9ZQ45TqxsWUgDjs+tolS0EtcTDrHsiIjzCTc648dzlOXMdaSSojch5hk0WkpyZTkRVG9RZsx8ST/AEiKLkIwGkKUscuctnvKsF/3ERptHESZk1sOOTUIZdVLGsg3s672F2y2gnbGGq5JkTiFe5RgUcZas1axzU6jY5g5R3wmpLQyao6T+MtJMMuRMF+bRnV9wZ8OEnwYX48Y5fInMjBkYqym6spsQeBEde0dy7o6mlK1Vg5XBNlYGfHxUKDcH6eBjnVRoUPPKyQ8pHxGQKgYWa2eG41HdfZaJ5ktyI3sWf8A4k13N4MUvFa3OYOv54b8cMa7RVLLlygO3j6zzL4i7trYtt+0YvQeiSEM5FEydJZhOp5ijs+zxtexO0Hdnb6ORiVmUH5Ew+llzAQks6yU1X2iyki/04uJanonVff4NIqi8raOwuua+XfFvyc5RFSJU43XUrnZwPDjFes0qd42iIukaUWxp2T9DHPgzSxyJlFNHTIDGZ5H6XLrzLnrKOod67u8RpjHvY8iyR5kcko8roVSdhPdXyEEFJ2E91fIQRoVPjfmL7reaQ6Et+Yvut5pDoA5z+L9ASsieNSlpbf1WZT/ALWHxEZjkBpwUtSMZtLmgI52A+ox4AkjuY7o6/pvRq1Mh5L6nFr7QdasOIIB+EcD0no96ea0mYLMpsdxGwjeCMxGclrZ43GxlhzLNH7/ACfoYR8ZrC/ln9BHLeRvLzmVEmpu0sZJM1lRsDDWV46xx2b6ZTyatA6TG9mZJmlT/tNj3MCOEVPV4biMeZaOv6K/SHLimkPgmCcp9qS6j4YgCR3CJCcqJcxDMp16Qii7iWw51eJlPY27j3RU6Waop0IqkFdSes2ACcg3so6rAfqFjtyjJaU0E1Pat0dNZ5OsFTd5e8MD2l33HfvPRijiy93WMvPY6cmPJhrI0pQ6r7tP2nTtD6ekVQJkuGI7Sm6uvepzEWiiOSUNdJrnVgwo68dmYuUuadx/Sx+vtao1mieVrS36NXpzM/Uj6pczYLHUpPh3aoxlGWKXLkVfI37GGaHPw7vrF+svqvNe9GX/ABcrg1RLlD/LQk98wjLwUeMUnISjM2ukDYrGY3cmfnhHxiv0881qia09Sk1nJdTs3AbwBYA7QBHRPwn0LglvUuM5nVl+4Dmfiw/2jfELVnysE8/FX53/AAdAil5VLelqwP8A8WZ+14uoiVUgTOcQ6nl4T/ViH8xpJWj31uUfJNr0VN/2k+gtGc5b8nZ5npW0f5yAB1Frm1wGAOTZEqV2i1otfw9nFqJEPals8thuIYm3gwidJ04pCMyMqTVxSW7RYEqF6q3IJxoQM8js1RxI3e5neTfLSoqKiXTzaXm2OIuxLrYKpN8DLlmANe2H8qqlq4GipOtdgKmdb0ctVNymL1nuOyN1u7SU2lpUxgqPdiLgWI2BrXIsGwsDh1gHVCKfTCXKuplWYqL2YXDBSTguFGJgLta5MSCXo6jWRKSUnZRQo32G08TrjE8j3vpbSGrb9HAjVtp6RYkMTa3qMNdiLXAvkwNtZGq8NOmJAzMwDIk3BFguK+K46p6j5HPqndAgq+XXJ41tNgS3OIcUu+om1ip3XB8QIylH+IU6lUSaynYzEFgxOBmtkLgizH2gbGOgvpJMAZbvdsCqBZi2ZIs9rWAJztkIWmlpLdVyFYXxI9rqQWGeseo1jextlAkj6Z0+tNLW4xT3X0Uhes7sRqAGeEHW1rZRmqbQL0ui615xHPzpcyZN4dUkLfhdieLGNdNr5YAmqMZYiWCoUNfM4SWIsNZsTt4x4TTVOy3MxACM1Yi41mzDuBO6wvqgCq/DP/7dJ75h/wB7Rp4hSK6SH5pGS4v1VsACCQRltuGy9k7oH0tIBA51LkqAAwJu9sOQ33HjAgRypa1HU/8AZmftMSeTK2oKS/8ApU//APEVHL+fhoZijtTCktRvLML/AEBjTyZHNyZafo5pflKj+I0w+sys9hPKPSHMSGYdo9Ve8/bM/COdaNkYiWbsrmY0f4g1PWly9gBY/HIeRijn+jp1G2Ybnu1/+mOHjMjlPl9xriVRIFROLsSfgNwhcfGF8sx3a4haJZmUszFjiIztqHdGKWhoWMp7Q5lB1gHvF4p9IswaXhZlxOFa277xapMAGeQG0n+YiS8QTJNgMgB3ZRA5QU82YJTSQC8uaGAJtkAd5GV7RKkv8QYfKnrlmM9WYztujNNxdg+UWiA01aidYzgoBCEiXcXsbaybWGeWWqL4oLWA7ogS3tnsiXInggG4I2G4t4xzZHJvUkjTk/5hdM1iUbstlEuoI3jxEQZyf8RMdVqCKrtTzgw1o1+8f8iOmyJodFZdTAEfHOOdaUXEqPvFj3/3eNXyNqMVOF/QxX4dofQ2+Eer6Py68rMcy0suaTsJ7q+QggpOwnur5CCPVOY+N+Yvut5pDoS35i+63mkOgAjLcteT0uqTE/UZR1ZoFynvD1pe/auvVe2pgg1ZScFOLiz8+6X0HOpj6VeqezMXrS2Gwq4y8c4iUlW8o4pbvLO9GKn6R23SOgnXE1I6pe5aTMXFIcnX1dcsneuXCMVpVJEonpmi2l75khzzZ49UhR3E3jNxo8XNwXZu069t/Nf4UFPyzrUI9OzAbHVWB4HK5Hxi70VWNdqrR+Ta6qjOYttaWPWXuzH0iKmkNDjMUtQx3F8v/wBkPPL2XJBWjpJcm/rNYn4hbXPeTFXG92dfAcdLhJNympRe8dXf0I+lNCyaxGqKAWYZz6X1l3tLG0cB8M+rCdFcqFeWKavUzpGpX1zZWy4OsgePfqi40Sq6R9NTnotfLzYqDzUzibar7dfEMI8aT0VLqHw1a9BrD69v+nnneDqDHgb57dUdmLiYyj2efVeDPY7KM0uI4GT68v7l9V5rbxoVpHQ5VJbPiraIEFJ0ojnpaXzQ712EHVsw6o6ZoatkzpStTsplWAXDlYDLDb1SNxjmeitFaU0dMJlSudQ9oKweW/G1wynjYfGNtomn5043oplLMPadZiKD3mW4Zv6ljOeDs3cJJr26kPNjzd6cOWfi0t/auvmv48TSQpe2fdXzaPaLYWuTxOuPC9s+6vm0VMjGaLHRtJVNOckn2qJO65/MHfe/wWLiVoiUpBCnq2wgu5C2YPZFJsguq5DLIDUIjcvdGO8tKmSPT0zc4o/UnrrxyF/gRtiZojSKVMlJ0s9Vhe20H1lPEG4jjmuWVG6dqzxS6IlS3xotmtbtNbUFvYnXZVF+EE3RMpjchtZLWdgGuQ9mAOYxKDbv2ExOgiAVzaFlFQtmAGG1mYEFFVFN77FRfCPD6BkkMDjIa+PrnrFsfWbe3pG+m4WtIIAjTqFWBGYOPnAQbEPquD3XFtViYjNoOSQykMQ9sd2N2sZjXJ75r/S1gBFlBAFfJ0PKVAlrqHx5hc2tbMAAWtwgqdEI9zdkJvfCQOqyLLZcwbAqi6sxbIiLCCAKr/AUuCsyYuEnm7FOpiLEhbobg42HWvry1CPsnQioAqzJgVSrKLpYFWVj6tzcrne+s2tFpETSukEp5TzZhsqC/EnYBxJsIWCj0wOk6QpaYZrJ/wConcLZSx4/RxGzqtQ95P3CM3yD0a4SZVThadUtjI/TL/y14ZZ91hsjSVWoe8n7hHRijUb6meR60YLlsb1LcFQfS/8AMQdO5Mi/pQfb+IseWSWqW4qp+lv4iu0+Oup3qPMx42Z/rP2s6oeqisEVWiKdWl3OLNm1Mw+gMWboCLHV/e6PEmnVOyLd32i6ehJX1tOqvJti/MGtmbzMSJfWqGD52QFAdWfaNt+y8Pm0qMbstzsvf6bo9PJU2uNWo7R3EZiHNoBNIoE6agHo8ILDYGOsW2XGyI8inQ0OIqMQRyDbMEFrWOsRaSZC4StrA6xnnxJ1mPaUksLgwjBfVnbwirmBNTUXalDsVRlJJ6ti4UYb4gRtOsazwi1kaJlHnVZi/OgFwcGWtQwVQMJ48IT0OWUCFAUGoHMfDdEmUJVPLZlQKoGI4Rcm31JjGUtKiSQ9CyxNWXImKpNMzc51Ra65S7Zamvi/o4xdz0hehcw0y1jNbHmLHDYKgPHCAfiYmz1jDJLvAgzkvJI3N/fnFxyEbKcNxQ+OIfxFa6ejI3nL6RbcikymneUHhi+8dnAP9Ve/5GeX1TRUnYT3V8hBBSdhPdXyEEe8chH0hOZCCiF2IIUXsLkpmxOpRrJ8ATlCdE6S5y6uyFg5QFCQrlQpfAGzOEkqbXzU8QJri7gH9D+aRS1micLh7AyUthRQcaqBLAloq5YQ8pJl9faFjeKuyUaCCKmn0v1ubmDNSiNMUej51vUFzcG2A7QMYF7xbXiU7IEGslh+bLrjIuFuMVje2XwPgd0OinrNFNm0vrEzDNYMcJdlW0pMQHVUELnb1RruYg0TzacqHE0SwXJLXmFgiKFxWLYXZmbUbMZd7DFaK81bk0W9ToOmmG708pjvMtb+NrwqVybpFNxTSb/9tT5iKn/GJwl2mECaroSo6pKrTpOmXGfVMznFvusI9vpScUmc4bdSnNlQAhZzOjG4dgvZ7V7KM7EjNzIr2UbukaWXLCiygAbgLD6RFM2VOaZJIV8NsYbCwzF+zcnxHkYzEqgqJiSUDzQCZ6zX51zYq3o2xEgsCoAB7srExfUGj3xy5jhEwowwprJmYWcE6rYwTlrNjlncm34F6rYm0mj5coWloEA1Bch4DKJMF4pdI6ZFiso9YXJJFhgQ2mMheythNgc8r3z1G2iIbcnbJGkq/CwWWytMW7GTcBnFswCdRAOIDbYZgXMOoKtZvpEN1ZBbYdbAgg6iDcEbCIqtHURnYncDm3Ysyks3pFsizZUwYSqsBuGrLJiTdSUCtYAABFAA1AAmwEQreoY+MDXyG0XPM5ATRTmHOqP8lzliA/Sf+N0buZMC648VYQoQ4BQgggi4IOwjbFciUkTFtECTNV1DKQysAVINwQdRBj3GUnaLqNGkvSq0+kJxPIvd5d8yZe8cPG/ai60NpyTVLikuCR2lOTr3r/OqOZprRm3mixgggiCAggggAggiv0zpqTSrinOF/Sutm7l1/HVAE6bNCqWYhVAuSTYAbyYylDKbSs8TGBFDJb0YItz0wZXI/SP+Npt6k6LqNJkPUhqekBusm9pkzaC59Uf2P1RsZsnm5YEsBVQABQABhGVgBqEXjD9z2IbrRbkuFVOoe8n7hFe9cWsNQuMXdE+oPVFv1J+5Y3hkU9jOUXHcy/Lmm60t94KnvGY8z4RQ1645KN+nqny/geMbzT1Fz0llHaHWXvGz45j4xhqEg4pbam1cD/flHk8dDkyc3vOjE7jRSxB6Q4nCW2GxBKmxzts16/72xZ1MoqxB1iK3SsolMS9pDiHw1jw8orFpmh4SrbFMVsIKLcZE3G/X3ZcYZMmzAimy42IGGxtnsvfYLk90Q62cGMucouFwl+4nIcSCCfCJ3OBizjNUBw8Ta7HwsPGLtAlSiRa9idtsh4XiUDFNTqzyseNg5BIIYhRrsMOojvjw1Wzy5LXKlnUNa2eZG7hf4xRwsFnpWe6rLwsV9IitkMwxtti6kGMzXycCKMTPefLN2NyMxl3ZRPWeZk9pRJCogJCkqWLe0MwALajrMZShaBO0RUP0moRnLKollAQBbEGJ1AX2RoRmIyWgkwVFSt2b8o3ZixsQ2VzmY1Egxz5l3tPL5Eo8VK5ARouTFPhk3/UzN5KP2/WKUSS5CjWTYRrZMsKoUagLDuEd/ozHcnPoY5npR8pOwnur5CCCk7Ce6vkII9o5j435i+63mkOhLfmL7reaQ6AKyv0XcAywAUxsiHqoXc9ZjhFw5BcBtmMmxMVKTGpJJUEI+bS0Ixc5a6y0WxA5w2XEF2tfK5jUwWiriTZVDTaC+MFQOeu2RW0g2cm2fHV9conLVyy2AMuO1ytxiA15rrGsRCqNBSmD2BBe4JuTkzB5gAa4AcjrWGcIqtCMwOF1xF58wsR60xHly+/CrAccIiO8NC5FoUaZecEy3WClL3PZJDWtqOY+Ge8xm6nQVQ97PhuZKgY7hElibdhZRchpoIBz6q3O5v8Ags0c3YKWS4UswYACazL1SpI6hGaEHIA5AWcz6E15l/Oq0QXZgMwN5ucgABmSdg2xEqdLoJbOnWCoHuQwTDexOO1jazEqOtlqiBK0DMBmjnAquwK2uTlNmTbMMsiszAQDqGvOLGi0RLlrhtcdfLUlphLMMA6trk2uDYZQ7xGhnn6TUsiuXUCa4fD1ObIV3kTAATiUhkBVibMgG+L7Rui8IBcLfHzoVezLmOvpAhsCVLNMOf6zwAsJUpVAVVCqNQAAA7gI9xKj1DYWhS9s+6vm0NhS9s+6vm0WII2kagWK2ufoIrpbZi9yB5Rf2iJTUgBa4vnl3a/77o5cuKUpp2awmkiTLcEXGqKDTfI+nqG5wYpM7WJso4WvvOxu/Xxi/VANQt3RDm1xW4Zc9ltRjabil3ykbvumWNJpSmyBlVqDf6Ob9vEsY8nlXMT8+gqkO3AgmL82V41ejZtwbnMm/lE6Mo41NWmXc2nTRhv/AI5kf6VTfdzJv5wDlZMf8igqnOzGnNr82dhGzq5uFCduyPcqZiAO8QWJXVjn0ujFil0rU5EyqJDrt6Wbb4ZfVTFloXknT08zE2KdPOfOzjib+kHIefGNI7AC5yiorqkMwK7NsJ8uJX4iLlPQt4TUy2bIEAbd8RKBy7XZrkah/MWUaRayR8ijXKyoSj9JgOq17iJj06oot+pNp/UsSsIvfbCqrUPeT9whjxRgTKbkOjFcqtFGW/OpkrG5t6rfYxtY8TpQYFWFwRYgxGfCssaIhLlZzmfKE9cQ/MUZjeP7+0UrLbIxptNaGembGlymw7uDcOMQXEufr6kzfsP9+PfHiOMsT5ZHYmnqjOyaNVQoNRxX+P8Axl8IbTygihRqAtEuqo3l9oZb9Y8YRGl2CKtEACoZgp9UW26wCRcAx6nUgYKtyoQgqFtrGrWDEiCJtg81FHzgUF2GEgi2HWNRPVMNmUAZ1cO6zALYltmOIIsfCPskxZUlEzZnqrvP2jOUqBH0do3DNZw7kvbEDhscIsL9XidVhF9iC9UfExDNSqDDL+Lb4vdBaFJtMmiw1qp1nieHCM4Yp55UiJSUVbLDQdGQOcYZkdUbhv8AjFuYIDHv4cUcUFGJySk5OxVJ2E91fIQQUnYT3V8hBGpU+N+Yvut5pDoTNNmBsT1SMhvK/aPvP+y3hADYIVz/ALLeEHP+y3hADYIVz/st4Qc/7LeEANghXP8Ast4Qc/7LeEANghXP+y3hBz/st4QA2CFc/wCy3hBz/st4QA2FL2z7q+bQc/7LeEeBM6xOFtQGrdf7wBIghXP+y3hBz/st4QA2K2opXckmw3C8Tef9lvCDn/Zbwik4KaploycdiBQUoa5YZg2tFkVytCxMA9Vs9eUfef8AZbwiMeNQVCUm3ZWV6FSAWJBzzj7o+XiNixsNlzEwgFsRVidmWqPthixBWB7tffGPYPn5i/ad2iSBEOvp8WG2/M8Ikc/7LeEHPey3hG8oKSpmadOxYolFiLgjbcxJhXP+y3hBz/st4RKilsG29xsJqtQ95P3CPvP+y3hC5z3A6ra1OrcQf4ixBJghXP8Ast4Qc/7LeEAMZQcjmDrjL6X5Iq92kkIf0ns/A+rGk5/2W8IOe9lvCM8mKM1UkWjJx2OcTuk02UxTh9oXX4MPvCelSH7Uoqd6n/2jphm31q3yxXVOh6eZ2pGe8KVP+0iOGfo/xi/6Nlm6mDMumPruPh/xH3DTDa7fT+BGubktTH/LmjuJ/mPsvkvSjXLmHvZv4IjL/hydfj/hbtomRXSEtPy5QB3tmf7+MTaTR9TU2yIXe3VXw2xsqXR8iX2JFjvwXPic4m897LeEaw9HpO5Mo83QqtEcnkk2Zuu+86h3D+YuoVz/ALLeEHP+y3hHfCEYKooxbb3GwGFc/wCy3hBz3st4RcgKTsJ7q+Qgj7TLZFB1hRfwggBkEEEAEEEEAEEEEAEEEEAEEEEAEEEEAEEEEAEEEEAEEEEAEEEEAEEEEAEEEEAEEEEAEEEEAEEEEAEEEEAEEEEAEEEEAEEEEAEEEEAEEEEAEEEEA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9704" name="Picture 8" descr="http://www.myreadyweb.com/storage_cache/images/16/78873/cache/image/758/7582b66bfb863f613195d2e4134690f0/165be43c5a6bd9866509df31694dc7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00372"/>
            <a:ext cx="3832742" cy="1833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319868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แนวคิดเกี่ยวกับคุณภาพสินค้าที่ผู้ประกอบการจะต้องรับผิดชอบ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643050"/>
            <a:ext cx="842493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หน้าที่ในการเปิดเผย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การบอกความจริงเกี่ยวกับผลิตภัณฑ์โดยไม่ปิดบังอำพราง</a:t>
            </a:r>
          </a:p>
          <a:p>
            <a:pPr marL="82296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หน้าที่ในการไม่บิดเบือน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การไม่หลอกลวง ถึงสรรพคุณของสินค้านั้นโดยไม่กล่าวเกินจริง</a:t>
            </a:r>
          </a:p>
          <a:p>
            <a:pPr marL="82296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 หน้าที่ในการไม่บังคับ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การให้อิสระแก่ลูกค้าในการตัดสินใจซื้อด้วยตนเอง ไม่บีบบังคับหรือใช้ความกดดันทางอารมณ์</a:t>
            </a:r>
          </a:p>
          <a:p>
            <a:pPr marL="402336" lvl="1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240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3688" y="214313"/>
            <a:ext cx="6879138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ความหมายความสำคัญของจริยธรรมทางธุรกิจ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1540189"/>
            <a:ext cx="7744113" cy="3777622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ธุรกิจและจริยธรรม มีความเกี่ยวข้องอย่างหลีกเลี่ยงไม่ได้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หากวงจรนี้เกิดปัญหาขาดความรับผิดชอบ จะทำให้การดำเนินธุรกิจไม่ราบรื่น หยุดชะงัก เสื่อมเสียชื่อเสียงและทำให้ธุรกิจล้มเหลว</a:t>
            </a:r>
          </a:p>
          <a:p>
            <a:pPr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7650" name="Picture 2" descr="http://1.bp.blogspot.com/-gr3w8o0_uB0/VH8p7rhggrI/AAAAAAAAAAk/V7nUw4KH7Qs/s1600/serv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3585033"/>
            <a:ext cx="3316204" cy="2487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anager.co.th/asp-bin/Image.aspx?ID=1194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00438"/>
            <a:ext cx="3071834" cy="2799904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893652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การบริหารตามหลัก</a:t>
            </a:r>
            <a:r>
              <a:rPr lang="th-TH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ธรรมาภิ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บาลและหลัก</a:t>
            </a:r>
            <a:r>
              <a:rPr lang="th-TH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บรรษัทภิ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2910" y="1643050"/>
            <a:ext cx="7858180" cy="3643338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คณะกรรมการบริหารบริษัทฯ มีบทบาทสำคัญในการกำกับดูแลกิจการให้ตระหนักในความรับผิดชอบต่อบุคคลทุกฝ่ายทั้งภายใน ภายนอก และสิ่งแวดล้อม โดยเน้นการบริหารทีเป็นธรรม มีความโปร่งใส เปิดเผยข้อมูลได้ สามารถตรวจสอบได้ รวมทั้งพิทักษ์สิทธิประโยชน์ของทุกฝ่าย</a:t>
            </a:r>
          </a:p>
        </p:txBody>
      </p:sp>
    </p:spTree>
    <p:extLst>
      <p:ext uri="{BB962C8B-B14F-4D97-AF65-F5344CB8AC3E}">
        <p14:creationId xmlns:p14="http://schemas.microsoft.com/office/powerpoint/2010/main" val="348531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บรรษัทภิ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540189"/>
            <a:ext cx="7994848" cy="3777622"/>
          </a:xfrm>
        </p:spPr>
        <p:txBody>
          <a:bodyPr>
            <a:norm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บรรษัท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Corporation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อันแสดงถึงองค์กรขนาดใหญ่ ที่ทำธุรกิจเพื่อมุ่งหวังผลกำไร เสถียรภาพ มีการเจริญเติบโต และเผื่อแผ่ต่อสังคม</a:t>
            </a:r>
          </a:p>
          <a:p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อภิบาล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การปกครองที่เปี่ยมด้วยความเอื้ออาทรฉันบิดา มาดา อาทรต่อบุตร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สรุป 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บรรษัทภิ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บาล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วิถีแห่งการดำรงอยู่ของบริษัท/หรือองค์การ และแนวทางหรือวิธีแห่งการปฏิบัติตนของคนในองค์การ</a:t>
            </a: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006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ocgg.soc.go.th/soc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214554"/>
            <a:ext cx="2688658" cy="3124187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341175"/>
            <a:ext cx="8505092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</a:t>
            </a:r>
            <a:r>
              <a:rPr lang="th-TH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บรรษัทภิ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 ประกอบด้วยหลักการต่างๆ ดังนี้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1538" y="1484784"/>
            <a:ext cx="695684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 ความถูกต้อง รับผิดชอบต่อผลการปฏิบัติหน้าที่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2. ความรับผิดชอบสำนึกในหน้าที่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 การปฏิบัติอย่างเท่าเทียมกัน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4. ความโปร่งใส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5. การมีวิสัยทัศน์ สร้างคุณค่าแก่องค์กร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6. มีจริยธรรม</a:t>
            </a:r>
          </a:p>
        </p:txBody>
      </p:sp>
    </p:spTree>
    <p:extLst>
      <p:ext uri="{BB962C8B-B14F-4D97-AF65-F5344CB8AC3E}">
        <p14:creationId xmlns:p14="http://schemas.microsoft.com/office/powerpoint/2010/main" val="1810767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ตัวอย่างหลัก</a:t>
            </a:r>
            <a:r>
              <a:rPr lang="th-TH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บรรษัทภิ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บาลของบริษัท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 มุ่งมั่นพัฒนาให้มีระบบบริหารคุณภาพ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2. มุ่งส่งมอบผลงาน ผลิตภัณฑ์ ที่มีคุณภาพ ปลอดภัย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 ปฏิบัติงานตามกฎหมาย ข้อกำหนด และมาตรฐาน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4. ควบคุมความเสี่ยงและป้องกันความสูญเสียจากอุบัติเหตุ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5. ใช้ทรัพยากรอย่างคุ้มค่าและเกิดประโยชน์สูงสุด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6. มุ่งมั่นให้ผู้บริหารให้ความสำคัญสูงสุดในการดำเนินงานที่ถูกหลักเกณฑ์ด้านสุขภาพ อนามัย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7. มุ่งมั่นให้มีกิจกรรมและการดำเนินงานต่างๆ สอดคล้องหรือมีมาตรฐาน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8. ฯลฯ</a:t>
            </a:r>
          </a:p>
        </p:txBody>
      </p:sp>
    </p:spTree>
    <p:extLst>
      <p:ext uri="{BB962C8B-B14F-4D97-AF65-F5344CB8AC3E}">
        <p14:creationId xmlns:p14="http://schemas.microsoft.com/office/powerpoint/2010/main" val="1679769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647968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สรุปหลักการสำคัญสำหรับการสร้างกติกา บรรษัท</a:t>
            </a:r>
            <a:r>
              <a:rPr lang="th-TH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ภิ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85786" y="1643050"/>
            <a:ext cx="770485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หลักการสำคัญในการสร้าง</a:t>
            </a:r>
            <a:r>
              <a:rPr lang="th-TH" sz="2400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บรรษัทภิ</a:t>
            </a:r>
            <a:r>
              <a:rPr 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 มี 7 ประการ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</a:p>
          <a:p>
            <a:pPr marL="82296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หลักการที่ 1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ความรับผิดชอบของธุรกิจมิได้มีเพียงแต่ความรับผิดชอบต่อผู้ถือหุ้น แต่ต้องแสดงถึงความรับผิดชอบต่อผู้มีผลประโยชน์ร่วมทุกๆ กลุ่มอย่าง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ครบถวน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2296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หลักการที่ 2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ผลกระทบของธุรกิจที่เกิดจากเศรษฐกิจและสังคมย่อมส่งผลต่อนวัตกรรม ความยุติธรรม และสังคมโลก</a:t>
            </a:r>
          </a:p>
          <a:p>
            <a:pPr marL="82296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หลักการที่ 3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พฤติกรรมทางธุรกิจจะเกิดจากจิตวิญญาณแห่งความไว้วางใจ มากกว่าจะเป็นไปตามบทบัญญัติแห่งกฎหมาย</a:t>
            </a:r>
          </a:p>
        </p:txBody>
      </p:sp>
    </p:spTree>
    <p:extLst>
      <p:ext uri="{BB962C8B-B14F-4D97-AF65-F5344CB8AC3E}">
        <p14:creationId xmlns:p14="http://schemas.microsoft.com/office/powerpoint/2010/main" val="3871336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364556"/>
            <a:ext cx="7602048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สรุปหลักการสำคัญสำหรับการสร้างกติกา บรรษัท</a:t>
            </a:r>
            <a:r>
              <a:rPr lang="th-TH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ภิ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14348" y="2057400"/>
            <a:ext cx="7704856" cy="35147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b="1">
                <a:latin typeface="Angsana New" panose="02020603050405020304" pitchFamily="18" charset="-34"/>
                <a:cs typeface="Angsana New" panose="02020603050405020304" pitchFamily="18" charset="-34"/>
              </a:rPr>
              <a:t>	หลักการที่ 4 </a:t>
            </a:r>
            <a:r>
              <a:rPr 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การยอมรับในกติกาต่างๆ</a:t>
            </a:r>
          </a:p>
          <a:p>
            <a:pPr marL="82296" indent="0">
              <a:buNone/>
            </a:pPr>
            <a:r>
              <a:rPr lang="th-TH" sz="2400" b="1">
                <a:latin typeface="Angsana New" panose="02020603050405020304" pitchFamily="18" charset="-34"/>
                <a:cs typeface="Angsana New" panose="02020603050405020304" pitchFamily="18" charset="-34"/>
              </a:rPr>
              <a:t>	หลักการที่ 5 </a:t>
            </a:r>
            <a:r>
              <a:rPr 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สนับสนุนการค้าพหุพาคี</a:t>
            </a:r>
          </a:p>
          <a:p>
            <a:pPr marL="82296" indent="0">
              <a:buNone/>
            </a:pPr>
            <a:r>
              <a:rPr lang="th-TH" sz="2400" b="1">
                <a:latin typeface="Angsana New" panose="02020603050405020304" pitchFamily="18" charset="-34"/>
                <a:cs typeface="Angsana New" panose="02020603050405020304" pitchFamily="18" charset="-34"/>
              </a:rPr>
              <a:t>	หลักการที่ 6 </a:t>
            </a:r>
            <a:r>
              <a:rPr 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การเห็นความสำคัญของสิ่งแวดล้อม</a:t>
            </a:r>
          </a:p>
          <a:p>
            <a:pPr marL="82296" indent="0">
              <a:buNone/>
            </a:pPr>
            <a:r>
              <a:rPr lang="th-TH" sz="2400" b="1">
                <a:latin typeface="Angsana New" panose="02020603050405020304" pitchFamily="18" charset="-34"/>
                <a:cs typeface="Angsana New" panose="02020603050405020304" pitchFamily="18" charset="-34"/>
              </a:rPr>
              <a:t>	หลักการที่ 7 </a:t>
            </a:r>
            <a:r>
              <a:rPr 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หลีกเลี่ยงกรประกอบธุรกิจที่ผิด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2530" name="Picture 2" descr="https://mansuang1978.files.wordpress.com/2014/02/bonne_gouvernance_etat_droit_just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357694"/>
            <a:ext cx="3357586" cy="2189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72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12925"/>
            <a:ext cx="8229600" cy="548680"/>
          </a:xfrm>
        </p:spPr>
        <p:txBody>
          <a:bodyPr>
            <a:normAutofit/>
          </a:bodyPr>
          <a:lstStyle/>
          <a:p>
            <a:r>
              <a:rPr lang="th-TH" sz="2400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บรรษัทภิ</a:t>
            </a:r>
            <a:r>
              <a:rPr lang="th-TH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85852" y="1285860"/>
            <a:ext cx="7498080" cy="2197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ตัวอย่างหลักการกำกับดูแลกิจการที่ดี</a:t>
            </a:r>
          </a:p>
          <a:p>
            <a:pPr>
              <a:spcBef>
                <a:spcPts val="0"/>
              </a:spcBef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องค์ประกอบของหลัก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ธรรมาภิ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บาล 6 ประการ</a:t>
            </a:r>
          </a:p>
          <a:p>
            <a:pPr marL="82296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782184036"/>
              </p:ext>
            </p:extLst>
          </p:nvPr>
        </p:nvGraphicFramePr>
        <p:xfrm>
          <a:off x="1428728" y="2571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74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7746064" cy="66105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การบริหารกิจการบ้านเมืองที่ดี หรือหลักธรรมา</a:t>
            </a:r>
            <a:r>
              <a:rPr lang="th-TH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ภิ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Jasmine News" pitchFamily="18" charset="-34"/>
                <a:cs typeface="Jasmine News" pitchFamily="18" charset="-34"/>
              </a:rPr>
              <a:t>ประกอบด้วย</a:t>
            </a:r>
          </a:p>
          <a:p>
            <a:pPr marL="82296" indent="0">
              <a:buNone/>
            </a:pPr>
            <a:endParaRPr lang="th-TH" dirty="0">
              <a:latin typeface="Jasmine News" pitchFamily="18" charset="-34"/>
              <a:cs typeface="Jasmine News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66511"/>
              </p:ext>
            </p:extLst>
          </p:nvPr>
        </p:nvGraphicFramePr>
        <p:xfrm>
          <a:off x="1000100" y="2214554"/>
          <a:ext cx="756084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ประสิทธิภาพ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ความคุ้มค่าของเงิน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ประสิทธิผล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คุณภาพ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ภาระความรับผิดชอบ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การมีส่วนร่วม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เปิดเผยโปร่งใส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ตอบสนองความต้องการ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กระจายอำนาจ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นิติกรรม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24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บทบาทความรับผิดชอบด้านการโฆษณา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ผู้ประกอบการจะต้องมีจริยธรรมประจำใจในการโฆษณาสินค้าหรือบริการอย่างรับผิดชอบและเป็นความจริง ไม่โฆษณาชวนเชื่อ หรือหลอกลวงประชาชนให้หลงผิด หรืออาจบอกความจริงเพียงครึ่งหนึ่ง หมายความว่า เอาความจริงมาพูดเพียงครึ่งหนึ่ง ส่วนที่ไม่ได้บอกให้ผู้บริโภคไปสืบหาเอง ถือว่าผิดหลักในการเปิดเผยข้อมูล</a:t>
            </a:r>
          </a:p>
        </p:txBody>
      </p:sp>
      <p:pic>
        <p:nvPicPr>
          <p:cNvPr id="19462" name="Picture 6" descr="http://bcp.nbtc.go.th/sites/default/files/styles/detail/public/%E0%B8%81%E0%B8%8E%E0%B8%AB%E0%B8%A1%E0%B8%B2%E0%B8%A2%E0%B8%81%E0%B8%B2%E0%B8%A3%E0%B9%82%E0%B8%86%E0%B8%A9%E0%B8%93%E0%B8%B2_0.jpg?itok=5WweqL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3428994" cy="2285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299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จริยธรรมของผู้ประกอบการต่อสิ่งแวดล้อม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สิ่งแวดล้อมมีความสำคัญต่อธุรกิจเป็นอย่างมากทั้งโดยทางตรงและทางอ้อม ธุรกิจจึงควรมีความรับผิดชอบต่อสิ่งแวดล้อม เช่น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- การไม่ทำลายทรัพยากรธรรมชาติ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- การใช้วัสดุอื่นแทนทรัพยากรธรรมชาติ 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- การรักการสภาพแวดล้อม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- ไม่ตัดไม้ทำลายป่า เป็นต้น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นอกจากนี้ผู้ประกอบการควรทำการวิเคราะห์ผลการะทบต่อสิ่งแวดล้อม ได้แก่ การจำแนกชนิดของผลกระทบของสิ่งแวดล้อม การทำนายผลกระทบที่จะเกิดขึ้น รวมทั้งหามาตรการป้องกันและแก้ไข</a:t>
            </a:r>
          </a:p>
        </p:txBody>
      </p:sp>
    </p:spTree>
    <p:extLst>
      <p:ext uri="{BB962C8B-B14F-4D97-AF65-F5344CB8AC3E}">
        <p14:creationId xmlns:p14="http://schemas.microsoft.com/office/powerpoint/2010/main" val="399434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579296" cy="49006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ขอบเขตความรับผิดชอบขององค์กรธุรกิจต่อสังคม หรือ </a:t>
            </a:r>
            <a:r>
              <a:rPr lang="en-US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CSR</a:t>
            </a:r>
            <a:endParaRPr lang="th-TH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55576" y="1412776"/>
            <a:ext cx="792284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ประกอบด้วยความรับผิดชอบต่อไปนี้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ความรับผิดชอบต่อชุมชน และสังคม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องค์การควรผลิตสินค้าหรือให้บริการที่เป็นที่ต้องการของชุมชนเป็นการตอบสนองความต้องการของประชาชนและไม่ทำให้ชุมชนเสื่อมโทรมหรือมอบเมาประชาชน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ความรับผิดชอบต่อสุขภาพและสวัสดิการของประชาชน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องค์การไม่ผลิตสินค้าหรือให้บริการที่เป็นอันตรายต่อสุขภาพ</a:t>
            </a:r>
          </a:p>
          <a:p>
            <a:pPr>
              <a:buNone/>
            </a:pP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การจัดการเกี่ยวกับสิ่งแวดล้อม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628800"/>
            <a:ext cx="8066856" cy="37776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องค์กรธุรกิจมีจริยธรรมต่อสิ่งแวดล้อมในด้านการพัฒนาและปรับปรุงคุณภาพของการกระทำที่มีต่อทุกคนในองค์การ ได้แก่ ผู้ถือหุ้น ลูกค้า โดยการทำให้เกิดผลกระทบต่อสิ่งแวดล้อมน้อยที่สุด</a:t>
            </a:r>
          </a:p>
          <a:p>
            <a:pPr>
              <a:buFont typeface="Wingdings" pitchFamily="2" charset="2"/>
              <a:buChar char="Ø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วิธีการปกป้องสิ่งแวดล้อม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th-TH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เรียกว่า </a:t>
            </a:r>
            <a:r>
              <a:rPr lang="en-US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DFE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การออกแบบมาเพื่อให้ง่ายต่อการใช้ซ้ำอีกและย่อยสลายได้หมุนเวียนมาใช้ใหม่ได้</a:t>
            </a:r>
          </a:p>
        </p:txBody>
      </p:sp>
    </p:spTree>
    <p:extLst>
      <p:ext uri="{BB962C8B-B14F-4D97-AF65-F5344CB8AC3E}">
        <p14:creationId xmlns:p14="http://schemas.microsoft.com/office/powerpoint/2010/main" val="4045321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หน่วยงานของรัฐที่เกี่ยวข้องกับจริยธรรมธุรกิจ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00100" y="1714488"/>
            <a:ext cx="7498080" cy="23762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ได้แก่ กระทรวงพาณิชย์ กระทรวงอุตสาหกรรม กรมโรงงานอุตสาหกรรม กรมสรรพากร กรมสรรสามิต กรมศุลกากร สำนักงานคณะกรรมการคุ้มครองผู้บริโภค ฯลฯ</a:t>
            </a:r>
          </a:p>
        </p:txBody>
      </p:sp>
      <p:pic>
        <p:nvPicPr>
          <p:cNvPr id="16386" name="Picture 2" descr="http://www.thesteel.co.th/wp-content/uploads/2014/06/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095750" cy="2857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322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หน่วยงานของรัฐที่เกี่ยวข้องกับจริยธรรมธุรกิจ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>
            <a:norm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สำนักงานคณะกรรมการคุ้มครองผู้บริโภค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กรมทรัพย์สินทางปัญญา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ลิขสิทธิ์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สิทธิบัตร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เครื่องหมายการค้า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สำนักงานมาตรฐานผลิตภัณฑ์อุตสาหกรรม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สำนักงานคณะกรรมการอาหารและยา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ตัวอย่างหน่วยงานที่เกี่ยวข้องกับจริยธรรม</a:t>
            </a:r>
          </a:p>
        </p:txBody>
      </p:sp>
      <p:pic>
        <p:nvPicPr>
          <p:cNvPr id="49154" name="Picture 2" descr="http://jobparttimes.com/wp-content/uploads/2013/07/6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596067" cy="3957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ตัวอย่างหน่วยงานที่เกี่ยวข้องกับจริยธรรม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0178" name="Picture 2" descr="http://www.thaihealth.or.th/data/content/15528/cms/15528_thaihealth_bo9krzj7ci8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012665" cy="240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ตัวอย่างหน่วยงานที่เกี่ยวข้องกับจริยธรรม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1204" name="Picture 4" descr="http://www.thaigoodview.com/files/u56579/e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919" y="2000240"/>
            <a:ext cx="5076411" cy="3797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ตัวอย่างหน่วยงานที่เกี่ยวข้องกับจริยธรรม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226" name="AutoShape 2" descr="ผลการค้นหารูปภาพสำหรับ สำนักงานมาตรฐานอุตสาหกรร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2228" name="AutoShape 4" descr="ผลการค้นหารูปภาพสำหรับ สำนักงานมาตรฐานอุตสาหกรร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2230" name="Picture 6" descr="http://www.industrychannel.in.th/admin/article/0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4129265" cy="3757436"/>
          </a:xfrm>
          <a:prstGeom prst="rect">
            <a:avLst/>
          </a:prstGeom>
          <a:noFill/>
        </p:spPr>
      </p:pic>
      <p:pic>
        <p:nvPicPr>
          <p:cNvPr id="52232" name="Picture 8" descr="https://upload.wikimedia.org/wikipedia/th/thumb/c/c5/%E0%B8%84%E0%B8%93%E0%B8%B0%E0%B8%81%E0%B8%A3%E0%B8%A3%E0%B8%A1%E0%B8%81%E0%B8%B2%E0%B8%A3%E0%B8%AD%E0%B8%B2%E0%B8%AB%E0%B8%B2%E0%B8%A3%E0%B9%81%E0%B8%A5%E0%B8%B0%E0%B8%A2%E0%B8%B2%E0%B9%84%E0%B8%97%E0%B8%A2.JPG/150px-%E0%B8%84%E0%B8%93%E0%B8%B0%E0%B8%81%E0%B8%A3%E0%B8%A3%E0%B8%A1%E0%B8%81%E0%B8%B2%E0%B8%A3%E0%B8%AD%E0%B8%B2%E0%B8%AB%E0%B8%B2%E0%B8%A3%E0%B9%81%E0%B8%A5%E0%B8%B0%E0%B8%A2%E0%B8%B2%E0%B9%84%E0%B8%97%E0%B8%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จริยธรรมในการดำเนินธุรกิจระหว่างประเทศ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 จริยธรรมของนักธุรกิจระหว่างประเทศต่อลูกค้า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2. จริยธรรมของนักธุรกิจระหว่างประเทศในการแข่งขัน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 จริยธรรมของนักธุรกิจระหว่างประเทศด้านกฎหมาย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4. จริยธรรมของนักธุรกิจระหว่างประเทศด้านวัฒนธรรมระหว่างประเทศ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5. จริยธรรมของนักธุรกิจระหว่างประเทศด้านสิ่งแวดล้อม</a:t>
            </a:r>
          </a:p>
        </p:txBody>
      </p:sp>
    </p:spTree>
    <p:extLst>
      <p:ext uri="{BB962C8B-B14F-4D97-AF65-F5344CB8AC3E}">
        <p14:creationId xmlns:p14="http://schemas.microsoft.com/office/powerpoint/2010/main" val="394053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กฎทั่วไปเกี่ยวกับจริยธรรมสากลที่ใช้ปฏิบัติทั่วโลก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28662" y="1500174"/>
            <a:ext cx="767405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 นโยบายและการปฏิบัติทางการจ้างงาน ความปลอดภัยของลูกจ้าง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2. การปกป้องสภาพแวดล้อม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 การคุ้มครองผู้บริโภค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4. การให้สินบน</a:t>
            </a:r>
          </a:p>
          <a:p>
            <a:pPr marL="82296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5. สิทธิมนุษยชน</a:t>
            </a:r>
          </a:p>
          <a:p>
            <a:pPr marL="82296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** กฎจริยธรรมทางธุรกิจ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ประกอบด้วยสาระสำคัญ ดังตาราง</a:t>
            </a:r>
          </a:p>
        </p:txBody>
      </p:sp>
      <p:pic>
        <p:nvPicPr>
          <p:cNvPr id="14338" name="Picture 2" descr="http://www.thesteel.co.th/wp-content/uploads/2014/06/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095750" cy="2857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351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98080" cy="1143000"/>
          </a:xfrm>
        </p:spPr>
        <p:txBody>
          <a:bodyPr/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มาตรฐานจริยธรรม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596" y="1556792"/>
            <a:ext cx="8429684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มาตรฐานจริยธรรมเกี่ยวกับสิ่งแวดล้อม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ISO 14001</a:t>
            </a:r>
          </a:p>
          <a:p>
            <a:pPr marL="82296" indent="0">
              <a:buNone/>
            </a:pP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ผลิตภัณฑ์สีเขียวรักษาสิ่งแวดล้อม (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GP)</a:t>
            </a:r>
          </a:p>
          <a:p>
            <a:pPr marL="82296" indent="0">
              <a:buNone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ผลิตภัณฑ์ฉลากเขียว</a:t>
            </a:r>
          </a:p>
          <a:p>
            <a:pPr marL="82296" indent="0">
              <a:buNone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มาตรฐานจริยธรรมเกี่ยวกับความรับผิดชอบต่อสังคม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(SA 8000)</a:t>
            </a:r>
            <a:endParaRPr lang="th-TH" sz="2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314" name="Picture 2" descr="http://www.greennet.or.th/sites/default/files/imagecache/tophead_article/thai%20mar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189101"/>
            <a:ext cx="3500462" cy="2240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52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7503" y="290722"/>
            <a:ext cx="7812359" cy="128089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ขอบเขตความรับผิดชอบขององค์กรธุรกิจต่อสังคม หรือ </a:t>
            </a:r>
            <a:r>
              <a:rPr lang="en-US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CSR 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(ต่อ)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1571612"/>
            <a:ext cx="828092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ความรับผิดชอบด้านการศึกษา 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 ความรับผิดชอบด้านสิทธิมนุษยชน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การไม่ละเมิดสิทธิส่วนบุคคล การใช้แรงงานผิดกฎหมาย เป็นต้น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5. ความรับผิดชอบด้านสิ่งแวดล้อม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ความผิดชอบในการไม่ทำให้เป็นอันตรายต่อสิ่งแวดล้อม</a:t>
            </a:r>
          </a:p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6. ความรับผิดชอบต่อผู้บริโภค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รับผิดชอบต่อการอุปโภคบริโภคของลูกค้า มีความปลอดภัยต่อชีวิต ปลอดภัยในการใช้งาน การรับคืนสินค้าที่ด้อยคุณภาพ การรับประกันคุณภาพตามที่กล่าวอ้าง</a:t>
            </a:r>
          </a:p>
          <a:p>
            <a:pPr>
              <a:buNone/>
            </a:pP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128089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ขอบเขตความรับผิดชอบขององค์กรธุรกิจต่อสังคม หรือ </a:t>
            </a:r>
            <a:r>
              <a:rPr lang="en-US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CSR 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(ต่อ)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1571612"/>
            <a:ext cx="825014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7. ความรับผิดชอบต่อวัฒนธรรม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การผลิตสินค้าที่คำนึงถึงวัฒนธรรมประเทศนั้น หรือคำนึงถึงข้อกำหนดทางศาสนา วัฒนธรรมประเพณีอันดีงาม</a:t>
            </a:r>
          </a:p>
          <a:p>
            <a:pPr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** องค์การธุรกิจได้กำหนดบทบัญญัติบริษัท ไว้เพื่อเป็นข้อกำหนดทางด้านจริยธรรม สังคม สิ่งแวดล้อม หรือที่เรียกว่า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Codes of Ethics 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ข้อกำหนดเกี่ยวกับจริยธรรมของธุรกิจ</a:t>
            </a:r>
          </a:p>
          <a:p>
            <a:pPr>
              <a:buNone/>
            </a:pP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712526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ขอบเขตความรับผิดชอบขององค์กรธุรกิจต่อสังคม หรือ </a:t>
            </a:r>
            <a:r>
              <a:rPr lang="en-US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CSR 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(ต่อ)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5753" y="1259632"/>
            <a:ext cx="807249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บริษัท จอห์นสัน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แอนท์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จอห์นสัน ได้กำหนดข้อบัญญัติทางจริยธรรมไว้ หน้า 243 ซึ่งสามารถสรุปได้ดังนี้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กำหนดจริยธรรมของธุรกิจไว้อย่างครอบคลุมทุกด้าน ได้แก่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-  ด้านผลิตภัณฑ์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-  ด้านสังคม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-  ด้านผู้บริโภค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-  ด้านพนักงาน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-  ด้านวิจัยและพัฒนา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-  ด้านการรักษาสภาพแวดล้อม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-  ด้านผลตอบแทนแก่ผู้ถือหุ้น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ความรับผิดชอบต่อสังคม (</a:t>
            </a:r>
            <a:r>
              <a:rPr lang="en-US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CSR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506753"/>
              </p:ext>
            </p:extLst>
          </p:nvPr>
        </p:nvGraphicFramePr>
        <p:xfrm>
          <a:off x="1142976" y="1428736"/>
          <a:ext cx="7499350" cy="49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98080" cy="1143000"/>
          </a:xfrm>
        </p:spPr>
        <p:txBody>
          <a:bodyPr/>
          <a:lstStyle/>
          <a:p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ความรับชอบต่อสังคม (</a:t>
            </a:r>
            <a:r>
              <a:rPr lang="en-US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CSR</a:t>
            </a:r>
            <a:r>
              <a:rPr lang="th-TH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ต่อ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285860"/>
            <a:ext cx="8535892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องค์การได้ให้การสนับสนุนต่อจริยธรรมของธุรกิจในด้านความรับผิดชอบต่อสังคม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1. ธุรกิจไม่ควรหลีกเลี่ยงเรื่องความรับผิดชอบต่อสังคม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2. ธุรกิจควรรักษาทรัพยากรทางการบริหารไว้ในสภาพสลับซับซ้อนของปัญหาทางสังคมที่เกิดขึ้น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3. การมีสังคมที่ดีช่วยให้สภาพแวดล้อมของการดำเนินธุรกิจดีไปด้วย จะทำให้องค์การได้รับผลกำไรในระยะยาวจากการลงทุน</a:t>
            </a:r>
          </a:p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4. การมีส่วนร่วมในสังคมเป็นเครื่องช่วยป้องกันข้อจำกัดต่างๆ จากทางหน่วยงานของรัฐ ทำให้องค์การไม่ถูกกดกันหรือบังคับจากหน่วยงานของรัฐ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7470" y="188640"/>
            <a:ext cx="8576530" cy="1143000"/>
          </a:xfrm>
        </p:spPr>
        <p:txBody>
          <a:bodyPr>
            <a:normAutofit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ผลลัพธ์ที่ได้จากการที่องค์การมีจริยธรรมในการดำเนินธุรกิจ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69486" y="1484784"/>
            <a:ext cx="8250985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จากผลงานวิจัยของ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Sandra Holmes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พบว่าความมีจริยธรรมทางธุรกิจส่งผลในทางบวกและลบ  ดังตาราง</a:t>
            </a:r>
          </a:p>
          <a:p>
            <a:pPr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8914" name="Picture 2" descr="http://www.thesteel.co.th/wp-content/uploads/2014/06/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429000"/>
            <a:ext cx="4095750" cy="285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</TotalTime>
  <Words>2394</Words>
  <Application>Microsoft Office PowerPoint</Application>
  <PresentationFormat>นำเสนอทางหน้าจอ (4:3)</PresentationFormat>
  <Paragraphs>212</Paragraphs>
  <Slides>39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39</vt:i4>
      </vt:variant>
    </vt:vector>
  </HeadingPairs>
  <TitlesOfParts>
    <vt:vector size="46" baseType="lpstr">
      <vt:lpstr>Angsana New</vt:lpstr>
      <vt:lpstr>Arial</vt:lpstr>
      <vt:lpstr>Century Gothic</vt:lpstr>
      <vt:lpstr>Jasmine News</vt:lpstr>
      <vt:lpstr>Wingdings</vt:lpstr>
      <vt:lpstr>Wingdings 3</vt:lpstr>
      <vt:lpstr>ช่อ</vt:lpstr>
      <vt:lpstr>บทที่ 10 จริยธรรมและความรับผิดชอบต่อสังคม </vt:lpstr>
      <vt:lpstr>ความหมายความสำคัญของจริยธรรมทางธุรกิจ</vt:lpstr>
      <vt:lpstr>ขอบเขตความรับผิดชอบขององค์กรธุรกิจต่อสังคม หรือ CSR</vt:lpstr>
      <vt:lpstr>ขอบเขตความรับผิดชอบขององค์กรธุรกิจต่อสังคม หรือ CSR (ต่อ)</vt:lpstr>
      <vt:lpstr>ขอบเขตความรับผิดชอบขององค์กรธุรกิจต่อสังคม หรือ CSR (ต่อ)</vt:lpstr>
      <vt:lpstr>ขอบเขตความรับผิดชอบขององค์กรธุรกิจต่อสังคม หรือ CSR (ต่อ) </vt:lpstr>
      <vt:lpstr>ความรับผิดชอบต่อสังคม (CSR)</vt:lpstr>
      <vt:lpstr>ความรับชอบต่อสังคม (CSR) ต่อ</vt:lpstr>
      <vt:lpstr>ผลลัพธ์ที่ได้จากการที่องค์การมีจริยธรรมในการดำเนินธุรกิจ</vt:lpstr>
      <vt:lpstr>องค์การของรัฐได้มีการกำหนดข้อกำหนดเกี่ยวกับการมีความรับผิดชอบต่อสังคมของธุรกิจดังต่อไปนี้</vt:lpstr>
      <vt:lpstr>งานนำเสนอ PowerPoint</vt:lpstr>
      <vt:lpstr>องค์การของรัฐได้มีการกำหนดข้อกำหนดเกี่ยวกับการมีความรับผิดชอบต่อสังคมของธุรกิจดังต่อไปนี้</vt:lpstr>
      <vt:lpstr>องค์การของรัฐได้มีการกำหนดข้อกำหนดเกี่ยวกับการมีความรับผิดชอบต่อสังคมของธุรกิจดังต่อไปนี้</vt:lpstr>
      <vt:lpstr>องค์การของรัฐได้มีการกำหนดข้อกำหนดเกี่ยวกับการมีความรับผิดชอบต่อสังคมของธุรกิจดังต่อไปนี้</vt:lpstr>
      <vt:lpstr>องค์การของรัฐได้มีการกำหนดข้อกำหนดเกี่ยวกับการมีความรับผิดชอบต่อสังคมของธุรกิจดังต่อไปนี้</vt:lpstr>
      <vt:lpstr>องค์การของรัฐได้มีการกำหนดข้อกำหนดเกี่ยวกับการมีความรับผิดชอบต่อสังคมของธุรกิจดังต่อไปนี้</vt:lpstr>
      <vt:lpstr>จริยธรรมของผู้ประกอบการต่อสังคม และสิ่งแวดล้อม </vt:lpstr>
      <vt:lpstr>แนวคิดเกี่ยวกับคุณภาพสินค้าที่ผู้ประกอบการจะต้องรับผิดชอบ</vt:lpstr>
      <vt:lpstr>แนวคิดเกี่ยวกับคุณภาพสินค้าที่ผู้ประกอบการจะต้องรับผิดชอบ</vt:lpstr>
      <vt:lpstr>การบริหารตามหลักธรรมาภิบาลและหลักบรรษัทภิบาล</vt:lpstr>
      <vt:lpstr>บรรษัทภิบาล</vt:lpstr>
      <vt:lpstr>หลักบรรษัทภิบาล ประกอบด้วยหลักการต่างๆ ดังนี้</vt:lpstr>
      <vt:lpstr>ตัวอย่างหลักบรรษัทภิบาลของบริษัท</vt:lpstr>
      <vt:lpstr>สรุปหลักการสำคัญสำหรับการสร้างกติกา บรรษัทภิบาล”</vt:lpstr>
      <vt:lpstr>สรุปหลักการสำคัญสำหรับการสร้างกติกา บรรษัทภิบาล (ต่อ)</vt:lpstr>
      <vt:lpstr>บรรษัทภิบาล (ต่อ)</vt:lpstr>
      <vt:lpstr>การบริหารกิจการบ้านเมืองที่ดี หรือหลักธรรมาภิบาล</vt:lpstr>
      <vt:lpstr>บทบาทความรับผิดชอบด้านการโฆษณา</vt:lpstr>
      <vt:lpstr>จริยธรรมของผู้ประกอบการต่อสิ่งแวดล้อม</vt:lpstr>
      <vt:lpstr>การจัดการเกี่ยวกับสิ่งแวดล้อม</vt:lpstr>
      <vt:lpstr>หน่วยงานของรัฐที่เกี่ยวข้องกับจริยธรรมธุรกิจ</vt:lpstr>
      <vt:lpstr>หน่วยงานของรัฐที่เกี่ยวข้องกับจริยธรรมธุรกิจ</vt:lpstr>
      <vt:lpstr>ตัวอย่างหน่วยงานที่เกี่ยวข้องกับจริยธรรม</vt:lpstr>
      <vt:lpstr>ตัวอย่างหน่วยงานที่เกี่ยวข้องกับจริยธรรม</vt:lpstr>
      <vt:lpstr>ตัวอย่างหน่วยงานที่เกี่ยวข้องกับจริยธรรม</vt:lpstr>
      <vt:lpstr>ตัวอย่างหน่วยงานที่เกี่ยวข้องกับจริยธรรม</vt:lpstr>
      <vt:lpstr>จริยธรรมในการดำเนินธุรกิจระหว่างประเทศ</vt:lpstr>
      <vt:lpstr>กฎทั่วไปเกี่ยวกับจริยธรรมสากลที่ใช้ปฏิบัติทั่วโลก</vt:lpstr>
      <vt:lpstr>มาตรฐานจริยธรรม</vt:lpstr>
    </vt:vector>
  </TitlesOfParts>
  <Company>it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7 จริยธรรมและความรับผิดชอบต่อสังคม</dc:title>
  <dc:creator>user</dc:creator>
  <cp:lastModifiedBy>UNS_CT</cp:lastModifiedBy>
  <cp:revision>30</cp:revision>
  <dcterms:created xsi:type="dcterms:W3CDTF">2015-03-08T08:54:43Z</dcterms:created>
  <dcterms:modified xsi:type="dcterms:W3CDTF">2021-06-08T15:16:13Z</dcterms:modified>
</cp:coreProperties>
</file>