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1" r:id="rId5"/>
    <p:sldId id="262" r:id="rId6"/>
    <p:sldId id="290" r:id="rId7"/>
    <p:sldId id="291" r:id="rId8"/>
    <p:sldId id="263" r:id="rId9"/>
    <p:sldId id="285" r:id="rId10"/>
    <p:sldId id="264" r:id="rId11"/>
    <p:sldId id="288" r:id="rId12"/>
    <p:sldId id="266" r:id="rId13"/>
    <p:sldId id="267" r:id="rId14"/>
    <p:sldId id="265" r:id="rId15"/>
    <p:sldId id="292" r:id="rId16"/>
    <p:sldId id="293" r:id="rId17"/>
    <p:sldId id="268" r:id="rId18"/>
    <p:sldId id="269" r:id="rId19"/>
    <p:sldId id="294" r:id="rId20"/>
    <p:sldId id="289" r:id="rId21"/>
    <p:sldId id="281" r:id="rId22"/>
    <p:sldId id="282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2BB55-5C69-48B7-9C9F-4BB385E771F0}" type="datetimeFigureOut">
              <a:rPr lang="th-TH" smtClean="0"/>
              <a:t>03/09/63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CE29-1711-443C-BA5B-904EB754539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29819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2BB55-5C69-48B7-9C9F-4BB385E771F0}" type="datetimeFigureOut">
              <a:rPr lang="th-TH" smtClean="0"/>
              <a:t>03/09/63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CE29-1711-443C-BA5B-904EB754539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88488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2BB55-5C69-48B7-9C9F-4BB385E771F0}" type="datetimeFigureOut">
              <a:rPr lang="th-TH" smtClean="0"/>
              <a:t>03/09/63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CE29-1711-443C-BA5B-904EB754539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4717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2BB55-5C69-48B7-9C9F-4BB385E771F0}" type="datetimeFigureOut">
              <a:rPr lang="th-TH" smtClean="0"/>
              <a:t>03/09/63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CE29-1711-443C-BA5B-904EB754539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7648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2BB55-5C69-48B7-9C9F-4BB385E771F0}" type="datetimeFigureOut">
              <a:rPr lang="th-TH" smtClean="0"/>
              <a:t>03/09/63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CE29-1711-443C-BA5B-904EB754539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97595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2BB55-5C69-48B7-9C9F-4BB385E771F0}" type="datetimeFigureOut">
              <a:rPr lang="th-TH" smtClean="0"/>
              <a:t>03/09/63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CE29-1711-443C-BA5B-904EB754539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2075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2BB55-5C69-48B7-9C9F-4BB385E771F0}" type="datetimeFigureOut">
              <a:rPr lang="th-TH" smtClean="0"/>
              <a:t>03/09/63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CE29-1711-443C-BA5B-904EB754539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73882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2BB55-5C69-48B7-9C9F-4BB385E771F0}" type="datetimeFigureOut">
              <a:rPr lang="th-TH" smtClean="0"/>
              <a:t>03/09/63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CE29-1711-443C-BA5B-904EB754539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02885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2BB55-5C69-48B7-9C9F-4BB385E771F0}" type="datetimeFigureOut">
              <a:rPr lang="th-TH" smtClean="0"/>
              <a:t>03/09/63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CE29-1711-443C-BA5B-904EB754539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2373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2BB55-5C69-48B7-9C9F-4BB385E771F0}" type="datetimeFigureOut">
              <a:rPr lang="th-TH" smtClean="0"/>
              <a:t>03/09/63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CE29-1711-443C-BA5B-904EB754539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46401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2BB55-5C69-48B7-9C9F-4BB385E771F0}" type="datetimeFigureOut">
              <a:rPr lang="th-TH" smtClean="0"/>
              <a:t>03/09/63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CE29-1711-443C-BA5B-904EB754539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62073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E2BB55-5C69-48B7-9C9F-4BB385E771F0}" type="datetimeFigureOut">
              <a:rPr lang="th-TH" smtClean="0"/>
              <a:t>03/09/63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9BCE29-1711-443C-BA5B-904EB754539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91830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gif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1556792"/>
            <a:ext cx="7772400" cy="1470025"/>
          </a:xfrm>
        </p:spPr>
        <p:txBody>
          <a:bodyPr>
            <a:normAutofit/>
          </a:bodyPr>
          <a:lstStyle/>
          <a:p>
            <a:r>
              <a:rPr lang="th-TH" sz="6000" b="1" dirty="0" smtClean="0"/>
              <a:t>บทที่ ๗</a:t>
            </a:r>
            <a:endParaRPr lang="th-TH" sz="6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9632" y="2996952"/>
            <a:ext cx="6400800" cy="910952"/>
          </a:xfrm>
        </p:spPr>
        <p:txBody>
          <a:bodyPr>
            <a:normAutofit/>
          </a:bodyPr>
          <a:lstStyle/>
          <a:p>
            <a:r>
              <a:rPr lang="th-TH" sz="48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เงินและสถาบันการเงิน</a:t>
            </a:r>
            <a:endParaRPr lang="th-TH" sz="48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65105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7355" y="836712"/>
            <a:ext cx="8640532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๓. 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เงินกระดาษ 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(Paper Money) 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หรือธนบัตร</a:t>
            </a:r>
          </a:p>
          <a:p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    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มีกำเนิด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มาจากใบรับฝากเงินของพวกช่างทอง ในสมัยโบราณผู้ที่มีโลหะและเหรียญเงินเป็นจำนวนมากจะนำติดตัวไปไม่สะดวก จึงนำไปฝากกับช่างทองโดยออกใบรับฝากให้เจ้าของถือไว้ โดยคิดค่าบริการตามสมควร ต่อมาช่างทองกลายเป็นนายธนาคารและใบรับก็คือบัตรธนาคาร (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Bank-Notes)</a:t>
            </a:r>
          </a:p>
          <a:p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เงินกระดาษมีข้อดีคือ พกพาสะดวกและต้นทุนการผลิตต่ำ ข้อเสียคือชำรุดง่ายและแบ่งเป็นหน่วยย่อยได้ยาก ปัจจุบันจึงใช้เงินกระดาษควบคุ่กับเงินโลหะ</a:t>
            </a:r>
          </a:p>
          <a:p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๔. 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เงินฝากกระแสรายวัน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(Demand Deposits) 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สั่งจ่ายโอนกันโดยเช็คใน</a:t>
            </a:r>
          </a:p>
          <a:p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   ธนาคารพาณิชย์แต่ไม่เป็นเงินที่ชำระหนี้ได้ตามกฏหมายเพราะเจ้าหนี้สามารถปฏิเสธการรับชำระด้วยเช็คได้ ในปัจจุบันเงินชนิดนี้มีความสำคัญกว่าเงินชนิดอื่น</a:t>
            </a:r>
            <a:endParaRPr lang="en-US" sz="3200" dirty="0" smtClean="0">
              <a:latin typeface="TH SarabunPSK" pitchFamily="34" charset="-34"/>
              <a:cs typeface="TH SarabunPSK" pitchFamily="34" charset="-34"/>
            </a:endParaRPr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652607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Dr_Dol\AppData\Local\Microsoft\Windows\INetCache\IE\RHL4EG85\money_dollar_bill_bills_paper_money_currency_pay_seem_finance-869908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410" y="404664"/>
            <a:ext cx="5076563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Dr_Dol\AppData\Local\Microsoft\Windows\INetCache\IE\RHL4EG85\background_currency_cash_banknote_paper_dollar_five_ten-1214870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409" y="3429000"/>
            <a:ext cx="5076563" cy="2668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46679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2" descr="http://mediaserver.fxstreet.com/Reports/4b778903-904c-4124-8bb7-9a8c38ba3218/oro+monedas_20080915062301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755650"/>
            <a:ext cx="928688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54753" y="576844"/>
            <a:ext cx="2941831" cy="92333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5400" b="1" spc="50" dirty="0" smtClean="0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JasmineUPC" pitchFamily="18" charset="-34"/>
              </a:rPr>
              <a:t>ชนิดของ</a:t>
            </a:r>
            <a:r>
              <a:rPr lang="th-TH" sz="5400" b="1" spc="50" dirty="0" smtClean="0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JasmineUPC" pitchFamily="18" charset="-34"/>
              </a:rPr>
              <a:t>เงิน</a:t>
            </a:r>
            <a:endParaRPr lang="th-TH" sz="5400" b="1" spc="50" dirty="0">
              <a:ln w="11430"/>
              <a:solidFill>
                <a:srgbClr val="0000C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JasmineUPC" pitchFamily="18" charset="-34"/>
            </a:endParaRPr>
          </a:p>
        </p:txBody>
      </p:sp>
      <p:pic>
        <p:nvPicPr>
          <p:cNvPr id="7172" name="Picture 3" descr="D:\ไอเดีย ppt\sous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547688"/>
            <a:ext cx="6858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857250" y="1765300"/>
            <a:ext cx="721518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thaiDist"/>
            <a:r>
              <a:rPr lang="th-TH" b="1" dirty="0">
                <a:solidFill>
                  <a:srgbClr val="FF0000"/>
                </a:solidFill>
                <a:latin typeface="Calibri" pitchFamily="34" charset="0"/>
                <a:cs typeface="FreesiaUPC" pitchFamily="34" charset="-34"/>
                <a:sym typeface="Wingdings 2" pitchFamily="18" charset="2"/>
              </a:rPr>
              <a:t></a:t>
            </a:r>
            <a:r>
              <a:rPr lang="th-TH" dirty="0">
                <a:solidFill>
                  <a:srgbClr val="FF0000"/>
                </a:solidFill>
                <a:latin typeface="Calibri" pitchFamily="34" charset="0"/>
                <a:cs typeface="FreesiaUPC" pitchFamily="34" charset="-34"/>
                <a:sym typeface="Wingdings 2" pitchFamily="18" charset="2"/>
              </a:rPr>
              <a:t> </a:t>
            </a:r>
            <a:r>
              <a:rPr lang="th-TH" sz="3200" b="1" dirty="0">
                <a:solidFill>
                  <a:srgbClr val="FF0000"/>
                </a:solidFill>
                <a:latin typeface="Calibri" pitchFamily="34" charset="0"/>
                <a:cs typeface="FreesiaUPC" pitchFamily="34" charset="-34"/>
              </a:rPr>
              <a:t>ธนบัตร</a:t>
            </a:r>
            <a:r>
              <a:rPr lang="th-TH" b="1" dirty="0">
                <a:solidFill>
                  <a:srgbClr val="FF0000"/>
                </a:solidFill>
                <a:latin typeface="Calibri" pitchFamily="34" charset="0"/>
                <a:cs typeface="FreesiaUPC" pitchFamily="34" charset="-34"/>
              </a:rPr>
              <a:t> </a:t>
            </a:r>
            <a:r>
              <a:rPr lang="th-TH" b="1" dirty="0">
                <a:latin typeface="Calibri" pitchFamily="34" charset="0"/>
                <a:cs typeface="FreesiaUPC" pitchFamily="34" charset="-34"/>
              </a:rPr>
              <a:t>ธนาคารกลางของไทย หรือธนาคารแห่งประเทศไทย จะเป็นผู้ผลิต และควบคุมปริมาณเงินมิให้มากหรือน้อยจนเกินไป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857250" y="3143250"/>
            <a:ext cx="7215188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thaiDist"/>
            <a:r>
              <a:rPr lang="th-TH" b="1" dirty="0">
                <a:solidFill>
                  <a:srgbClr val="FF0000"/>
                </a:solidFill>
                <a:latin typeface="Calibri" pitchFamily="34" charset="0"/>
                <a:cs typeface="FreesiaUPC" pitchFamily="34" charset="-34"/>
                <a:sym typeface="Wingdings 2" pitchFamily="18" charset="2"/>
              </a:rPr>
              <a:t></a:t>
            </a:r>
            <a:r>
              <a:rPr lang="th-TH" sz="3200" dirty="0">
                <a:latin typeface="Calibri" pitchFamily="34" charset="0"/>
                <a:cs typeface="FreesiaUPC" pitchFamily="34" charset="-34"/>
                <a:sym typeface="Wingdings 2" pitchFamily="18" charset="2"/>
              </a:rPr>
              <a:t> </a:t>
            </a:r>
            <a:r>
              <a:rPr lang="th-TH" sz="3200" b="1" dirty="0">
                <a:solidFill>
                  <a:srgbClr val="FF0000"/>
                </a:solidFill>
                <a:latin typeface="Calibri" pitchFamily="34" charset="0"/>
                <a:cs typeface="FreesiaUPC" pitchFamily="34" charset="-34"/>
                <a:sym typeface="Wingdings 2" pitchFamily="18" charset="2"/>
              </a:rPr>
              <a:t>เหรียญกษาปณ์ </a:t>
            </a:r>
            <a:r>
              <a:rPr lang="th-TH" b="1" dirty="0" smtClean="0">
                <a:latin typeface="Calibri" pitchFamily="34" charset="0"/>
                <a:cs typeface="FreesiaUPC" pitchFamily="34" charset="-34"/>
                <a:sym typeface="Wingdings 2" pitchFamily="18" charset="2"/>
              </a:rPr>
              <a:t>เป็นเงินที่ใช้หนี้ได้ตามกฎหมาย แต่มีค่าไม่เต็มและแลกคืนเป็นโลหะมีค่าไม่ได้ </a:t>
            </a:r>
            <a:r>
              <a:rPr lang="th-TH" b="1" dirty="0">
                <a:latin typeface="Calibri" pitchFamily="34" charset="0"/>
                <a:cs typeface="FreesiaUPC" pitchFamily="34" charset="-34"/>
                <a:sym typeface="Wingdings 2" pitchFamily="18" charset="2"/>
              </a:rPr>
              <a:t>หน่วยงานที่รับผิดชอบในการผลิตคือ กรมธนา</a:t>
            </a:r>
            <a:r>
              <a:rPr lang="th-TH" b="1" dirty="0" smtClean="0">
                <a:latin typeface="Calibri" pitchFamily="34" charset="0"/>
                <a:cs typeface="FreesiaUPC" pitchFamily="34" charset="-34"/>
                <a:sym typeface="Wingdings 2" pitchFamily="18" charset="2"/>
              </a:rPr>
              <a:t>รักษ์ กระทรวงการคลัง เป็นผู้ผลิตและนำออกใช้</a:t>
            </a:r>
            <a:endParaRPr lang="th-TH" b="1" dirty="0">
              <a:latin typeface="Calibri" pitchFamily="34" charset="0"/>
              <a:cs typeface="FreesiaUPC" pitchFamily="34" charset="-34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857250" y="4786313"/>
            <a:ext cx="7215188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thaiDist"/>
            <a:r>
              <a:rPr lang="th-TH" b="1" dirty="0">
                <a:solidFill>
                  <a:srgbClr val="FF0000"/>
                </a:solidFill>
                <a:latin typeface="Calibri" pitchFamily="34" charset="0"/>
                <a:cs typeface="FreesiaUPC" pitchFamily="34" charset="-34"/>
                <a:sym typeface="Wingdings 2" pitchFamily="18" charset="2"/>
              </a:rPr>
              <a:t></a:t>
            </a:r>
            <a:r>
              <a:rPr lang="th-TH" b="1" dirty="0">
                <a:latin typeface="Calibri" pitchFamily="34" charset="0"/>
                <a:cs typeface="FreesiaUPC" pitchFamily="34" charset="-34"/>
                <a:sym typeface="Wingdings 2" pitchFamily="18" charset="2"/>
              </a:rPr>
              <a:t> </a:t>
            </a:r>
            <a:r>
              <a:rPr lang="th-TH" sz="3200" b="1" dirty="0">
                <a:solidFill>
                  <a:srgbClr val="FF0000"/>
                </a:solidFill>
                <a:latin typeface="Calibri" pitchFamily="34" charset="0"/>
                <a:cs typeface="FreesiaUPC" pitchFamily="34" charset="-34"/>
                <a:sym typeface="Wingdings 2" pitchFamily="18" charset="2"/>
              </a:rPr>
              <a:t>เงินฝากกระแสรายวัน </a:t>
            </a:r>
            <a:r>
              <a:rPr lang="th-TH" b="1" dirty="0">
                <a:latin typeface="Calibri" pitchFamily="34" charset="0"/>
                <a:cs typeface="FreesiaUPC" pitchFamily="34" charset="-34"/>
                <a:sym typeface="Wingdings 2" pitchFamily="18" charset="2"/>
              </a:rPr>
              <a:t>หมายถึง เงินที่ฝากไว้กับธนาคารพาณิชย์ โดยผู้เป็นเจ้าของเงินฝากสามารถเขียนเช็คสั่งให้ธนาคารพาณิชย์จ่ายเงินได้</a:t>
            </a:r>
            <a:r>
              <a:rPr lang="th-TH" b="1" dirty="0" smtClean="0">
                <a:latin typeface="Calibri" pitchFamily="34" charset="0"/>
                <a:cs typeface="FreesiaUPC" pitchFamily="34" charset="-34"/>
                <a:sym typeface="Wingdings 2" pitchFamily="18" charset="2"/>
              </a:rPr>
              <a:t>ทันที สร้างโดยระบบธนาคาร</a:t>
            </a:r>
            <a:endParaRPr lang="th-TH" b="1" dirty="0">
              <a:latin typeface="Calibri" pitchFamily="34" charset="0"/>
              <a:cs typeface="FreesiaUPC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766679879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2" descr="http://mediaserver.fxstreet.com/Reports/4b778903-904c-4124-8bb7-9a8c38ba3218/oro+monedas_20080915062301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755650"/>
            <a:ext cx="928688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54753" y="576844"/>
            <a:ext cx="6303329" cy="92333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5400" b="1" spc="50" dirty="0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JasmineUPC" pitchFamily="18" charset="-34"/>
              </a:rPr>
              <a:t>ความหมายของปริมาณเงิน</a:t>
            </a:r>
          </a:p>
        </p:txBody>
      </p:sp>
      <p:pic>
        <p:nvPicPr>
          <p:cNvPr id="6148" name="Picture 3" descr="D:\ไอเดีย ppt\sous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547688"/>
            <a:ext cx="6858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771526" y="1774825"/>
            <a:ext cx="7400874" cy="298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thaiDist"/>
            <a:r>
              <a:rPr lang="th-TH" sz="4400" b="1" dirty="0">
                <a:latin typeface="Calibri" pitchFamily="34" charset="0"/>
                <a:cs typeface="FreesiaUPC" pitchFamily="34" charset="-34"/>
              </a:rPr>
              <a:t>	</a:t>
            </a:r>
            <a:r>
              <a:rPr lang="th-TH" sz="3600" b="1" dirty="0">
                <a:latin typeface="Calibri" pitchFamily="34" charset="0"/>
                <a:cs typeface="FreesiaUPC" pitchFamily="34" charset="-34"/>
              </a:rPr>
              <a:t>ในทางเศรษฐศาสตร์เรียกว่า อุปทานของเงิน </a:t>
            </a:r>
            <a:r>
              <a:rPr lang="th-TH" sz="3600" b="1" dirty="0" smtClean="0">
                <a:latin typeface="Calibri" pitchFamily="34" charset="0"/>
                <a:cs typeface="FreesiaUPC" pitchFamily="34" charset="-34"/>
              </a:rPr>
              <a:t>(</a:t>
            </a:r>
            <a:r>
              <a:rPr lang="en-US" sz="3600" b="1" dirty="0" smtClean="0">
                <a:latin typeface="Calibri" pitchFamily="34" charset="0"/>
                <a:cs typeface="FreesiaUPC" pitchFamily="34" charset="-34"/>
              </a:rPr>
              <a:t>Su</a:t>
            </a:r>
            <a:r>
              <a:rPr lang="en-US" sz="3600" b="1" dirty="0" smtClean="0">
                <a:latin typeface="Calibri" pitchFamily="34" charset="0"/>
                <a:cs typeface="FreesiaUPC" pitchFamily="34" charset="-34"/>
              </a:rPr>
              <a:t>pply of Money</a:t>
            </a:r>
            <a:r>
              <a:rPr lang="th-TH" sz="3600" b="1" dirty="0" smtClean="0">
                <a:latin typeface="Calibri" pitchFamily="34" charset="0"/>
                <a:cs typeface="FreesiaUPC" pitchFamily="34" charset="-34"/>
              </a:rPr>
              <a:t>) </a:t>
            </a:r>
            <a:r>
              <a:rPr lang="th-TH" sz="3600" b="1" dirty="0" smtClean="0">
                <a:latin typeface="Calibri" pitchFamily="34" charset="0"/>
                <a:cs typeface="FreesiaUPC" pitchFamily="34" charset="-34"/>
              </a:rPr>
              <a:t>หมายถึง </a:t>
            </a:r>
            <a:r>
              <a:rPr lang="th-TH" sz="3600" b="1" dirty="0">
                <a:latin typeface="Calibri" pitchFamily="34" charset="0"/>
                <a:cs typeface="FreesiaUPC" pitchFamily="34" charset="-34"/>
              </a:rPr>
              <a:t>เงินที่รัฐบาลผลิตออกมาและหมุนเวียนอยู่ในมือของประชาชน เอกชน ห้างร้าน และบริษัทต่างๆ รวมทั้งเงินฝากของประชาชน ในระยะเวลาใดเวลาหนึ่ง</a:t>
            </a:r>
          </a:p>
        </p:txBody>
      </p:sp>
    </p:spTree>
    <p:extLst>
      <p:ext uri="{BB962C8B-B14F-4D97-AF65-F5344CB8AC3E}">
        <p14:creationId xmlns:p14="http://schemas.microsoft.com/office/powerpoint/2010/main" val="721240657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1744" y="1603439"/>
            <a:ext cx="75608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เงินที่อยู่ในมือของธนาคารและรัฐบาลไม่นับรวมไว้ใน </a:t>
            </a:r>
            <a:r>
              <a:rPr lang="th-TH" sz="3600" b="1" u="sng" dirty="0" smtClean="0">
                <a:latin typeface="TH SarabunPSK" pitchFamily="34" charset="-34"/>
                <a:cs typeface="TH SarabunPSK" pitchFamily="34" charset="-34"/>
              </a:rPr>
              <a:t>ปริมาณเงิน</a:t>
            </a:r>
            <a:r>
              <a:rPr lang="th-TH" sz="3600" u="sng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เพราะยังไม่ได้ถูกนำออกใช้หมุนเวียน ปริมาณเงินในขณะใดขณะหนึ่งจะ</a:t>
            </a:r>
            <a:r>
              <a:rPr lang="th-TH" sz="3600" u="sng" dirty="0" smtClean="0">
                <a:latin typeface="TH SarabunPSK" pitchFamily="34" charset="-34"/>
                <a:cs typeface="TH SarabunPSK" pitchFamily="34" charset="-34"/>
              </a:rPr>
              <a:t>คงที่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เพราะไม่ขึ้นกับ</a:t>
            </a:r>
            <a:r>
              <a:rPr lang="th-TH" sz="3600" u="sng" dirty="0" smtClean="0">
                <a:latin typeface="TH SarabunPSK" pitchFamily="34" charset="-34"/>
                <a:cs typeface="TH SarabunPSK" pitchFamily="34" charset="-34"/>
              </a:rPr>
              <a:t>อัตราดอกเบี้ย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แต่ขึ้นกับนโยบายการเงินเป็นสำคัญ ซึ่ง</a:t>
            </a:r>
            <a:r>
              <a:rPr lang="th-TH" sz="3600" b="1" dirty="0" smtClean="0">
                <a:latin typeface="TH SarabunPSK" pitchFamily="34" charset="-34"/>
                <a:cs typeface="TH SarabunPSK" pitchFamily="34" charset="-34"/>
              </a:rPr>
              <a:t>ธนาคารกลาง 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เป็นผู้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ควบคุม</a:t>
            </a:r>
            <a:endParaRPr lang="th-TH" sz="3600" dirty="0" smtClean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598532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2267744" y="2322458"/>
            <a:ext cx="0" cy="302433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2267744" y="5346794"/>
            <a:ext cx="345638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779912" y="2322458"/>
            <a:ext cx="0" cy="302433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99592" y="1916910"/>
            <a:ext cx="18453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อัตราดอกเบี้ย 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(r</a:t>
            </a:r>
            <a:r>
              <a:rPr lang="en-US" sz="2400" b="1" dirty="0" smtClean="0">
                <a:latin typeface="TH SarabunPSK" pitchFamily="34" charset="-34"/>
                <a:cs typeface="TH SarabunPSK" pitchFamily="34" charset="-34"/>
              </a:rPr>
              <a:t>)</a:t>
            </a:r>
            <a:endParaRPr lang="th-TH" sz="24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90057" y="5023629"/>
            <a:ext cx="17363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ปริมาณเงิน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 (M</a:t>
            </a:r>
            <a:r>
              <a:rPr lang="en-US" sz="2400" b="1" dirty="0" smtClean="0">
                <a:latin typeface="TH SarabunPSK" pitchFamily="34" charset="-34"/>
                <a:cs typeface="TH SarabunPSK" pitchFamily="34" charset="-34"/>
              </a:rPr>
              <a:t>)</a:t>
            </a:r>
            <a:endParaRPr lang="th-TH" sz="24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42937" y="5085184"/>
            <a:ext cx="3209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0</a:t>
            </a:r>
            <a:endParaRPr lang="th-TH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66696" y="1916910"/>
            <a:ext cx="4972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TH SarabunPSK" pitchFamily="34" charset="-34"/>
                <a:cs typeface="TH SarabunPSK" pitchFamily="34" charset="-34"/>
              </a:rPr>
              <a:t>Ms</a:t>
            </a:r>
            <a:endParaRPr lang="th-TH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9552" y="584725"/>
            <a:ext cx="79928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ขึ้นอยู่กับธนาคารกลางเป็นผู้ควบคุมดังนั้นเส้นแสดงปริมาณเงินจะเป็นเส้นตรงที่ไม่ยืดหยุ่นต่ออัตราดอกเบี้ย</a:t>
            </a:r>
            <a:endParaRPr lang="th-TH" sz="3200" b="1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387600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87624" y="1874729"/>
            <a:ext cx="69847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200" dirty="0">
                <a:latin typeface="TH SarabunPSK" pitchFamily="34" charset="-34"/>
                <a:cs typeface="TH SarabunPSK" pitchFamily="34" charset="-34"/>
              </a:rPr>
              <a:t>ปริมาณเงินที่หมุนเวียนในระบบเศรษฐกิจจะมีมากหรือน้อยขึ้นอยู่กับ</a:t>
            </a:r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นโยบายการเงินของธนาคารกลาง </a:t>
            </a:r>
            <a:r>
              <a:rPr lang="th-TH" sz="3200" dirty="0">
                <a:latin typeface="TH SarabunPSK" pitchFamily="34" charset="-34"/>
                <a:cs typeface="TH SarabunPSK" pitchFamily="34" charset="-34"/>
              </a:rPr>
              <a:t>การสร้างเงินฝากของธนาคารพาณิชย์ ตลอดจนพฤติกรรมการใช้จ่ายซื้อสินค้าและบริการ รวมถึงพฤติกรรมการออมเงินของประชาชนก็ถูกควบคุมโดยนโยบายการเงินทั้งทางตรงและทางอ้อม</a:t>
            </a:r>
            <a:endParaRPr lang="th-TH" sz="3200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933959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7687" y="635666"/>
            <a:ext cx="84249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ปริมาณเงิน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แบ่ง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ตามสภาพคล่องเป็นหลัก ประเทศไทยแบ่งออกเป็น ปริมาณเงินตาม</a:t>
            </a:r>
            <a:r>
              <a:rPr lang="th-TH" sz="3200" u="sng" dirty="0" smtClean="0">
                <a:latin typeface="TH SarabunPSK" pitchFamily="34" charset="-34"/>
                <a:cs typeface="TH SarabunPSK" pitchFamily="34" charset="-34"/>
              </a:rPr>
              <a:t>ความหมายแคบ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(Narrow Money) 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และปริมาณเงินตาม</a:t>
            </a:r>
            <a:r>
              <a:rPr lang="th-TH" sz="3200" u="sng" dirty="0" smtClean="0">
                <a:latin typeface="TH SarabunPSK" pitchFamily="34" charset="-34"/>
                <a:cs typeface="TH SarabunPSK" pitchFamily="34" charset="-34"/>
              </a:rPr>
              <a:t>ความหมายกว้าง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(Broad Money) 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ดังนี้ (สุจิตรา กุลประดิษฐ์)</a:t>
            </a:r>
            <a:endParaRPr lang="th-TH" sz="3200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2220994"/>
            <a:ext cx="856110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thaiNumPeriod"/>
            </a:pP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ปริมาณเงินตามความหมาย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แคบ (</a:t>
            </a:r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M1)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หมายถึง ปริมาณของท/สทางการเงินที่มีสภาพคล่องสูงที่สุดและทำหน้าที่หลัก คือ  ใช้เป็นสื่อกลางในการแลกเปลี่ยนส่วน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ใหญ่ประกอบด้วย </a:t>
            </a:r>
            <a:r>
              <a:rPr lang="th-TH" sz="3200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ธนบัตร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 และ </a:t>
            </a:r>
            <a:r>
              <a:rPr lang="th-TH" sz="3200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เหรียญกษาปณ์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ที่หมุนเวียนอยู่ในระบบ 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ศก. ไม่ให้ผลตอบแทนใดๆ ให้เพียงความสะดวกในการจับจ่ายใช้สอยเท่านั้น</a:t>
            </a:r>
            <a:endParaRPr lang="th-TH" sz="3200" dirty="0" smtClean="0">
              <a:latin typeface="TH SarabunPSK" pitchFamily="34" charset="-34"/>
              <a:cs typeface="TH SarabunPSK" pitchFamily="34" charset="-34"/>
            </a:endParaRPr>
          </a:p>
          <a:p>
            <a:pPr marL="514350" indent="-514350">
              <a:buAutoNum type="thaiNumPeriod"/>
            </a:pP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ปริมาณเงินตามความหมายกว้าง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 หมายถึง ปริมาณเงิน </a:t>
            </a:r>
            <a:r>
              <a:rPr lang="en-US" sz="3200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M1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และสินทรัพย์ทางการเงินที่ให้ผลตอบแทนแก่ผู้ถือและเปลี่ยนเป็นเงินได้ โดยไม่ต้องเสียค่าใช้จ่าย หรือเสียเพียงเล็กน้อย</a:t>
            </a:r>
            <a:endParaRPr lang="th-TH" sz="3200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87841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692696"/>
            <a:ext cx="77048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b="1" dirty="0" smtClean="0">
                <a:latin typeface="TH SarabunPSK" pitchFamily="34" charset="-34"/>
                <a:cs typeface="TH SarabunPSK" pitchFamily="34" charset="-34"/>
              </a:rPr>
              <a:t>ความต้องการถือเงินในทัศนะของเคนส์</a:t>
            </a:r>
          </a:p>
          <a:p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๑. เพื่อใช้จ่ายประจำวัน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(Transaction Demand for Money)</a:t>
            </a:r>
          </a:p>
          <a:p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๒. เพื่อใช้จ่ายเมื่อเหตุการณ์ยามฉุกเฉิน 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(Precautionary </a:t>
            </a:r>
          </a:p>
          <a:p>
            <a:r>
              <a:rPr lang="en-US" sz="3600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   Demand for Money)</a:t>
            </a:r>
          </a:p>
          <a:p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๓. เพื่อแสวงหากำไร 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(Speculative Demand for Money)</a:t>
            </a:r>
            <a:endParaRPr lang="th-TH" sz="3600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4098" name="Picture 2" descr="C:\Users\Dr_Dol\AppData\Local\Microsoft\Windows\INetCache\IE\17K302TN\o1canoacypHT4KYkIsV-o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561233"/>
            <a:ext cx="4680520" cy="2492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4874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2627784" y="2420888"/>
            <a:ext cx="0" cy="31683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2627784" y="5589240"/>
            <a:ext cx="316835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067944" y="2780928"/>
            <a:ext cx="0" cy="244827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627784" y="3573016"/>
            <a:ext cx="14401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558508" y="2827040"/>
            <a:ext cx="9316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………....</a:t>
            </a:r>
            <a:endParaRPr lang="th-TH" dirty="0">
              <a:latin typeface="TH SarabunPSK" pitchFamily="34" charset="-34"/>
              <a:cs typeface="TH SarabunPSK" pitchFamily="34" charset="-34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3347864" y="2564904"/>
            <a:ext cx="0" cy="2664296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558507" y="3765489"/>
            <a:ext cx="23599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…………………………….....</a:t>
            </a:r>
            <a:endParaRPr lang="th-TH" dirty="0">
              <a:latin typeface="TH SarabunPSK" pitchFamily="34" charset="-34"/>
              <a:cs typeface="TH SarabunPSK" pitchFamily="34" charset="-34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4740810" y="3725108"/>
            <a:ext cx="0" cy="1734924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024340" y="2829385"/>
            <a:ext cx="2555772" cy="18722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912559" y="620688"/>
            <a:ext cx="71287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ความต้องการถือเงินเพื่อแสวงหากำไรขึ้นกับอัตราดอกเบี้ยโดยเปลี่ยนแปลงตรงข้ามกับ</a:t>
            </a:r>
            <a:r>
              <a:rPr lang="th-TH" sz="32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อัตราดอกเบี้ย</a:t>
            </a:r>
            <a:endParaRPr lang="th-TH" sz="3200" b="1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78963" y="2000040"/>
            <a:ext cx="1617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อัตราดอกเบี้ย </a:t>
            </a:r>
            <a:r>
              <a:rPr lang="en-US" sz="2400" b="1" dirty="0" smtClean="0">
                <a:latin typeface="TH SarabunPSK" pitchFamily="34" charset="-34"/>
                <a:cs typeface="TH SarabunPSK" pitchFamily="34" charset="-34"/>
              </a:rPr>
              <a:t>(r)</a:t>
            </a:r>
            <a:endParaRPr lang="th-TH" sz="24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96136" y="5326185"/>
            <a:ext cx="15231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ปริมาณเงิน</a:t>
            </a:r>
            <a:r>
              <a:rPr lang="en-US" sz="2400" b="1" dirty="0" smtClean="0">
                <a:latin typeface="TH SarabunPSK" pitchFamily="34" charset="-34"/>
                <a:cs typeface="TH SarabunPSK" pitchFamily="34" charset="-34"/>
              </a:rPr>
              <a:t> (M)</a:t>
            </a:r>
            <a:endParaRPr lang="th-TH" sz="24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280612" y="5327630"/>
            <a:ext cx="3209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TH SarabunPSK" pitchFamily="34" charset="-34"/>
                <a:cs typeface="TH SarabunPSK" pitchFamily="34" charset="-34"/>
              </a:rPr>
              <a:t>0</a:t>
            </a:r>
            <a:endParaRPr lang="th-TH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494891" y="2780928"/>
            <a:ext cx="15167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เส้นปริมาณเงิน</a:t>
            </a:r>
            <a:r>
              <a:rPr lang="en-US" sz="2400" b="1" dirty="0" smtClean="0">
                <a:latin typeface="TH SarabunPSK" pitchFamily="34" charset="-34"/>
                <a:cs typeface="TH SarabunPSK" pitchFamily="34" charset="-34"/>
              </a:rPr>
              <a:t> </a:t>
            </a:r>
            <a:endParaRPr lang="th-TH" sz="24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555913" y="3807031"/>
            <a:ext cx="22541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เส้นความต้องการถือเงิน</a:t>
            </a:r>
            <a:r>
              <a:rPr lang="en-US" sz="2400" b="1" dirty="0" smtClean="0">
                <a:latin typeface="TH SarabunPSK" pitchFamily="34" charset="-34"/>
                <a:cs typeface="TH SarabunPSK" pitchFamily="34" charset="-34"/>
              </a:rPr>
              <a:t> </a:t>
            </a:r>
            <a:endParaRPr lang="th-TH" sz="24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579221" y="3303824"/>
            <a:ext cx="19559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อัตราดอกเบี้ยดุลภาพ</a:t>
            </a:r>
            <a:endParaRPr lang="th-TH" sz="24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915322" y="2311148"/>
            <a:ext cx="4972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TH SarabunPSK" pitchFamily="34" charset="-34"/>
                <a:cs typeface="TH SarabunPSK" pitchFamily="34" charset="-34"/>
              </a:rPr>
              <a:t>Ms</a:t>
            </a:r>
            <a:endParaRPr lang="th-TH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354952" y="3348184"/>
            <a:ext cx="2728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r</a:t>
            </a:r>
            <a:endParaRPr lang="th-TH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278008" y="2827040"/>
            <a:ext cx="3497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r</a:t>
            </a:r>
            <a:r>
              <a:rPr lang="en-US" sz="1600" b="1" dirty="0" smtClean="0">
                <a:latin typeface="TH SarabunPSK" pitchFamily="34" charset="-34"/>
                <a:cs typeface="TH SarabunPSK" pitchFamily="34" charset="-34"/>
              </a:rPr>
              <a:t>1</a:t>
            </a:r>
            <a:endParaRPr lang="th-TH" sz="16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327242" y="3765489"/>
            <a:ext cx="3497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r</a:t>
            </a:r>
            <a:r>
              <a:rPr lang="en-US" sz="1600" b="1" dirty="0" smtClean="0">
                <a:latin typeface="TH SarabunPSK" pitchFamily="34" charset="-34"/>
                <a:cs typeface="TH SarabunPSK" pitchFamily="34" charset="-34"/>
              </a:rPr>
              <a:t>2</a:t>
            </a:r>
            <a:endParaRPr lang="th-TH" sz="1600" b="1" dirty="0">
              <a:latin typeface="TH SarabunPSK" pitchFamily="34" charset="-34"/>
              <a:cs typeface="TH SarabunPSK" pitchFamily="34" charset="-34"/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 flipH="1" flipV="1">
            <a:off x="4136238" y="3011760"/>
            <a:ext cx="1330943" cy="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27" idx="1"/>
          </p:cNvCxnSpPr>
          <p:nvPr/>
        </p:nvCxnSpPr>
        <p:spPr>
          <a:xfrm flipH="1" flipV="1">
            <a:off x="4102708" y="3526126"/>
            <a:ext cx="1476513" cy="853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>
            <a:off x="4732250" y="3996534"/>
            <a:ext cx="84786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099238" y="5529415"/>
            <a:ext cx="5277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M1</a:t>
            </a:r>
            <a:endParaRPr lang="th-TH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898371" y="5521418"/>
            <a:ext cx="3914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M</a:t>
            </a:r>
            <a:endParaRPr lang="th-TH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476955" y="5530871"/>
            <a:ext cx="5277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M2</a:t>
            </a:r>
            <a:endParaRPr lang="th-TH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587114" y="4592570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L</a:t>
            </a:r>
            <a:endParaRPr lang="th-TH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71037" y="6006178"/>
            <a:ext cx="62568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แสดงความสัมพันธ์ระหว่างปริมาณเงินและความต้องการถือเงิน</a:t>
            </a:r>
            <a:endParaRPr lang="th-TH" b="1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22241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2" descr="http://mediaserver.fxstreet.com/Reports/4b778903-904c-4124-8bb7-9a8c38ba3218/oro+monedas_20080915062301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755650"/>
            <a:ext cx="928688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10843" y="823066"/>
            <a:ext cx="2237985" cy="677108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800" b="1" spc="50" dirty="0" smtClean="0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JasmineUPC" pitchFamily="18" charset="-34"/>
              </a:rPr>
              <a:t>เงิน </a:t>
            </a:r>
            <a:r>
              <a:rPr lang="th-TH" b="1" spc="50" dirty="0" smtClean="0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JasmineUPC" pitchFamily="18" charset="-34"/>
              </a:rPr>
              <a:t>(</a:t>
            </a:r>
            <a:r>
              <a:rPr lang="en-US" b="1" spc="50" dirty="0" smtClean="0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JasmineUPC" pitchFamily="18" charset="-34"/>
              </a:rPr>
              <a:t>Money) </a:t>
            </a:r>
            <a:endParaRPr lang="th-TH" b="1" spc="50" dirty="0">
              <a:ln w="11430"/>
              <a:solidFill>
                <a:srgbClr val="0000C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JasmineUPC" pitchFamily="18" charset="-34"/>
            </a:endParaRPr>
          </a:p>
        </p:txBody>
      </p:sp>
      <p:pic>
        <p:nvPicPr>
          <p:cNvPr id="5124" name="Picture 3" descr="D:\ไอเดีย ppt\sous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547688"/>
            <a:ext cx="6858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714375" y="1627188"/>
            <a:ext cx="7358063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thaiDist"/>
            <a:r>
              <a:rPr lang="th-TH" b="1" dirty="0">
                <a:latin typeface="Calibri" pitchFamily="34" charset="0"/>
                <a:cs typeface="FreesiaUPC" pitchFamily="34" charset="-34"/>
              </a:rPr>
              <a:t>	</a:t>
            </a:r>
            <a:r>
              <a:rPr lang="th-TH" sz="3200" b="1" dirty="0">
                <a:latin typeface="Calibri" pitchFamily="34" charset="0"/>
                <a:cs typeface="FreesiaUPC" pitchFamily="34" charset="-34"/>
              </a:rPr>
              <a:t>เงิน</a:t>
            </a:r>
            <a:r>
              <a:rPr lang="th-TH" b="1" dirty="0">
                <a:latin typeface="Calibri" pitchFamily="34" charset="0"/>
                <a:cs typeface="FreesiaUPC" pitchFamily="34" charset="-34"/>
              </a:rPr>
              <a:t> หมายถึง สิ่งที่ทุกคนในสังคมนั้นๆ </a:t>
            </a:r>
            <a:r>
              <a:rPr lang="th-TH" b="1" dirty="0" smtClean="0">
                <a:latin typeface="Calibri" pitchFamily="34" charset="0"/>
                <a:cs typeface="FreesiaUPC" pitchFamily="34" charset="-34"/>
              </a:rPr>
              <a:t>ยอมรับและกำหนดขึ้นอย่าง</a:t>
            </a:r>
            <a:r>
              <a:rPr lang="th-TH" b="1" dirty="0">
                <a:latin typeface="Calibri" pitchFamily="34" charset="0"/>
                <a:cs typeface="FreesiaUPC" pitchFamily="34" charset="-34"/>
              </a:rPr>
              <a:t>กว้างขวางให้</a:t>
            </a:r>
            <a:r>
              <a:rPr lang="th-TH" b="1" dirty="0" smtClean="0">
                <a:latin typeface="Calibri" pitchFamily="34" charset="0"/>
                <a:cs typeface="FreesiaUPC" pitchFamily="34" charset="-34"/>
              </a:rPr>
              <a:t>ใช้เป็นสื่อกลางในการแลกเปลี่ยนสินค้า</a:t>
            </a:r>
            <a:r>
              <a:rPr lang="th-TH" b="1" dirty="0">
                <a:latin typeface="Calibri" pitchFamily="34" charset="0"/>
                <a:cs typeface="FreesiaUPC" pitchFamily="34" charset="-34"/>
              </a:rPr>
              <a:t>และบริการ</a:t>
            </a:r>
          </a:p>
        </p:txBody>
      </p:sp>
      <p:pic>
        <p:nvPicPr>
          <p:cNvPr id="2" name="Picture 3" descr="D:\เศรษฐศาสตร์ ม4-6 น.4 (กำลังทำ)\ภาพเศรษฐศาสตร์ ม4-6 หน่วย 4\P.03.1.jpg"/>
          <p:cNvPicPr>
            <a:picLocks noChangeAspect="1" noChangeArrowheads="1"/>
          </p:cNvPicPr>
          <p:nvPr/>
        </p:nvPicPr>
        <p:blipFill>
          <a:blip r:embed="rId4" cstate="print"/>
          <a:srcRect l="13125"/>
          <a:stretch>
            <a:fillRect/>
          </a:stretch>
        </p:blipFill>
        <p:spPr bwMode="auto">
          <a:xfrm>
            <a:off x="3286116" y="4572008"/>
            <a:ext cx="2593773" cy="1671959"/>
          </a:xfrm>
          <a:prstGeom prst="ellipse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028" name="Picture 4" descr="D:\เศรษฐศาสตร์ ม4-6 น.4 (กำลังทำ)\ภาพเศรษฐศาสตร์ ม4-6 หน่วย 4\P.03.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76634" y="2747778"/>
            <a:ext cx="2095498" cy="1395602"/>
          </a:xfrm>
          <a:prstGeom prst="wedgeEllipseCallout">
            <a:avLst>
              <a:gd name="adj1" fmla="val 324"/>
              <a:gd name="adj2" fmla="val 77390"/>
            </a:avLst>
          </a:prstGeom>
          <a:noFill/>
          <a:ln w="28575">
            <a:solidFill>
              <a:srgbClr val="00B050"/>
            </a:solidFill>
          </a:ln>
        </p:spPr>
      </p:pic>
      <p:pic>
        <p:nvPicPr>
          <p:cNvPr id="1029" name="Picture 5" descr="D:\เศรษฐศาสตร์ ม4-6 น.4 (กำลังทำ)\ภาพเศรษฐศาสตร์ ม4-6 หน่วย 4\P.03.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42976" y="3214686"/>
            <a:ext cx="2071702" cy="1429690"/>
          </a:xfrm>
          <a:prstGeom prst="wedgeEllipseCallout">
            <a:avLst>
              <a:gd name="adj1" fmla="val 66105"/>
              <a:gd name="adj2" fmla="val 63470"/>
            </a:avLst>
          </a:prstGeom>
          <a:noFill/>
          <a:ln w="28575">
            <a:solidFill>
              <a:srgbClr val="00B0F0"/>
            </a:solidFill>
          </a:ln>
        </p:spPr>
      </p:pic>
      <p:pic>
        <p:nvPicPr>
          <p:cNvPr id="1030" name="Picture 6" descr="D:\เศรษฐศาสตร์ ม4-6 น.4 (กำลังทำ)\ภาพเศรษฐศาสตร์ ม4-6 หน่วย 4\P.03.4.jpg"/>
          <p:cNvPicPr>
            <a:picLocks noChangeAspect="1" noChangeArrowheads="1"/>
          </p:cNvPicPr>
          <p:nvPr/>
        </p:nvPicPr>
        <p:blipFill>
          <a:blip r:embed="rId7" cstate="print"/>
          <a:srcRect l="11772" r="9951"/>
          <a:stretch>
            <a:fillRect/>
          </a:stretch>
        </p:blipFill>
        <p:spPr bwMode="auto">
          <a:xfrm>
            <a:off x="642910" y="4933976"/>
            <a:ext cx="1979472" cy="1423982"/>
          </a:xfrm>
          <a:prstGeom prst="wedgeEllipseCallout">
            <a:avLst>
              <a:gd name="adj1" fmla="val 85554"/>
              <a:gd name="adj2" fmla="val 231"/>
            </a:avLst>
          </a:prstGeom>
          <a:noFill/>
          <a:ln w="28575">
            <a:solidFill>
              <a:srgbClr val="FFC000"/>
            </a:solidFill>
          </a:ln>
        </p:spPr>
      </p:pic>
      <p:pic>
        <p:nvPicPr>
          <p:cNvPr id="1031" name="Picture 7" descr="D:\เศรษฐศาสตร์ ม4-6 น.4 (กำลังทำ)\ภาพเศรษฐศาสตร์ ม4-6 หน่วย 4\P.03.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62660" y="3285193"/>
            <a:ext cx="1809736" cy="1429691"/>
          </a:xfrm>
          <a:prstGeom prst="wedgeEllipseCallout">
            <a:avLst>
              <a:gd name="adj1" fmla="val -60642"/>
              <a:gd name="adj2" fmla="val 59593"/>
            </a:avLst>
          </a:prstGeom>
          <a:noFill/>
          <a:ln w="28575">
            <a:solidFill>
              <a:srgbClr val="FF0066"/>
            </a:solidFill>
          </a:ln>
        </p:spPr>
      </p:pic>
      <p:pic>
        <p:nvPicPr>
          <p:cNvPr id="1032" name="Picture 8" descr="D:\เศรษฐศาสตร์ ม4-6 น.4 (กำลังทำ)\ภาพเศรษฐศาสตร์ ม4-6 หน่วย 4\P.03.5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00827" y="4786322"/>
            <a:ext cx="2071702" cy="1443022"/>
          </a:xfrm>
          <a:prstGeom prst="wedgeEllipseCallout">
            <a:avLst>
              <a:gd name="adj1" fmla="val -77518"/>
              <a:gd name="adj2" fmla="val 93"/>
            </a:avLst>
          </a:prstGeom>
          <a:noFill/>
          <a:ln w="28575"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3880727296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Dr_Dol\AppData\Local\Microsoft\Windows\INetCache\IE\17K302TN\83055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291" y="2204864"/>
            <a:ext cx="8208912" cy="330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291499" y="1202013"/>
            <a:ext cx="328006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6000" b="1" dirty="0">
                <a:latin typeface="TH SarabunPSK" pitchFamily="34" charset="-34"/>
                <a:cs typeface="TH SarabunPSK" pitchFamily="34" charset="-34"/>
              </a:rPr>
              <a:t>สถาบันการเงิน</a:t>
            </a:r>
            <a:endParaRPr lang="th-TH" sz="6000" dirty="0"/>
          </a:p>
        </p:txBody>
      </p:sp>
    </p:spTree>
    <p:extLst>
      <p:ext uri="{BB962C8B-B14F-4D97-AF65-F5344CB8AC3E}">
        <p14:creationId xmlns:p14="http://schemas.microsoft.com/office/powerpoint/2010/main" val="7284302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1268760"/>
            <a:ext cx="72008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i="1" dirty="0" smtClean="0">
                <a:latin typeface="TH SarabunPSK" pitchFamily="34" charset="-34"/>
                <a:cs typeface="TH SarabunPSK" pitchFamily="34" charset="-34"/>
              </a:rPr>
              <a:t>เป็นแหล่งระดมเงินฝากจากประชาชนโดยทั่วไปและหรือให้กู้ยืมแก่ประชาชนทั่วไป อาจจะระดมเงินฝากจากประชาชนเพียงด้านเดียว หรือให้กู้ยืมแก่ประชาชนเพียงด้านเดียว หรือระดมเงินฝากหรือให้กู้ยืมแก่ประชาชนก็ได้</a:t>
            </a:r>
            <a:endParaRPr lang="th-TH" sz="4000" b="1" i="1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2769286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980728"/>
            <a:ext cx="784887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b="1" dirty="0" smtClean="0">
                <a:latin typeface="TH SarabunPSK" pitchFamily="34" charset="-34"/>
                <a:cs typeface="TH SarabunPSK" pitchFamily="34" charset="-34"/>
              </a:rPr>
              <a:t>สถาบันการเงินมีลักษณะที่สำคัญบางประการ ได้แก่</a:t>
            </a:r>
          </a:p>
          <a:p>
            <a:pPr marL="514350" indent="-514350">
              <a:buAutoNum type="thaiNumPeriod"/>
            </a:pP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เป็นสถาบันที่เป็นตัวกลางในการระดมเงินออมจากผู้ที่มีเงินเหลือใช้แล้วนำมาจัดสรรให้แก่ผู้ที่ขาดเงินออม</a:t>
            </a:r>
          </a:p>
          <a:p>
            <a:pPr marL="514350" indent="-514350">
              <a:buAutoNum type="thaiNumPeriod"/>
            </a:pP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เป็นสถาบันที่รับภาระในการเสี่ยงแทนผู้ออมและผู้กู้เงินไปบางส่วน คือลดภาระการเสียงของผู้ออมจากการนำเงินออมไปหาดอกผลและลดภาระการเสี่ยงของผู้กู้เนื่องจากผู้กู้มีสัญญากู้ยืมตามกฎหมาย</a:t>
            </a:r>
          </a:p>
          <a:p>
            <a:pPr marL="514350" indent="-514350">
              <a:buAutoNum type="thaiNumPeriod"/>
            </a:pP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เป็นสถาบันที่สร้างสภาพคล่องให้สินทรัพย์ทางการเงินต่างๆโดยสถาบันการเงินให้การประกันตั๋วสัญญาใช้เงินหุ้นหรือหลักทรัพย์ทางการเงินทำให้สินทรัพย์เหล่านั้นได้รับความช่วยเหลือมีตลาดรองรับและมีสภาพคล่องเพิ่มขึ้น</a:t>
            </a:r>
            <a:endParaRPr lang="th-TH" sz="3200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0733615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2" descr="http://mediaserver.fxstreet.com/Reports/4b778903-904c-4124-8bb7-9a8c38ba3218/oro+monedas_20080915062301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755650"/>
            <a:ext cx="928688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54753" y="576844"/>
            <a:ext cx="6789038" cy="92333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5400" b="1" spc="50" dirty="0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JasmineUPC" pitchFamily="18" charset="-34"/>
              </a:rPr>
              <a:t>การ</a:t>
            </a:r>
            <a:r>
              <a:rPr lang="th-TH" sz="5400" b="1" spc="50" dirty="0" smtClean="0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JasmineUPC" pitchFamily="18" charset="-34"/>
              </a:rPr>
              <a:t>ธนาคาร (สถาบันการเงิน)</a:t>
            </a:r>
            <a:endParaRPr lang="th-TH" sz="5400" b="1" spc="50" dirty="0">
              <a:ln w="11430"/>
              <a:solidFill>
                <a:srgbClr val="0000C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JasmineUPC" pitchFamily="18" charset="-34"/>
            </a:endParaRPr>
          </a:p>
        </p:txBody>
      </p:sp>
      <p:pic>
        <p:nvPicPr>
          <p:cNvPr id="16388" name="Picture 3" descr="D:\ไอเดีย ppt\sous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547688"/>
            <a:ext cx="6858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64369" y="1541305"/>
            <a:ext cx="7796063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thaiDist"/>
            <a:r>
              <a:rPr lang="th-TH" sz="36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ธนาคารแห่งประเทศ</a:t>
            </a:r>
            <a:r>
              <a:rPr lang="th-TH" sz="36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ไทย (ธปท.)</a:t>
            </a:r>
            <a:endParaRPr lang="th-TH" sz="3600" b="1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  <a:p>
            <a:pPr algn="thaiDist"/>
            <a:r>
              <a:rPr lang="th-TH" sz="3600" b="1" dirty="0">
                <a:latin typeface="TH SarabunPSK" pitchFamily="34" charset="-34"/>
                <a:cs typeface="TH SarabunPSK" pitchFamily="34" charset="-34"/>
              </a:rPr>
              <a:t>	เป็นธนาคารของประเทศทำหน้าที่ในการควบคุมดูแล</a:t>
            </a:r>
            <a:r>
              <a:rPr lang="th-TH" sz="3600" b="1" dirty="0" smtClean="0">
                <a:latin typeface="TH SarabunPSK" pitchFamily="34" charset="-34"/>
                <a:cs typeface="TH SarabunPSK" pitchFamily="34" charset="-34"/>
              </a:rPr>
              <a:t>ระบบการเงินเพื่อ</a:t>
            </a:r>
            <a:r>
              <a:rPr lang="th-TH" sz="36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รักษาเสถียรภาพทางการเงิน</a:t>
            </a:r>
            <a:endParaRPr lang="th-TH" sz="3600" b="1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026" name="Picture 2" descr="D:\เศรษฐศาสตร์ ม4-6 น.4 (กำลังทำ)\ภาพเศรษฐศาสตร์ ม4-6 หน่วย 4\P.12.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24685" y="4005064"/>
            <a:ext cx="3995737" cy="2228850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20656672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2" descr="http://mediaserver.fxstreet.com/Reports/4b778903-904c-4124-8bb7-9a8c38ba3218/oro+monedas_20080915062301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755650"/>
            <a:ext cx="928688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54753" y="576844"/>
            <a:ext cx="6789038" cy="92333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5400" b="1" spc="50" dirty="0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JasmineUPC" pitchFamily="18" charset="-34"/>
              </a:rPr>
              <a:t>การธนาคาร (สถาบันการเงิน)</a:t>
            </a:r>
          </a:p>
        </p:txBody>
      </p:sp>
      <p:pic>
        <p:nvPicPr>
          <p:cNvPr id="17412" name="Picture 3" descr="D:\ไอเดีย ppt\sous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547688"/>
            <a:ext cx="6858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42938" y="1500188"/>
            <a:ext cx="7961510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thaiDist"/>
            <a:r>
              <a:rPr lang="th-TH" sz="3200" b="1" dirty="0">
                <a:solidFill>
                  <a:srgbClr val="FF0000"/>
                </a:solidFill>
                <a:latin typeface="Calibri" pitchFamily="34" charset="0"/>
                <a:cs typeface="FreesiaUPC" pitchFamily="34" charset="-34"/>
              </a:rPr>
              <a:t>ธนาคารพาณิชย์</a:t>
            </a:r>
          </a:p>
          <a:p>
            <a:pPr algn="thaiDist"/>
            <a:r>
              <a:rPr lang="th-TH" sz="3200" b="1" dirty="0">
                <a:latin typeface="Calibri" pitchFamily="34" charset="0"/>
                <a:cs typeface="FreesiaUPC" pitchFamily="34" charset="-34"/>
              </a:rPr>
              <a:t>	เป็นธนาคารที่ได้รับอนุญาตให้ประกอบธุรกิจระดมเงินออมโดยการรับเงินฝากประเภทต่าง ๆ รวมทั้งการปล่อยสินเชื่อแก่บุคคลหรือหน่วย</a:t>
            </a:r>
            <a:r>
              <a:rPr lang="th-TH" sz="3200" b="1" dirty="0" smtClean="0">
                <a:latin typeface="Calibri" pitchFamily="34" charset="0"/>
                <a:cs typeface="FreesiaUPC" pitchFamily="34" charset="-34"/>
              </a:rPr>
              <a:t>ธุรกิจ มีหน้าที่สำคัญที่สุดคือ </a:t>
            </a:r>
            <a:r>
              <a:rPr lang="th-TH" sz="3200" b="1" dirty="0" smtClean="0">
                <a:solidFill>
                  <a:srgbClr val="FF0000"/>
                </a:solidFill>
                <a:latin typeface="Calibri" pitchFamily="34" charset="0"/>
                <a:cs typeface="FreesiaUPC" pitchFamily="34" charset="-34"/>
              </a:rPr>
              <a:t>สร้างและทำลายเงินฝาก</a:t>
            </a:r>
            <a:r>
              <a:rPr lang="th-TH" sz="3200" b="1" dirty="0" smtClean="0">
                <a:latin typeface="Calibri" pitchFamily="34" charset="0"/>
                <a:cs typeface="FreesiaUPC" pitchFamily="34" charset="-34"/>
              </a:rPr>
              <a:t> </a:t>
            </a:r>
          </a:p>
          <a:p>
            <a:pPr algn="thaiDist"/>
            <a:r>
              <a:rPr lang="th-TH" sz="3200" b="1" dirty="0" smtClean="0">
                <a:latin typeface="Calibri" pitchFamily="34" charset="0"/>
                <a:cs typeface="FreesiaUPC" pitchFamily="34" charset="-34"/>
              </a:rPr>
              <a:t>ธนาคาร</a:t>
            </a:r>
            <a:r>
              <a:rPr lang="th-TH" sz="3200" b="1" dirty="0" smtClean="0">
                <a:latin typeface="Calibri" pitchFamily="34" charset="0"/>
                <a:cs typeface="FreesiaUPC" pitchFamily="34" charset="-34"/>
              </a:rPr>
              <a:t>พาณิชย์แห่ง</a:t>
            </a:r>
            <a:r>
              <a:rPr lang="th-TH" sz="3200" b="1" dirty="0" smtClean="0">
                <a:latin typeface="Calibri" pitchFamily="34" charset="0"/>
                <a:cs typeface="FreesiaUPC" pitchFamily="34" charset="-34"/>
              </a:rPr>
              <a:t>แรกในประเทศไทย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คือ</a:t>
            </a:r>
            <a:r>
              <a:rPr lang="th-TH" sz="4000" b="1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Hong-Kong and </a:t>
            </a:r>
            <a:r>
              <a:rPr lang="en-US" sz="3200" b="1" dirty="0" err="1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Shaing</a:t>
            </a:r>
            <a:r>
              <a:rPr lang="en-US" sz="32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Hai</a:t>
            </a:r>
            <a:endParaRPr lang="th-TH" sz="3200" b="1" dirty="0" smtClean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  <a:p>
            <a:pPr algn="thaiDist"/>
            <a:r>
              <a:rPr lang="th-TH" sz="3200" b="1" dirty="0" smtClean="0">
                <a:latin typeface="Calibri" pitchFamily="34" charset="0"/>
                <a:cs typeface="FreesiaUPC" pitchFamily="34" charset="-34"/>
              </a:rPr>
              <a:t>ธนาคารพาณิชย์แห่งแรกที่ตั้งขึ้นโดยคนไทยคือ </a:t>
            </a:r>
            <a:r>
              <a:rPr lang="th-TH" sz="3200" b="1" dirty="0" smtClean="0">
                <a:solidFill>
                  <a:srgbClr val="FF0000"/>
                </a:solidFill>
                <a:latin typeface="Calibri" pitchFamily="34" charset="0"/>
                <a:cs typeface="FreesiaUPC" pitchFamily="34" charset="-34"/>
              </a:rPr>
              <a:t>ธนาคาร</a:t>
            </a:r>
            <a:r>
              <a:rPr lang="th-TH" sz="3200" b="1" dirty="0" smtClean="0">
                <a:solidFill>
                  <a:srgbClr val="FF0000"/>
                </a:solidFill>
                <a:latin typeface="Calibri" pitchFamily="34" charset="0"/>
                <a:cs typeface="FreesiaUPC" pitchFamily="34" charset="-34"/>
              </a:rPr>
              <a:t>ไทย</a:t>
            </a:r>
            <a:r>
              <a:rPr lang="th-TH" sz="3200" b="1" dirty="0" smtClean="0">
                <a:solidFill>
                  <a:srgbClr val="FF0000"/>
                </a:solidFill>
                <a:latin typeface="Calibri" pitchFamily="34" charset="0"/>
                <a:cs typeface="FreesiaUPC" pitchFamily="34" charset="-34"/>
              </a:rPr>
              <a:t>พาณิชย์ </a:t>
            </a:r>
            <a:r>
              <a:rPr lang="en-US" sz="32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Siam Commercial Bank </a:t>
            </a:r>
            <a:r>
              <a:rPr lang="th-TH" sz="3200" b="1" dirty="0" smtClean="0">
                <a:solidFill>
                  <a:srgbClr val="FF0000"/>
                </a:solidFill>
                <a:latin typeface="Calibri" pitchFamily="34" charset="0"/>
                <a:cs typeface="FreesiaUPC" pitchFamily="34" charset="-34"/>
              </a:rPr>
              <a:t>(สยามกัมมาจล)</a:t>
            </a:r>
            <a:endParaRPr lang="th-TH" sz="3200" b="1" dirty="0">
              <a:solidFill>
                <a:srgbClr val="FF0000"/>
              </a:solidFill>
              <a:latin typeface="Calibri" pitchFamily="34" charset="0"/>
              <a:cs typeface="FreesiaUPC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04997361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2" descr="http://mediaserver.fxstreet.com/Reports/4b778903-904c-4124-8bb7-9a8c38ba3218/oro+monedas_20080915062301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755650"/>
            <a:ext cx="928688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54753" y="576844"/>
            <a:ext cx="6789038" cy="92333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5400" b="1" spc="50" dirty="0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JasmineUPC" pitchFamily="18" charset="-34"/>
              </a:rPr>
              <a:t>การธนาคาร (สถาบันการเงิน)</a:t>
            </a:r>
          </a:p>
        </p:txBody>
      </p:sp>
      <p:pic>
        <p:nvPicPr>
          <p:cNvPr id="18436" name="Picture 3" descr="D:\ไอเดีย ppt\sous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547688"/>
            <a:ext cx="6858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000125" y="1725613"/>
            <a:ext cx="3857625" cy="384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thaiDist"/>
            <a:r>
              <a:rPr lang="th-TH" sz="4400" b="1">
                <a:solidFill>
                  <a:srgbClr val="FF0000"/>
                </a:solidFill>
                <a:latin typeface="Calibri" pitchFamily="34" charset="0"/>
                <a:cs typeface="FreesiaUPC" pitchFamily="34" charset="-34"/>
              </a:rPr>
              <a:t>ธนาคารอิสลาม</a:t>
            </a:r>
          </a:p>
          <a:p>
            <a:pPr algn="thaiDist"/>
            <a:r>
              <a:rPr lang="th-TH" sz="4000" b="1">
                <a:latin typeface="Calibri" pitchFamily="34" charset="0"/>
                <a:cs typeface="FreesiaUPC" pitchFamily="34" charset="-34"/>
              </a:rPr>
              <a:t>	เป็นธนาคารที่ให้ชาวไทยมุสลิมได้ดำเนินธุรกรรมทางเศรษฐกิจได้อย่างไม่ผิดหลักของศาสนาอิสลาม</a:t>
            </a:r>
          </a:p>
        </p:txBody>
      </p:sp>
      <p:pic>
        <p:nvPicPr>
          <p:cNvPr id="3074" name="Picture 2" descr="D:\เศรษฐศาสตร์ ม4-6 น.4 (กำลังทำ)\4141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68900" y="2786063"/>
            <a:ext cx="2974975" cy="2357437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14398810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2" descr="http://mediaserver.fxstreet.com/Reports/4b778903-904c-4124-8bb7-9a8c38ba3218/oro+monedas_20080915062301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755650"/>
            <a:ext cx="928688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 descr="D:\ไอเดีย ppt\sous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547688"/>
            <a:ext cx="6858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357188" y="3589338"/>
            <a:ext cx="3929062" cy="2406650"/>
            <a:chOff x="357158" y="3589382"/>
            <a:chExt cx="3929090" cy="2406868"/>
          </a:xfrm>
        </p:grpSpPr>
        <p:sp>
          <p:nvSpPr>
            <p:cNvPr id="10" name="Rectangle 9"/>
            <p:cNvSpPr/>
            <p:nvPr/>
          </p:nvSpPr>
          <p:spPr>
            <a:xfrm>
              <a:off x="357158" y="4179985"/>
              <a:ext cx="3929090" cy="1816265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thaiDi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b="1" dirty="0">
                  <a:solidFill>
                    <a:schemeClr val="tx1"/>
                  </a:solidFill>
                  <a:cs typeface="FreesiaUPC" pitchFamily="34" charset="-34"/>
                  <a:sym typeface="Wingdings 2"/>
                </a:rPr>
                <a:t>ทำให้เงินหายากหรือตึงตัวขึ้น</a:t>
              </a:r>
            </a:p>
            <a:p>
              <a:pPr algn="thaiDi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2000" b="1" dirty="0">
                  <a:solidFill>
                    <a:srgbClr val="FF0000"/>
                  </a:solidFill>
                  <a:cs typeface="FreesiaUPC" pitchFamily="34" charset="-34"/>
                  <a:sym typeface="Symbol"/>
                </a:rPr>
                <a:t></a:t>
              </a:r>
              <a:r>
                <a:rPr lang="th-TH" b="1" dirty="0">
                  <a:solidFill>
                    <a:schemeClr val="tx1"/>
                  </a:solidFill>
                  <a:cs typeface="FreesiaUPC" pitchFamily="34" charset="-34"/>
                  <a:sym typeface="Symbol"/>
                </a:rPr>
                <a:t> </a:t>
              </a:r>
              <a:r>
                <a:rPr lang="th-TH" b="1" dirty="0">
                  <a:solidFill>
                    <a:schemeClr val="tx1"/>
                  </a:solidFill>
                  <a:cs typeface="FreesiaUPC" pitchFamily="34" charset="-34"/>
                  <a:sym typeface="Wingdings 2"/>
                </a:rPr>
                <a:t>เปิดให้มีการขายหลักทรัพย์</a:t>
              </a:r>
            </a:p>
            <a:p>
              <a:pPr algn="thaiDi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2000" b="1" dirty="0">
                  <a:solidFill>
                    <a:srgbClr val="FF0000"/>
                  </a:solidFill>
                  <a:cs typeface="FreesiaUPC" pitchFamily="34" charset="-34"/>
                  <a:sym typeface="Symbol"/>
                </a:rPr>
                <a:t></a:t>
              </a:r>
              <a:r>
                <a:rPr lang="th-TH" b="1" dirty="0">
                  <a:solidFill>
                    <a:schemeClr val="tx1"/>
                  </a:solidFill>
                  <a:cs typeface="FreesiaUPC" pitchFamily="34" charset="-34"/>
                  <a:sym typeface="Symbol"/>
                </a:rPr>
                <a:t> </a:t>
              </a:r>
              <a:r>
                <a:rPr lang="th-TH" b="1" dirty="0">
                  <a:solidFill>
                    <a:schemeClr val="tx1"/>
                  </a:solidFill>
                  <a:cs typeface="FreesiaUPC" pitchFamily="34" charset="-34"/>
                  <a:sym typeface="Wingdings 2"/>
                </a:rPr>
                <a:t>เพิ่มอัตราเงินสำรองตามกฎหมาย</a:t>
              </a:r>
              <a:r>
                <a:rPr lang="th-TH" b="1" dirty="0">
                  <a:solidFill>
                    <a:schemeClr val="tx1"/>
                  </a:solidFill>
                  <a:cs typeface="FreesiaUPC" pitchFamily="34" charset="-34"/>
                  <a:sym typeface="Symbol"/>
                </a:rPr>
                <a:t> </a:t>
              </a:r>
              <a:r>
                <a:rPr lang="th-TH" sz="2000" b="1" dirty="0">
                  <a:solidFill>
                    <a:srgbClr val="FF0000"/>
                  </a:solidFill>
                  <a:cs typeface="FreesiaUPC" pitchFamily="34" charset="-34"/>
                  <a:sym typeface="Symbol"/>
                </a:rPr>
                <a:t></a:t>
              </a:r>
              <a:r>
                <a:rPr lang="th-TH" b="1" dirty="0">
                  <a:solidFill>
                    <a:schemeClr val="tx1"/>
                  </a:solidFill>
                  <a:cs typeface="FreesiaUPC" pitchFamily="34" charset="-34"/>
                  <a:sym typeface="Symbol"/>
                </a:rPr>
                <a:t> </a:t>
              </a:r>
              <a:r>
                <a:rPr lang="th-TH" b="1" dirty="0">
                  <a:solidFill>
                    <a:schemeClr val="tx1"/>
                  </a:solidFill>
                  <a:cs typeface="FreesiaUPC" pitchFamily="34" charset="-34"/>
                  <a:sym typeface="Wingdings 2"/>
                </a:rPr>
                <a:t>เพิ่มอัตรารับช่วงซื้อลด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81178" y="3589382"/>
              <a:ext cx="3562194" cy="553998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3000" b="1" spc="50" dirty="0">
                  <a:ln w="11430"/>
                  <a:solidFill>
                    <a:sysClr val="windowText" lastClr="00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n-lt"/>
                  <a:cs typeface="FreesiaUPC" pitchFamily="34" charset="-34"/>
                </a:rPr>
                <a:t>นโยบายการเงินแบบเข้มงวด</a:t>
              </a:r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4857750" y="3571875"/>
            <a:ext cx="3929063" cy="2424113"/>
            <a:chOff x="4857752" y="3571876"/>
            <a:chExt cx="3929090" cy="2424374"/>
          </a:xfrm>
        </p:grpSpPr>
        <p:sp>
          <p:nvSpPr>
            <p:cNvPr id="8" name="Rectangle 7"/>
            <p:cNvSpPr/>
            <p:nvPr/>
          </p:nvSpPr>
          <p:spPr>
            <a:xfrm>
              <a:off x="4857752" y="4179954"/>
              <a:ext cx="3929090" cy="1816296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thaiDi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b="1" dirty="0">
                  <a:solidFill>
                    <a:schemeClr val="tx1"/>
                  </a:solidFill>
                  <a:cs typeface="FreesiaUPC" pitchFamily="34" charset="-34"/>
                  <a:sym typeface="Wingdings 2"/>
                </a:rPr>
                <a:t>ทำให้มีเงินหมุนเวียนสะพัดมากขึ้น</a:t>
              </a:r>
              <a:r>
                <a:rPr lang="th-TH" b="1" dirty="0">
                  <a:solidFill>
                    <a:schemeClr val="tx1"/>
                  </a:solidFill>
                  <a:cs typeface="FreesiaUPC" pitchFamily="34" charset="-34"/>
                  <a:sym typeface="Symbol"/>
                </a:rPr>
                <a:t> </a:t>
              </a:r>
              <a:r>
                <a:rPr lang="th-TH" sz="2000" b="1" dirty="0">
                  <a:solidFill>
                    <a:srgbClr val="FF0000"/>
                  </a:solidFill>
                  <a:cs typeface="FreesiaUPC" pitchFamily="34" charset="-34"/>
                  <a:sym typeface="Symbol"/>
                </a:rPr>
                <a:t></a:t>
              </a:r>
              <a:r>
                <a:rPr lang="th-TH" b="1" dirty="0">
                  <a:solidFill>
                    <a:schemeClr val="tx1"/>
                  </a:solidFill>
                  <a:cs typeface="FreesiaUPC" pitchFamily="34" charset="-34"/>
                  <a:sym typeface="Symbol"/>
                </a:rPr>
                <a:t> </a:t>
              </a:r>
              <a:r>
                <a:rPr lang="th-TH" b="1" dirty="0">
                  <a:solidFill>
                    <a:schemeClr val="tx1"/>
                  </a:solidFill>
                  <a:cs typeface="FreesiaUPC" pitchFamily="34" charset="-34"/>
                  <a:sym typeface="Wingdings 2"/>
                </a:rPr>
                <a:t>ซื้อหลักทรัพย์โดยเปิดเผย</a:t>
              </a:r>
            </a:p>
            <a:p>
              <a:pPr algn="thaiDi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2000" b="1" dirty="0">
                  <a:solidFill>
                    <a:srgbClr val="FF0000"/>
                  </a:solidFill>
                  <a:cs typeface="FreesiaUPC" pitchFamily="34" charset="-34"/>
                  <a:sym typeface="Symbol"/>
                </a:rPr>
                <a:t></a:t>
              </a:r>
              <a:r>
                <a:rPr lang="th-TH" b="1" dirty="0">
                  <a:solidFill>
                    <a:schemeClr val="tx1"/>
                  </a:solidFill>
                  <a:cs typeface="FreesiaUPC" pitchFamily="34" charset="-34"/>
                  <a:sym typeface="Symbol"/>
                </a:rPr>
                <a:t> </a:t>
              </a:r>
              <a:r>
                <a:rPr lang="th-TH" b="1" dirty="0">
                  <a:solidFill>
                    <a:schemeClr val="tx1"/>
                  </a:solidFill>
                  <a:cs typeface="FreesiaUPC" pitchFamily="34" charset="-34"/>
                  <a:sym typeface="Wingdings 2"/>
                </a:rPr>
                <a:t>ลดอัตราเงินสำรองตามกฎหมาย</a:t>
              </a:r>
            </a:p>
            <a:p>
              <a:pPr algn="thaiDi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2000" b="1" dirty="0">
                  <a:solidFill>
                    <a:srgbClr val="FF0000"/>
                  </a:solidFill>
                  <a:cs typeface="FreesiaUPC" pitchFamily="34" charset="-34"/>
                  <a:sym typeface="Symbol"/>
                </a:rPr>
                <a:t></a:t>
              </a:r>
              <a:r>
                <a:rPr lang="th-TH" b="1" dirty="0">
                  <a:solidFill>
                    <a:schemeClr val="tx1"/>
                  </a:solidFill>
                  <a:cs typeface="FreesiaUPC" pitchFamily="34" charset="-34"/>
                  <a:sym typeface="Symbol"/>
                </a:rPr>
                <a:t> </a:t>
              </a:r>
              <a:r>
                <a:rPr lang="th-TH" b="1" dirty="0">
                  <a:solidFill>
                    <a:schemeClr val="tx1"/>
                  </a:solidFill>
                  <a:cs typeface="FreesiaUPC" pitchFamily="34" charset="-34"/>
                  <a:sym typeface="Wingdings 2"/>
                </a:rPr>
                <a:t>ลดอัตรารับช่วงซื้อลด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035286" y="3571876"/>
              <a:ext cx="3608680" cy="553998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3000" b="1" spc="50" dirty="0">
                  <a:ln w="11430"/>
                  <a:solidFill>
                    <a:sysClr val="windowText" lastClr="00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n-lt"/>
                  <a:cs typeface="FreesiaUPC" pitchFamily="34" charset="-34"/>
                </a:rPr>
                <a:t>นโยบายการเงินแบบขยายตัว</a:t>
              </a:r>
            </a:p>
          </p:txBody>
        </p:sp>
      </p:grp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2321719" y="1311686"/>
            <a:ext cx="4476750" cy="2431177"/>
            <a:chOff x="2362274" y="1929596"/>
            <a:chExt cx="4477351" cy="1659787"/>
          </a:xfrm>
        </p:grpSpPr>
        <p:cxnSp>
          <p:nvCxnSpPr>
            <p:cNvPr id="15" name="Elbow Connector 14"/>
            <p:cNvCxnSpPr>
              <a:stCxn id="9" idx="0"/>
              <a:endCxn id="11" idx="0"/>
            </p:cNvCxnSpPr>
            <p:nvPr/>
          </p:nvCxnSpPr>
          <p:spPr>
            <a:xfrm rot="5400000" flipH="1" flipV="1">
              <a:off x="4592221" y="1341980"/>
              <a:ext cx="17455" cy="4477351"/>
            </a:xfrm>
            <a:prstGeom prst="bentConnector3">
              <a:avLst>
                <a:gd name="adj1" fmla="val 4159969"/>
              </a:avLst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5400000">
              <a:off x="4178887" y="2392940"/>
              <a:ext cx="928274" cy="1588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Flowchart: Terminator 6"/>
          <p:cNvSpPr/>
          <p:nvPr/>
        </p:nvSpPr>
        <p:spPr>
          <a:xfrm>
            <a:off x="2641585" y="874707"/>
            <a:ext cx="4000528" cy="822305"/>
          </a:xfrm>
          <a:prstGeom prst="flowChartTerminator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200" b="1" dirty="0">
                <a:cs typeface="FreesiaUPC" pitchFamily="34" charset="-34"/>
              </a:rPr>
              <a:t>รูปแบบของนโยบายการเงิน</a:t>
            </a:r>
          </a:p>
        </p:txBody>
      </p:sp>
    </p:spTree>
    <p:extLst>
      <p:ext uri="{BB962C8B-B14F-4D97-AF65-F5344CB8AC3E}">
        <p14:creationId xmlns:p14="http://schemas.microsoft.com/office/powerpoint/2010/main" val="2547194678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2" descr="http://mediaserver.fxstreet.com/Reports/4b778903-904c-4124-8bb7-9a8c38ba3218/oro+monedas_20080915062301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755650"/>
            <a:ext cx="928688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71538" y="751628"/>
            <a:ext cx="8072462" cy="677108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800" b="1" spc="50" dirty="0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JasmineUPC" pitchFamily="18" charset="-34"/>
              </a:rPr>
              <a:t>ตารางแสดงประเภทสถาบันการเงินในประเทศไทย</a:t>
            </a:r>
          </a:p>
        </p:txBody>
      </p:sp>
      <p:pic>
        <p:nvPicPr>
          <p:cNvPr id="20484" name="Picture 3" descr="D:\ไอเดีย ppt\sous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547688"/>
            <a:ext cx="6858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285750" y="2008188"/>
          <a:ext cx="8572500" cy="420687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71500"/>
                <a:gridCol w="5000625"/>
                <a:gridCol w="3000375"/>
              </a:tblGrid>
              <a:tr h="518238">
                <a:tc>
                  <a:txBody>
                    <a:bodyPr/>
                    <a:lstStyle/>
                    <a:p>
                      <a:pPr algn="ctr"/>
                      <a:endParaRPr lang="th-TH" sz="2800" dirty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 marT="45727" marB="45727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solidFill>
                            <a:schemeClr val="tx1"/>
                          </a:solidFill>
                          <a:cs typeface="FreesiaUPC" pitchFamily="34" charset="-34"/>
                        </a:rPr>
                        <a:t>รายชื่อสถาบันการเงินประเภทธนาคาร</a:t>
                      </a:r>
                      <a:endParaRPr lang="th-TH" sz="2800" dirty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 marT="45727" marB="45727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solidFill>
                            <a:schemeClr val="tx1"/>
                          </a:solidFill>
                          <a:cs typeface="FreesiaUPC" pitchFamily="34" charset="-34"/>
                        </a:rPr>
                        <a:t>หน่วยงานกำกับดูแล</a:t>
                      </a:r>
                      <a:endParaRPr lang="th-TH" sz="2800" dirty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 marT="45727" marB="45727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238"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FreesiaUPC" pitchFamily="34" charset="-34"/>
                        </a:rPr>
                        <a:t>1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cs typeface="FreesiaUPC" pitchFamily="34" charset="-34"/>
                        </a:rPr>
                        <a:t>.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 marT="45727" marB="45727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FreesiaUPC" pitchFamily="34" charset="-34"/>
                        </a:rPr>
                        <a:t>ธนาคารแห่งประเทศไทย	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 marT="45727" marB="45727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FreesiaUPC" pitchFamily="34" charset="-34"/>
                        </a:rPr>
                        <a:t>กระทรวงการคลัง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 marT="45727" marB="45727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5376"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FreesiaUPC" pitchFamily="34" charset="-34"/>
                        </a:rPr>
                        <a:t>2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cs typeface="FreesiaUPC" pitchFamily="34" charset="-34"/>
                        </a:rPr>
                        <a:t>.</a:t>
                      </a:r>
                      <a:endParaRPr lang="th-TH" sz="2800" b="1" dirty="0" smtClean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  <a:p>
                      <a:pPr algn="ctr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FreesiaUPC" pitchFamily="34" charset="-34"/>
                        </a:rPr>
                        <a:t>3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cs typeface="FreesiaUPC" pitchFamily="34" charset="-34"/>
                        </a:rPr>
                        <a:t>.</a:t>
                      </a:r>
                      <a:endParaRPr lang="th-TH" sz="2800" b="1" dirty="0" smtClean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  <a:p>
                      <a:pPr algn="ctr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FreesiaUPC" pitchFamily="34" charset="-34"/>
                        </a:rPr>
                        <a:t>4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cs typeface="FreesiaUPC" pitchFamily="34" charset="-34"/>
                        </a:rPr>
                        <a:t>.</a:t>
                      </a:r>
                      <a:endParaRPr lang="th-TH" sz="2800" b="1" dirty="0" smtClean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  <a:p>
                      <a:pPr algn="ctr"/>
                      <a:endParaRPr lang="th-TH" sz="2800" b="1" dirty="0" smtClean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  <a:p>
                      <a:pPr algn="ctr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FreesiaUPC" pitchFamily="34" charset="-34"/>
                        </a:rPr>
                        <a:t>5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cs typeface="FreesiaUPC" pitchFamily="34" charset="-34"/>
                        </a:rPr>
                        <a:t>.</a:t>
                      </a:r>
                    </a:p>
                  </a:txBody>
                  <a:tcPr marL="91439" marR="91439" marT="45727" marB="45727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FreesiaUPC" pitchFamily="34" charset="-34"/>
                        </a:rPr>
                        <a:t>ธนาคารพาณิชย์</a:t>
                      </a:r>
                    </a:p>
                    <a:p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FreesiaUPC" pitchFamily="34" charset="-34"/>
                        </a:rPr>
                        <a:t>สาขาธนาคารต่างประเทศ</a:t>
                      </a: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cs typeface="FreesiaUPC" pitchFamily="34" charset="-34"/>
                        </a:rPr>
                        <a:t> </a:t>
                      </a:r>
                      <a:r>
                        <a:rPr lang="th-TH" sz="2800" b="1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(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Full branch)</a:t>
                      </a:r>
                    </a:p>
                    <a:p>
                      <a:r>
                        <a:rPr lang="th-TH" sz="2800" b="1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cs typeface="FreesiaUPC" pitchFamily="34" charset="-34"/>
                        </a:rPr>
                        <a:t>ธนาคารพาณิชย์ที่เป็นบริษัทลูกของธนาคารต่างประเทศ</a:t>
                      </a:r>
                    </a:p>
                    <a:p>
                      <a:r>
                        <a:rPr lang="th-TH" sz="2800" b="1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cs typeface="FreesiaUPC" pitchFamily="34" charset="-34"/>
                        </a:rPr>
                        <a:t>ธนาคารพาณิชย์เพื่อรายย่อย</a:t>
                      </a:r>
                      <a:endParaRPr lang="th-TH" sz="2800" b="1" dirty="0">
                        <a:solidFill>
                          <a:schemeClr val="tx1"/>
                        </a:solidFill>
                        <a:latin typeface="Angsana New" pitchFamily="18" charset="-34"/>
                        <a:cs typeface="FreesiaUPC" pitchFamily="34" charset="-34"/>
                      </a:endParaRPr>
                    </a:p>
                  </a:txBody>
                  <a:tcPr marL="91439" marR="91439" marT="45727" marB="45727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FreesiaUPC" pitchFamily="34" charset="-34"/>
                        </a:rPr>
                        <a:t>ธนาคารแห่งประเทศไทย</a:t>
                      </a:r>
                    </a:p>
                    <a:p>
                      <a:endParaRPr lang="th-TH" sz="2800" b="1" dirty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 marT="45727" marB="45727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5023"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FreesiaUPC" pitchFamily="34" charset="-34"/>
                        </a:rPr>
                        <a:t>6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cs typeface="FreesiaUPC" pitchFamily="34" charset="-34"/>
                        </a:rPr>
                        <a:t>.</a:t>
                      </a:r>
                    </a:p>
                  </a:txBody>
                  <a:tcPr marL="91439" marR="91439" marT="45727" marB="45727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cs typeface="FreesiaUPC" pitchFamily="34" charset="-34"/>
                        </a:rPr>
                        <a:t>ธนาคารออมสิน</a:t>
                      </a:r>
                      <a:endParaRPr lang="th-TH" sz="2800" b="1" dirty="0">
                        <a:solidFill>
                          <a:schemeClr val="tx1"/>
                        </a:solidFill>
                        <a:latin typeface="Angsana New" pitchFamily="18" charset="-34"/>
                        <a:cs typeface="FreesiaUPC" pitchFamily="34" charset="-34"/>
                      </a:endParaRPr>
                    </a:p>
                  </a:txBody>
                  <a:tcPr marL="91439" marR="91439" marT="45727" marB="45727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FreesiaUPC" pitchFamily="34" charset="-34"/>
                        </a:rPr>
                        <a:t>กระทรวงการคลัง/ธนาคาร</a:t>
                      </a:r>
                    </a:p>
                    <a:p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FreesiaUPC" pitchFamily="34" charset="-34"/>
                        </a:rPr>
                        <a:t>แห่งประเทศไทย</a:t>
                      </a:r>
                    </a:p>
                  </a:txBody>
                  <a:tcPr marL="91439" marR="91439" marT="45727" marB="45727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3076935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2" descr="http://mediaserver.fxstreet.com/Reports/4b778903-904c-4124-8bb7-9a8c38ba3218/oro+monedas_20080915062301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755650"/>
            <a:ext cx="928688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71538" y="751628"/>
            <a:ext cx="8072462" cy="677108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800" b="1" spc="50" dirty="0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JasmineUPC" pitchFamily="18" charset="-34"/>
              </a:rPr>
              <a:t>ตารางแสดงประเภทสถาบันการเงินในประเทศไทย</a:t>
            </a:r>
          </a:p>
        </p:txBody>
      </p:sp>
      <p:pic>
        <p:nvPicPr>
          <p:cNvPr id="21508" name="Picture 3" descr="D:\ไอเดีย ppt\sous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547688"/>
            <a:ext cx="6858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85750" y="1714500"/>
          <a:ext cx="8572501" cy="47244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13868"/>
                <a:gridCol w="4886820"/>
                <a:gridCol w="3071813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th-TH" sz="2800" dirty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solidFill>
                            <a:schemeClr val="tx1"/>
                          </a:solidFill>
                          <a:cs typeface="FreesiaUPC" pitchFamily="34" charset="-34"/>
                        </a:rPr>
                        <a:t>รายชื่อสถาบันการเงินประเภทธนาคาร</a:t>
                      </a:r>
                      <a:endParaRPr lang="th-TH" sz="2800" dirty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solidFill>
                            <a:schemeClr val="tx1"/>
                          </a:solidFill>
                          <a:cs typeface="FreesiaUPC" pitchFamily="34" charset="-34"/>
                        </a:rPr>
                        <a:t>หน่วยงานกำกับดูแล</a:t>
                      </a:r>
                      <a:endParaRPr lang="th-TH" sz="2800" dirty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FreesiaUPC" pitchFamily="34" charset="-34"/>
                        </a:rPr>
                        <a:t>7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cs typeface="FreesiaUPC" pitchFamily="34" charset="-34"/>
                        </a:rPr>
                        <a:t>.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FreesiaUPC" pitchFamily="34" charset="-34"/>
                        </a:rPr>
                        <a:t>ธนาคารเพื่อการเกษตรและสหกรณ์การเกษตร (ธ.ก.ส.)	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FreesiaUPC" pitchFamily="34" charset="-34"/>
                        </a:rPr>
                        <a:t>กระทรวงการคลัง/ธนาคาร</a:t>
                      </a:r>
                    </a:p>
                    <a:p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FreesiaUPC" pitchFamily="34" charset="-34"/>
                        </a:rPr>
                        <a:t>แห่งประเทศไทย</a:t>
                      </a:r>
                    </a:p>
                  </a:txBody>
                  <a:tcPr marL="91439" marR="91439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FreesiaUPC" pitchFamily="34" charset="-34"/>
                        </a:rPr>
                        <a:t>8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cs typeface="FreesiaUPC" pitchFamily="34" charset="-34"/>
                        </a:rPr>
                        <a:t>.</a:t>
                      </a:r>
                    </a:p>
                  </a:txBody>
                  <a:tcPr marL="91439" marR="91439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FreesiaUPC" pitchFamily="34" charset="-34"/>
                        </a:rPr>
                        <a:t>ธนาคารอาคารสงเคราะห์ (ธ.อ.ส.)</a:t>
                      </a:r>
                      <a:endParaRPr lang="th-TH" sz="2800" b="1" dirty="0">
                        <a:solidFill>
                          <a:schemeClr val="tx1"/>
                        </a:solidFill>
                        <a:latin typeface="Angsana New" pitchFamily="18" charset="-34"/>
                        <a:cs typeface="FreesiaUPC" pitchFamily="34" charset="-34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FreesiaUPC" pitchFamily="34" charset="-34"/>
                        </a:rPr>
                        <a:t>กระทรวงการคลัง/ธนาคาร</a:t>
                      </a:r>
                    </a:p>
                    <a:p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FreesiaUPC" pitchFamily="34" charset="-34"/>
                        </a:rPr>
                        <a:t>แห่งประเทศไทย</a:t>
                      </a:r>
                    </a:p>
                  </a:txBody>
                  <a:tcPr marL="91439" marR="91439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FreesiaUPC" pitchFamily="34" charset="-34"/>
                        </a:rPr>
                        <a:t>9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cs typeface="FreesiaUPC" pitchFamily="34" charset="-34"/>
                        </a:rPr>
                        <a:t>.</a:t>
                      </a:r>
                    </a:p>
                  </a:txBody>
                  <a:tcPr marL="91439" marR="91439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cs typeface="FreesiaUPC" pitchFamily="34" charset="-34"/>
                        </a:rPr>
                        <a:t>ธนาคารเพื่อการส่งออกและ</a:t>
                      </a:r>
                    </a:p>
                    <a:p>
                      <a:r>
                        <a:rPr lang="th-TH" sz="2800" b="1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cs typeface="FreesiaUPC" pitchFamily="34" charset="-34"/>
                        </a:rPr>
                        <a:t>นำเข้าแห่งประเทศไทย (ธ.ส.น.)</a:t>
                      </a:r>
                      <a:endParaRPr lang="th-TH" sz="2800" b="1" dirty="0">
                        <a:solidFill>
                          <a:schemeClr val="tx1"/>
                        </a:solidFill>
                        <a:latin typeface="Angsana New" pitchFamily="18" charset="-34"/>
                        <a:cs typeface="FreesiaUPC" pitchFamily="34" charset="-34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FreesiaUPC" pitchFamily="34" charset="-34"/>
                        </a:rPr>
                        <a:t>กระทรวงการคลัง/ธนาคาร</a:t>
                      </a:r>
                    </a:p>
                    <a:p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FreesiaUPC" pitchFamily="34" charset="-34"/>
                        </a:rPr>
                        <a:t>แห่งประเทศไทย</a:t>
                      </a:r>
                    </a:p>
                  </a:txBody>
                  <a:tcPr marL="91439" marR="91439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FreesiaUPC" pitchFamily="34" charset="-34"/>
                        </a:rPr>
                        <a:t>10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cs typeface="FreesiaUPC" pitchFamily="34" charset="-34"/>
                        </a:rPr>
                        <a:t>.</a:t>
                      </a:r>
                    </a:p>
                  </a:txBody>
                  <a:tcPr marL="91439" marR="91439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cs typeface="FreesiaUPC" pitchFamily="34" charset="-34"/>
                        </a:rPr>
                        <a:t>ธนาคารพัฒนาวิสาหกิจขนาดกลางและ</a:t>
                      </a:r>
                    </a:p>
                    <a:p>
                      <a:r>
                        <a:rPr lang="th-TH" sz="2800" b="1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cs typeface="FreesiaUPC" pitchFamily="34" charset="-34"/>
                        </a:rPr>
                        <a:t>ขนาดย่อมแห่งประเทศไทย (ธ.พ.ว.)</a:t>
                      </a:r>
                      <a:endParaRPr lang="th-TH" sz="2800" b="1" dirty="0">
                        <a:solidFill>
                          <a:schemeClr val="tx1"/>
                        </a:solidFill>
                        <a:latin typeface="Angsana New" pitchFamily="18" charset="-34"/>
                        <a:cs typeface="FreesiaUPC" pitchFamily="34" charset="-34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FreesiaUPC" pitchFamily="34" charset="-34"/>
                        </a:rPr>
                        <a:t>กระทรวงการคลัง/ธนาคาร</a:t>
                      </a:r>
                    </a:p>
                    <a:p>
                      <a:r>
                        <a:rPr lang="th-TH" sz="2800" b="1" dirty="0" smtClean="0">
                          <a:solidFill>
                            <a:schemeClr val="tx1"/>
                          </a:solidFill>
                          <a:cs typeface="FreesiaUPC" pitchFamily="34" charset="-34"/>
                        </a:rPr>
                        <a:t>แห่งประเทศไทย/กระทรวงอุตสาหกรรม</a:t>
                      </a:r>
                    </a:p>
                  </a:txBody>
                  <a:tcPr marL="91439" marR="91439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9141905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2" descr="http://mediaserver.fxstreet.com/Reports/4b778903-904c-4124-8bb7-9a8c38ba3218/oro+monedas_20080915062301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755650"/>
            <a:ext cx="928688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71538" y="751628"/>
            <a:ext cx="8072462" cy="677108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800" b="1" spc="50" dirty="0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JasmineUPC" pitchFamily="18" charset="-34"/>
              </a:rPr>
              <a:t>ตารางแสดงประเภทสถาบันการเงินในประเทศไทย</a:t>
            </a:r>
          </a:p>
        </p:txBody>
      </p:sp>
      <p:pic>
        <p:nvPicPr>
          <p:cNvPr id="22532" name="Picture 3" descr="D:\ไอเดีย ppt\sous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547688"/>
            <a:ext cx="6858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285750" y="2008188"/>
          <a:ext cx="8572500" cy="429894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71500"/>
                <a:gridCol w="5000625"/>
                <a:gridCol w="3000375"/>
              </a:tblGrid>
              <a:tr h="518313">
                <a:tc>
                  <a:txBody>
                    <a:bodyPr/>
                    <a:lstStyle/>
                    <a:p>
                      <a:pPr algn="ctr"/>
                      <a:endParaRPr lang="th-TH" sz="2800" b="1" dirty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 marT="45734" marB="45734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cs typeface="FreesiaUPC" pitchFamily="34" charset="-34"/>
                        </a:rPr>
                        <a:t>รายชื่อสถาบันการเงินที่ไม่ใช่ธนาคาร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 marT="45734" marB="45734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cs typeface="FreesiaUPC" pitchFamily="34" charset="-34"/>
                        </a:rPr>
                        <a:t>หน่วยงานกำกับดูแล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 marT="45734" marB="45734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5159"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cs typeface="FreesiaUPC" pitchFamily="34" charset="-34"/>
                        </a:rPr>
                        <a:t>1</a:t>
                      </a:r>
                      <a:r>
                        <a:rPr lang="en-US" sz="2800" b="1" dirty="0" smtClean="0">
                          <a:cs typeface="FreesiaUPC" pitchFamily="34" charset="-34"/>
                        </a:rPr>
                        <a:t>.</a:t>
                      </a:r>
                      <a:endParaRPr lang="th-TH" sz="2800" b="1" dirty="0" smtClean="0">
                        <a:cs typeface="FreesiaUPC" pitchFamily="34" charset="-34"/>
                      </a:endParaRPr>
                    </a:p>
                    <a:p>
                      <a:pPr algn="ctr"/>
                      <a:r>
                        <a:rPr lang="th-TH" sz="2800" b="1" dirty="0" smtClean="0">
                          <a:cs typeface="FreesiaUPC" pitchFamily="34" charset="-34"/>
                        </a:rPr>
                        <a:t>2</a:t>
                      </a:r>
                      <a:r>
                        <a:rPr lang="en-US" sz="2800" b="1" dirty="0" smtClean="0">
                          <a:cs typeface="FreesiaUPC" pitchFamily="34" charset="-34"/>
                        </a:rPr>
                        <a:t>.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 marT="45734" marB="45734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cs typeface="FreesiaUPC" pitchFamily="34" charset="-34"/>
                        </a:rPr>
                        <a:t>บริษัทเงินทุน	</a:t>
                      </a:r>
                    </a:p>
                    <a:p>
                      <a:r>
                        <a:rPr lang="th-TH" sz="2800" b="1" dirty="0" smtClean="0">
                          <a:cs typeface="FreesiaUPC" pitchFamily="34" charset="-34"/>
                        </a:rPr>
                        <a:t>บริษัทเครดิตฟองซิเอร์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 marT="45734" marB="45734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cs typeface="FreesiaUPC" pitchFamily="34" charset="-34"/>
                        </a:rPr>
                        <a:t>ธนาคารแห่งประเทศไทย</a:t>
                      </a:r>
                    </a:p>
                    <a:p>
                      <a:endParaRPr lang="th-TH" sz="2800" b="1" dirty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 marT="45734" marB="45734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5159"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cs typeface="FreesiaUPC" pitchFamily="34" charset="-34"/>
                        </a:rPr>
                        <a:t>3</a:t>
                      </a:r>
                      <a:r>
                        <a:rPr lang="en-US" sz="2800" b="1" dirty="0" smtClean="0">
                          <a:cs typeface="FreesiaUPC" pitchFamily="34" charset="-34"/>
                        </a:rPr>
                        <a:t>.</a:t>
                      </a:r>
                      <a:endParaRPr lang="en-US" sz="2800" b="1" dirty="0" smtClean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 marT="45734" marB="45734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cs typeface="FreesiaUPC" pitchFamily="34" charset="-34"/>
                        </a:rPr>
                        <a:t>บรรษัทประกันสินเชื่ออุตสาหกรรมขนาดย่อม (บ.ส.ย.)</a:t>
                      </a:r>
                      <a:endParaRPr lang="th-TH" sz="2800" b="1" dirty="0">
                        <a:solidFill>
                          <a:schemeClr val="tx1"/>
                        </a:solidFill>
                        <a:latin typeface="Angsana New" pitchFamily="18" charset="-34"/>
                        <a:cs typeface="FreesiaUPC" pitchFamily="34" charset="-34"/>
                      </a:endParaRPr>
                    </a:p>
                  </a:txBody>
                  <a:tcPr marL="91439" marR="91439" marT="45734" marB="45734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cs typeface="FreesiaUPC" pitchFamily="34" charset="-34"/>
                        </a:rPr>
                        <a:t>กระทรวงการคลัง/กระทรวงอุตสาหกรรม</a:t>
                      </a:r>
                      <a:endParaRPr lang="th-TH" sz="2800" b="1" dirty="0" smtClean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 marT="45734" marB="45734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5159"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cs typeface="FreesiaUPC" pitchFamily="34" charset="-34"/>
                        </a:rPr>
                        <a:t>4</a:t>
                      </a:r>
                      <a:r>
                        <a:rPr lang="en-US" sz="2800" b="1" dirty="0" smtClean="0">
                          <a:cs typeface="FreesiaUPC" pitchFamily="34" charset="-34"/>
                        </a:rPr>
                        <a:t>.</a:t>
                      </a:r>
                      <a:endParaRPr lang="en-US" sz="2800" b="1" dirty="0" smtClean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 marT="45734" marB="45734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cs typeface="FreesiaUPC" pitchFamily="34" charset="-34"/>
                        </a:rPr>
                        <a:t>บรรษัทตลาดรองสินเชื่อเพื่อที่อยู่อาศัย</a:t>
                      </a:r>
                      <a:endParaRPr lang="th-TH" sz="2800" b="1" dirty="0">
                        <a:solidFill>
                          <a:schemeClr val="tx1"/>
                        </a:solidFill>
                        <a:latin typeface="Angsana New" pitchFamily="18" charset="-34"/>
                        <a:cs typeface="FreesiaUPC" pitchFamily="34" charset="-34"/>
                      </a:endParaRPr>
                    </a:p>
                  </a:txBody>
                  <a:tcPr marL="91439" marR="91439" marT="45734" marB="45734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cs typeface="FreesiaUPC" pitchFamily="34" charset="-34"/>
                        </a:rPr>
                        <a:t>กระทรวงการคลัง/ธนาคารแห่งประเทศไทย</a:t>
                      </a:r>
                      <a:endParaRPr lang="th-TH" sz="2800" b="1" dirty="0" smtClean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 marT="45734" marB="45734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5159"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cs typeface="FreesiaUPC" pitchFamily="34" charset="-34"/>
                        </a:rPr>
                        <a:t>5</a:t>
                      </a:r>
                      <a:r>
                        <a:rPr lang="en-US" sz="2800" b="1" dirty="0" smtClean="0">
                          <a:cs typeface="FreesiaUPC" pitchFamily="34" charset="-34"/>
                        </a:rPr>
                        <a:t>.</a:t>
                      </a:r>
                      <a:endParaRPr lang="en-US" sz="2800" b="1" dirty="0" smtClean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 marT="45734" marB="45734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cs typeface="FreesiaUPC" pitchFamily="34" charset="-34"/>
                        </a:rPr>
                        <a:t>บรรษัทบริหารสินทรัพย์สถาบันการเงิน</a:t>
                      </a:r>
                      <a:endParaRPr lang="th-TH" sz="2800" b="1" dirty="0">
                        <a:solidFill>
                          <a:schemeClr val="tx1"/>
                        </a:solidFill>
                        <a:latin typeface="Angsana New" pitchFamily="18" charset="-34"/>
                        <a:cs typeface="FreesiaUPC" pitchFamily="34" charset="-34"/>
                      </a:endParaRPr>
                    </a:p>
                  </a:txBody>
                  <a:tcPr marL="91439" marR="91439" marT="45734" marB="45734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cs typeface="FreesiaUPC" pitchFamily="34" charset="-34"/>
                        </a:rPr>
                        <a:t>การทรวงการคลัง/ธนาคาร</a:t>
                      </a:r>
                    </a:p>
                    <a:p>
                      <a:r>
                        <a:rPr lang="th-TH" sz="2800" b="1" dirty="0" smtClean="0">
                          <a:cs typeface="FreesiaUPC" pitchFamily="34" charset="-34"/>
                        </a:rPr>
                        <a:t>แห่งประเทศไทย</a:t>
                      </a:r>
                      <a:endParaRPr lang="th-TH" sz="2800" b="1" dirty="0" smtClean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 marT="45734" marB="45734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1136340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620688"/>
            <a:ext cx="51700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b="1" dirty="0" smtClean="0">
                <a:latin typeface="TH SarabunPSK" pitchFamily="34" charset="-34"/>
                <a:cs typeface="TH SarabunPSK" pitchFamily="34" charset="-34"/>
              </a:rPr>
              <a:t>หน้าที่ของเงิน (</a:t>
            </a:r>
            <a:r>
              <a:rPr lang="en-US" sz="3600" b="1" dirty="0" smtClean="0">
                <a:latin typeface="TH SarabunPSK" pitchFamily="34" charset="-34"/>
                <a:cs typeface="TH SarabunPSK" pitchFamily="34" charset="-34"/>
              </a:rPr>
              <a:t>Functions of Money</a:t>
            </a:r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)</a:t>
            </a:r>
            <a:endParaRPr lang="th-TH" sz="32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6588" y="1293714"/>
            <a:ext cx="8299067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เงินที่ดีจะต้องสามารถทำหน้าที่สำคัญ ๔  ประการ ดังนี้ (สุจิตรากุลประสิทธิ์)</a:t>
            </a:r>
          </a:p>
          <a:p>
            <a:pPr marL="514350" indent="-514350">
              <a:buAutoNum type="thaiNumPeriod"/>
            </a:pP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เป็นสื่อกลางในการแลกเปลี่ยน 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(Medium of Exchange)</a:t>
            </a:r>
            <a:endParaRPr lang="th-TH" sz="3200" dirty="0" smtClean="0">
              <a:latin typeface="TH SarabunPSK" pitchFamily="34" charset="-34"/>
              <a:cs typeface="TH SarabunPSK" pitchFamily="34" charset="-34"/>
            </a:endParaRPr>
          </a:p>
          <a:p>
            <a:pPr marL="514350" indent="-514350">
              <a:buAutoNum type="thaiNumPeriod"/>
            </a:pP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เป็นมาตรฐานวัดมูลค่า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 (Standard of Value) 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เป็นหน่วยกลางวัดค่าของ</a:t>
            </a:r>
          </a:p>
          <a:p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สินค้าและบริการทุกชนิดให้เป็นหน่วยเดียวกัน</a:t>
            </a:r>
          </a:p>
          <a:p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๓.   เป็นมาตรฐานการชำระหนี้ในอนาคตหรือในภายภาคหน้า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(Standard of </a:t>
            </a:r>
          </a:p>
          <a:p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Deferred Payment) 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หมายถึงความสามารถในการวัดหนี้สินหรือชำระหนี้</a:t>
            </a:r>
          </a:p>
          <a:p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ในภายหน้าให้เป็นหน่วยของเงินได้</a:t>
            </a:r>
          </a:p>
          <a:p>
            <a:pPr algn="just"/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๔. เป็นเครื่องเก็บรักษามูลค่า 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(Store of  Value) 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หมายความว่า เงินเป็นสิน</a:t>
            </a:r>
          </a:p>
          <a:p>
            <a:pPr algn="just"/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ทรัพย์รูปหนึ่งที่คนทั่วไปนิยมสะสมไว้เป็นสมบัติ</a:t>
            </a:r>
            <a:endParaRPr lang="th-TH" sz="3200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3075" name="Picture 3" descr="C:\Users\Dr_Dol\AppData\Local\Microsoft\Windows\INetCache\IE\A4GH9MS3\money_cash_usd_two_dollar_bill_half_dollar_dollar_coin_silver_dollar_uncirculated-604339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16323"/>
            <a:ext cx="1872208" cy="1208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758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2" descr="http://mediaserver.fxstreet.com/Reports/4b778903-904c-4124-8bb7-9a8c38ba3218/oro+monedas_20080915062301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755650"/>
            <a:ext cx="928688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71538" y="751628"/>
            <a:ext cx="8072462" cy="677108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800" b="1" spc="50" dirty="0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JasmineUPC" pitchFamily="18" charset="-34"/>
              </a:rPr>
              <a:t>ตารางแสดงประเภทสถาบันการเงินในประเทศไทย</a:t>
            </a:r>
          </a:p>
        </p:txBody>
      </p:sp>
      <p:pic>
        <p:nvPicPr>
          <p:cNvPr id="23556" name="Picture 3" descr="D:\ไอเดีย ppt\sous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547688"/>
            <a:ext cx="6858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285750" y="2008188"/>
          <a:ext cx="8572500" cy="429894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685875"/>
                <a:gridCol w="4886250"/>
                <a:gridCol w="3000375"/>
              </a:tblGrid>
              <a:tr h="518313">
                <a:tc>
                  <a:txBody>
                    <a:bodyPr/>
                    <a:lstStyle/>
                    <a:p>
                      <a:pPr algn="ctr"/>
                      <a:endParaRPr lang="th-TH" sz="2800" b="1" dirty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 marT="45734" marB="45734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cs typeface="FreesiaUPC" pitchFamily="34" charset="-34"/>
                        </a:rPr>
                        <a:t>รายชื่อสถาบันการเงินที่ไม่ใช่ธนาคาร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 marT="45734" marB="45734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cs typeface="FreesiaUPC" pitchFamily="34" charset="-34"/>
                        </a:rPr>
                        <a:t>หน่วยงานกำกับดูแล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 marT="45734" marB="45734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72005"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cs typeface="FreesiaUPC" pitchFamily="34" charset="-34"/>
                        </a:rPr>
                        <a:t>6</a:t>
                      </a:r>
                      <a:r>
                        <a:rPr lang="en-US" sz="2800" b="1" dirty="0" smtClean="0">
                          <a:cs typeface="FreesiaUPC" pitchFamily="34" charset="-34"/>
                        </a:rPr>
                        <a:t>.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 marT="45734" marB="45734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cs typeface="FreesiaUPC" pitchFamily="34" charset="-34"/>
                        </a:rPr>
                        <a:t>บริษัทบริหารสินทรัพย์ (เฉพาะที่ถือหุ้นโดยกองทุนเพื่อการฟื้นฟูและพัฒนาสถาบันการเงิน)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 marT="45734" marB="45734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cs typeface="FreesiaUPC" pitchFamily="34" charset="-34"/>
                        </a:rPr>
                        <a:t>กระทรวงการคลัง/ธนาคารแห่งประเทศไทย</a:t>
                      </a:r>
                    </a:p>
                    <a:p>
                      <a:endParaRPr lang="th-TH" sz="2800" b="1" dirty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 marT="45734" marB="45734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5159"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cs typeface="FreesiaUPC" pitchFamily="34" charset="-34"/>
                        </a:rPr>
                        <a:t>7</a:t>
                      </a:r>
                      <a:r>
                        <a:rPr lang="en-US" sz="2800" b="1" dirty="0" smtClean="0">
                          <a:cs typeface="FreesiaUPC" pitchFamily="34" charset="-34"/>
                        </a:rPr>
                        <a:t>.</a:t>
                      </a:r>
                      <a:endParaRPr lang="en-US" sz="2800" b="1" dirty="0" smtClean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 marT="45734" marB="45734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cs typeface="FreesiaUPC" pitchFamily="34" charset="-34"/>
                        </a:rPr>
                        <a:t>บริษัทรับแลกเปลี่ยนเงินตราต่างประเทศ</a:t>
                      </a:r>
                      <a:endParaRPr lang="th-TH" sz="2800" b="1" dirty="0">
                        <a:solidFill>
                          <a:schemeClr val="tx1"/>
                        </a:solidFill>
                        <a:latin typeface="Angsana New" pitchFamily="18" charset="-34"/>
                        <a:cs typeface="FreesiaUPC" pitchFamily="34" charset="-34"/>
                      </a:endParaRPr>
                    </a:p>
                  </a:txBody>
                  <a:tcPr marL="91439" marR="91439" marT="45734" marB="45734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cs typeface="FreesiaUPC" pitchFamily="34" charset="-34"/>
                        </a:rPr>
                        <a:t>กระทรวงการคลัง/ธนาคาร</a:t>
                      </a:r>
                    </a:p>
                    <a:p>
                      <a:r>
                        <a:rPr lang="th-TH" sz="2800" b="1" dirty="0" smtClean="0">
                          <a:cs typeface="FreesiaUPC" pitchFamily="34" charset="-34"/>
                        </a:rPr>
                        <a:t>แห่งประเทศไทย</a:t>
                      </a:r>
                      <a:endParaRPr lang="th-TH" sz="2800" b="1" dirty="0" smtClean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 marT="45734" marB="45734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5159"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cs typeface="FreesiaUPC" pitchFamily="34" charset="-34"/>
                        </a:rPr>
                        <a:t>8</a:t>
                      </a:r>
                      <a:r>
                        <a:rPr lang="en-US" sz="2800" b="1" dirty="0" smtClean="0">
                          <a:cs typeface="FreesiaUPC" pitchFamily="34" charset="-34"/>
                        </a:rPr>
                        <a:t>.</a:t>
                      </a:r>
                      <a:endParaRPr lang="th-TH" sz="2800" b="1" dirty="0" smtClean="0">
                        <a:cs typeface="FreesiaUPC" pitchFamily="34" charset="-34"/>
                      </a:endParaRPr>
                    </a:p>
                    <a:p>
                      <a:pPr algn="ctr"/>
                      <a:r>
                        <a:rPr lang="th-TH" sz="2800" b="1" dirty="0" smtClean="0">
                          <a:cs typeface="FreesiaUPC" pitchFamily="34" charset="-34"/>
                        </a:rPr>
                        <a:t>9</a:t>
                      </a:r>
                      <a:r>
                        <a:rPr lang="en-US" sz="2800" b="1" dirty="0" smtClean="0">
                          <a:cs typeface="FreesiaUPC" pitchFamily="34" charset="-34"/>
                        </a:rPr>
                        <a:t>.</a:t>
                      </a:r>
                      <a:endParaRPr lang="en-US" sz="2800" b="1" dirty="0" smtClean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 marT="45734" marB="45734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cs typeface="FreesiaUPC" pitchFamily="34" charset="-34"/>
                        </a:rPr>
                        <a:t>บริษัทหลักทรัพย์</a:t>
                      </a:r>
                    </a:p>
                    <a:p>
                      <a:r>
                        <a:rPr lang="th-TH" sz="2800" b="1" dirty="0" smtClean="0">
                          <a:cs typeface="FreesiaUPC" pitchFamily="34" charset="-34"/>
                        </a:rPr>
                        <a:t>บริษัทหลักทรัพย์จัดการกองทุนรวม</a:t>
                      </a:r>
                      <a:endParaRPr lang="th-TH" sz="2800" b="1" dirty="0">
                        <a:solidFill>
                          <a:schemeClr val="tx1"/>
                        </a:solidFill>
                        <a:latin typeface="Angsana New" pitchFamily="18" charset="-34"/>
                        <a:cs typeface="FreesiaUPC" pitchFamily="34" charset="-34"/>
                      </a:endParaRPr>
                    </a:p>
                  </a:txBody>
                  <a:tcPr marL="91439" marR="91439" marT="45734" marB="45734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cs typeface="FreesiaUPC" pitchFamily="34" charset="-34"/>
                        </a:rPr>
                        <a:t>คณะกรรมการกำกับหลัก-ทรัพย์และตลาดหลักทรัพย์</a:t>
                      </a:r>
                      <a:endParaRPr lang="th-TH" sz="2800" b="1" dirty="0" smtClean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 marT="45734" marB="45734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313"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cs typeface="FreesiaUPC" pitchFamily="34" charset="-34"/>
                        </a:rPr>
                        <a:t>10</a:t>
                      </a:r>
                      <a:r>
                        <a:rPr lang="en-US" sz="2800" b="1" dirty="0" smtClean="0">
                          <a:cs typeface="FreesiaUPC" pitchFamily="34" charset="-34"/>
                        </a:rPr>
                        <a:t>.</a:t>
                      </a:r>
                      <a:endParaRPr lang="en-US" sz="2800" b="1" dirty="0" smtClean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 marT="45734" marB="45734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cs typeface="FreesiaUPC" pitchFamily="34" charset="-34"/>
                        </a:rPr>
                        <a:t>บริษัทประกันชีวิต</a:t>
                      </a:r>
                      <a:endParaRPr lang="th-TH" sz="2800" b="1" dirty="0">
                        <a:solidFill>
                          <a:schemeClr val="tx1"/>
                        </a:solidFill>
                        <a:latin typeface="Angsana New" pitchFamily="18" charset="-34"/>
                        <a:cs typeface="FreesiaUPC" pitchFamily="34" charset="-34"/>
                      </a:endParaRPr>
                    </a:p>
                  </a:txBody>
                  <a:tcPr marL="91439" marR="91439" marT="45734" marB="45734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cs typeface="FreesiaUPC" pitchFamily="34" charset="-34"/>
                        </a:rPr>
                        <a:t>กระทรวงพาณิชย์</a:t>
                      </a:r>
                      <a:endParaRPr lang="th-TH" sz="2800" b="1" dirty="0" smtClean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 marT="45734" marB="45734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5002429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2" descr="http://mediaserver.fxstreet.com/Reports/4b778903-904c-4124-8bb7-9a8c38ba3218/oro+monedas_20080915062301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755650"/>
            <a:ext cx="928688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71538" y="751628"/>
            <a:ext cx="8072462" cy="677108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800" b="1" spc="50" dirty="0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JasmineUPC" pitchFamily="18" charset="-34"/>
              </a:rPr>
              <a:t>ตารางแสดงประเภทสถาบันการเงินในประเทศไทย</a:t>
            </a:r>
          </a:p>
        </p:txBody>
      </p:sp>
      <p:pic>
        <p:nvPicPr>
          <p:cNvPr id="24580" name="Picture 3" descr="D:\ไอเดีย ppt\sous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547688"/>
            <a:ext cx="6858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285750" y="2008188"/>
          <a:ext cx="8572500" cy="429894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57883"/>
                <a:gridCol w="4248442"/>
                <a:gridCol w="3566175"/>
              </a:tblGrid>
              <a:tr h="518313">
                <a:tc>
                  <a:txBody>
                    <a:bodyPr/>
                    <a:lstStyle/>
                    <a:p>
                      <a:pPr algn="ctr"/>
                      <a:endParaRPr lang="th-TH" sz="2800" b="1" dirty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 marT="45734" marB="45734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cs typeface="FreesiaUPC" pitchFamily="34" charset="-34"/>
                        </a:rPr>
                        <a:t>รายชื่อสถาบันการเงินที่ไม่ใช่ธนาคาร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 marT="45734" marB="45734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cs typeface="FreesiaUPC" pitchFamily="34" charset="-34"/>
                        </a:rPr>
                        <a:t>หน่วยงานกำกับดูแล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 marT="45734" marB="45734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72005"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cs typeface="FreesiaUPC" pitchFamily="34" charset="-34"/>
                        </a:rPr>
                        <a:t>11</a:t>
                      </a:r>
                      <a:r>
                        <a:rPr lang="en-US" sz="2800" b="1" dirty="0" smtClean="0">
                          <a:cs typeface="FreesiaUPC" pitchFamily="34" charset="-34"/>
                        </a:rPr>
                        <a:t>.</a:t>
                      </a:r>
                      <a:endParaRPr lang="th-TH" sz="2800" b="1" dirty="0" smtClean="0">
                        <a:cs typeface="FreesiaUPC" pitchFamily="34" charset="-34"/>
                      </a:endParaRPr>
                    </a:p>
                    <a:p>
                      <a:pPr algn="ctr"/>
                      <a:r>
                        <a:rPr lang="th-TH" sz="2800" b="1" dirty="0" smtClean="0">
                          <a:cs typeface="FreesiaUPC" pitchFamily="34" charset="-34"/>
                        </a:rPr>
                        <a:t>12</a:t>
                      </a:r>
                      <a:r>
                        <a:rPr lang="en-US" sz="2800" b="1" dirty="0" smtClean="0">
                          <a:cs typeface="FreesiaUPC" pitchFamily="34" charset="-34"/>
                        </a:rPr>
                        <a:t>.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 marT="45734" marB="45734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cs typeface="FreesiaUPC" pitchFamily="34" charset="-34"/>
                        </a:rPr>
                        <a:t>สหกรณ์การเกษตร</a:t>
                      </a:r>
                    </a:p>
                    <a:p>
                      <a:r>
                        <a:rPr lang="th-TH" sz="2800" b="1" dirty="0" smtClean="0">
                          <a:cs typeface="FreesiaUPC" pitchFamily="34" charset="-34"/>
                        </a:rPr>
                        <a:t>สหกรณ์ออมทรัพย์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 marT="45734" marB="45734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cs typeface="FreesiaUPC" pitchFamily="34" charset="-34"/>
                        </a:rPr>
                        <a:t>กรมส่งเสริมสหกรณ์และ</a:t>
                      </a:r>
                    </a:p>
                    <a:p>
                      <a:r>
                        <a:rPr lang="th-TH" sz="2800" b="1" dirty="0" smtClean="0">
                          <a:cs typeface="FreesiaUPC" pitchFamily="34" charset="-34"/>
                        </a:rPr>
                        <a:t>กรมตรวจบัญชีสหกรณ์กระทรวงเกษตรและสหกรณ์</a:t>
                      </a:r>
                      <a:endParaRPr lang="th-TH" sz="2800" b="1" dirty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 marT="45734" marB="45734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5159"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cs typeface="FreesiaUPC" pitchFamily="34" charset="-34"/>
                        </a:rPr>
                        <a:t>13</a:t>
                      </a:r>
                      <a:r>
                        <a:rPr lang="en-US" sz="2800" b="1" dirty="0" smtClean="0">
                          <a:cs typeface="FreesiaUPC" pitchFamily="34" charset="-34"/>
                        </a:rPr>
                        <a:t>.</a:t>
                      </a:r>
                      <a:endParaRPr lang="en-US" sz="2800" b="1" dirty="0" smtClean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 marT="45734" marB="45734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cs typeface="FreesiaUPC" pitchFamily="34" charset="-34"/>
                        </a:rPr>
                        <a:t>กองทุนสำรองเลี้ยงชีพ</a:t>
                      </a:r>
                      <a:endParaRPr lang="th-TH" sz="2800" b="1" dirty="0">
                        <a:solidFill>
                          <a:schemeClr val="tx1"/>
                        </a:solidFill>
                        <a:latin typeface="Angsana New" pitchFamily="18" charset="-34"/>
                        <a:cs typeface="FreesiaUPC" pitchFamily="34" charset="-34"/>
                      </a:endParaRPr>
                    </a:p>
                  </a:txBody>
                  <a:tcPr marL="91439" marR="91439" marT="45734" marB="45734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cs typeface="FreesiaUPC" pitchFamily="34" charset="-34"/>
                        </a:rPr>
                        <a:t>คณะกรรมการกำกับหลักทรัพย์และตลาดหลักทรัพย์</a:t>
                      </a:r>
                      <a:endParaRPr lang="th-TH" sz="2800" b="1" dirty="0" smtClean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 marT="45734" marB="45734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5159"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cs typeface="FreesiaUPC" pitchFamily="34" charset="-34"/>
                        </a:rPr>
                        <a:t>14</a:t>
                      </a:r>
                      <a:r>
                        <a:rPr lang="en-US" sz="2800" b="1" dirty="0" smtClean="0">
                          <a:cs typeface="FreesiaUPC" pitchFamily="34" charset="-34"/>
                        </a:rPr>
                        <a:t>.</a:t>
                      </a:r>
                      <a:endParaRPr lang="en-US" sz="2800" b="1" dirty="0" smtClean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 marT="45734" marB="45734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cs typeface="FreesiaUPC" pitchFamily="34" charset="-34"/>
                        </a:rPr>
                        <a:t>กองทุนประกันสังคม</a:t>
                      </a:r>
                      <a:endParaRPr lang="th-TH" sz="2800" b="1" dirty="0">
                        <a:solidFill>
                          <a:schemeClr val="tx1"/>
                        </a:solidFill>
                        <a:latin typeface="Angsana New" pitchFamily="18" charset="-34"/>
                        <a:cs typeface="FreesiaUPC" pitchFamily="34" charset="-34"/>
                      </a:endParaRPr>
                    </a:p>
                  </a:txBody>
                  <a:tcPr marL="91439" marR="91439" marT="45734" marB="45734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cs typeface="FreesiaUPC" pitchFamily="34" charset="-34"/>
                        </a:rPr>
                        <a:t>กระทรวงแรงงานและสวัสดิการสังคม</a:t>
                      </a:r>
                      <a:endParaRPr lang="th-TH" sz="2800" b="1" dirty="0" smtClean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 marT="45734" marB="45734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313"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cs typeface="FreesiaUPC" pitchFamily="34" charset="-34"/>
                        </a:rPr>
                        <a:t>15</a:t>
                      </a:r>
                      <a:r>
                        <a:rPr lang="en-US" sz="2800" b="1" dirty="0" smtClean="0">
                          <a:cs typeface="FreesiaUPC" pitchFamily="34" charset="-34"/>
                        </a:rPr>
                        <a:t>.</a:t>
                      </a:r>
                      <a:endParaRPr lang="en-US" sz="2800" b="1" dirty="0" smtClean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 marT="45734" marB="45734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cs typeface="FreesiaUPC" pitchFamily="34" charset="-34"/>
                        </a:rPr>
                        <a:t>โรงรับจำนำ</a:t>
                      </a:r>
                      <a:endParaRPr lang="th-TH" sz="2800" b="1" dirty="0">
                        <a:solidFill>
                          <a:schemeClr val="tx1"/>
                        </a:solidFill>
                        <a:latin typeface="Angsana New" pitchFamily="18" charset="-34"/>
                        <a:cs typeface="FreesiaUPC" pitchFamily="34" charset="-34"/>
                      </a:endParaRPr>
                    </a:p>
                  </a:txBody>
                  <a:tcPr marL="91439" marR="91439" marT="45734" marB="45734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cs typeface="FreesiaUPC" pitchFamily="34" charset="-34"/>
                        </a:rPr>
                        <a:t>กระทรวงมหาดไทย</a:t>
                      </a:r>
                      <a:endParaRPr lang="th-TH" sz="2800" b="1" dirty="0" smtClean="0">
                        <a:solidFill>
                          <a:schemeClr val="tx1"/>
                        </a:solidFill>
                        <a:cs typeface="FreesiaUPC" pitchFamily="34" charset="-34"/>
                      </a:endParaRPr>
                    </a:p>
                  </a:txBody>
                  <a:tcPr marL="91439" marR="91439" marT="45734" marB="45734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6620807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565810"/>
            <a:ext cx="27606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b="1" dirty="0" smtClean="0">
                <a:latin typeface="TH SarabunPSK" pitchFamily="34" charset="-34"/>
                <a:cs typeface="TH SarabunPSK" pitchFamily="34" charset="-34"/>
              </a:rPr>
              <a:t>คุณสมบัติของเงินที่ดี</a:t>
            </a:r>
            <a:endParaRPr lang="th-TH" sz="36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9" y="1212141"/>
            <a:ext cx="8136904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จำแนกได้ ๘ ประการ ดังนี้ (รัตนา สายคณิต)</a:t>
            </a:r>
          </a:p>
          <a:p>
            <a:pPr marL="514350" indent="-514350">
              <a:buAutoNum type="thaiNumPeriod"/>
            </a:pP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เป็นที่ยอมรับกันโดยทั่วไปเห็นแล้วจำได้ทันทีว่าเป็นเงิน 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(Acceptable) 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และต้องแยกแยะได้ว่าเป็นเงินดีหรือปลอม</a:t>
            </a:r>
          </a:p>
          <a:p>
            <a:pPr marL="514350" indent="-514350">
              <a:buAutoNum type="thaiNumPeriod"/>
            </a:pP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มีความคงทนถาวร 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(Durability) 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ไม่ชำรุดสึกหรอง่าย</a:t>
            </a:r>
          </a:p>
          <a:p>
            <a:pPr marL="514350" indent="-514350">
              <a:buAutoNum type="thaiNumPeriod"/>
            </a:pP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พกพาได้สะดวก 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(Portability) 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ค่ามากแต่มีน้ำหนักน้อย นำติดตัวได้จำนวนมาก</a:t>
            </a:r>
          </a:p>
          <a:p>
            <a:pPr marL="514350" indent="-514350">
              <a:buAutoNum type="thaiNumPeriod"/>
            </a:pP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เป็นสิ่งที่หายาก 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(Scarcity) 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หรือต้องมีกิจกรรมทางเศรษฐกิจจึงจะได้รับค่าตอบแทน</a:t>
            </a:r>
          </a:p>
          <a:p>
            <a:pPr marL="514350" indent="-514350">
              <a:buAutoNum type="thaiNumPeriod"/>
            </a:pP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มีความเหมือนเป็นแบบเดียวกัน 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(Homogeneity) 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ถ้าเป็นเหรียญก็ต้องมีส่วผสมเหมือนๆ กัน ถ้าเป็นกระดาษก็ต้องใช้กระดาษอย่างเดียวกัน</a:t>
            </a:r>
          </a:p>
          <a:p>
            <a:endParaRPr lang="th-TH" dirty="0" smtClean="0"/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78023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836712"/>
            <a:ext cx="784887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๖. มีความเป็นหนึ่งเดียวกันจะแบ่งแยกออกจากกันไม่ได้ 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(Unitary) 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ถ้า</a:t>
            </a:r>
          </a:p>
          <a:p>
            <a:r>
              <a:rPr lang="th-TH" sz="3200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   แบ่งต้องแลกเป็นหน่วยย่อย</a:t>
            </a:r>
          </a:p>
          <a:p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๗. สามารถแบ่งหรือแจกออกเป็นหน่วยย่อยๆได้ง่าย 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(Divisibility)</a:t>
            </a:r>
          </a:p>
          <a:p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๘. มีเสถียรภาพในค่า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(Stabilization) 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หมายถึงค่าของเงิยจะต้องคงที่ไม่ </a:t>
            </a:r>
          </a:p>
          <a:p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   ขึ้นๆ ลงๆ อย่างรวดเร็ว</a:t>
            </a:r>
            <a:endParaRPr lang="th-TH" sz="3200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2050" name="Picture 2" descr="C:\Users\Dr_Dol\AppData\Local\Microsoft\Windows\INetCache\IE\A4GH9MS3\pounds_sterling_notes_cash_money_currency_bank_notes_wealth-489741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645024"/>
            <a:ext cx="3024336" cy="2170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Dr_Dol\AppData\Local\Microsoft\Windows\INetCache\IE\M2ZHHDUO\money_coins_banking_currency_economy_finance_investment_business-657352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701881"/>
            <a:ext cx="3024336" cy="2067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720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h-TH" sz="6000" b="1" dirty="0" smtClean="0">
                <a:latin typeface="TH SarabunPSK" pitchFamily="34" charset="-34"/>
                <a:cs typeface="TH SarabunPSK" pitchFamily="34" charset="-34"/>
              </a:rPr>
              <a:t>วิวัฒนาการของเงิน</a:t>
            </a:r>
            <a:endParaRPr lang="th-TH" sz="6000" b="1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36804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smtClean="0">
                <a:latin typeface="Times New Roman" pitchFamily="18" charset="0"/>
                <a:cs typeface="Times New Roman" pitchFamily="18" charset="0"/>
              </a:rPr>
              <a:t>Barter system</a:t>
            </a:r>
            <a:endParaRPr lang="th-TH" sz="4000" b="1" smtClean="0">
              <a:latin typeface="Times New Roman" pitchFamily="18" charset="0"/>
            </a:endParaRPr>
          </a:p>
        </p:txBody>
      </p:sp>
      <p:pic>
        <p:nvPicPr>
          <p:cNvPr id="17411" name="Picture 2" descr="C:\Users\HomeUser\Desktop\barter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9632" y="1412776"/>
            <a:ext cx="6553200" cy="4608513"/>
          </a:xfrm>
          <a:noFill/>
        </p:spPr>
      </p:pic>
    </p:spTree>
    <p:extLst>
      <p:ext uri="{BB962C8B-B14F-4D97-AF65-F5344CB8AC3E}">
        <p14:creationId xmlns:p14="http://schemas.microsoft.com/office/powerpoint/2010/main" val="180845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1015828"/>
            <a:ext cx="58336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b="1" dirty="0" smtClean="0">
                <a:latin typeface="TH SarabunPSK" pitchFamily="34" charset="-34"/>
                <a:cs typeface="TH SarabunPSK" pitchFamily="34" charset="-34"/>
              </a:rPr>
              <a:t>วิวัฒนาการของเงิน </a:t>
            </a:r>
            <a:r>
              <a:rPr lang="en-US" sz="3600" b="1" dirty="0" smtClean="0">
                <a:latin typeface="TH SarabunPSK" pitchFamily="34" charset="-34"/>
                <a:cs typeface="TH SarabunPSK" pitchFamily="34" charset="-34"/>
              </a:rPr>
              <a:t>(Evolution of Money)</a:t>
            </a:r>
            <a:endParaRPr lang="th-TH" sz="36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1700808"/>
            <a:ext cx="828092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thaiNumPeriod"/>
            </a:pP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เงินที่เป็นสิ่งของหรือสินค้า 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(Commodity Money) 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แต่ละสังคมเลือกใช้สินค้าต่างกันเป็นเงินและเปลี่ยนแปลงไปตามกาลเวลา สิ่งที่ถูกเลือกใช้มาแล้ว เช่น ขนสัตว์ หนังสัตว์ ใบชา ยาสูบ เกลือ เปลือกหอยบางชนิด ลูกปัด ฯลฯ (ขาดคุณสมบัติที่ดีของเงิน คือ............)</a:t>
            </a:r>
          </a:p>
          <a:p>
            <a:pPr marL="514350" indent="-514350">
              <a:buAutoNum type="thaiNumPeriod"/>
            </a:pP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เงินโลหะ 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(Metallic Money) 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ในระยะแรกใช้โลหะมีค่าเช่น ทองคำเรียกว่าเงินมาตรฐาน การชำระใช้วิธีชั่งน้ำหนักโลหะให้มีจำนวนเท่ากับที่ต้องชำระ (มีน้ำหนักมาก พกพาไม่สะดวกแต่มีความคงทนถาวร)</a:t>
            </a:r>
            <a:endParaRPr lang="th-TH" sz="3200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830819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Dr_Dol\AppData\Local\Microsoft\Windows\INetCache\IE\RHL4EG85\E0_B9_82_E0_B8_82_E0_B8_97_E0_B8_B1_E0_B8_A2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170" y="908720"/>
            <a:ext cx="3673822" cy="2411354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28575">
            <a:solidFill>
              <a:schemeClr val="tx1"/>
            </a:solidFill>
          </a:ln>
        </p:spPr>
      </p:pic>
      <p:pic>
        <p:nvPicPr>
          <p:cNvPr id="5123" name="Picture 3" descr="C:\Users\Dr_Dol\AppData\Local\Microsoft\Windows\INetCache\IE\A4GH9MS3\ruble_money_currency_coins_specie_metal_loose_change_metal_money-885946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01008"/>
            <a:ext cx="3623173" cy="2411354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63039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</TotalTime>
  <Words>1688</Words>
  <Application>Microsoft Office PowerPoint</Application>
  <PresentationFormat>On-screen Show (4:3)</PresentationFormat>
  <Paragraphs>196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บทที่ ๗</vt:lpstr>
      <vt:lpstr>PowerPoint Presentation</vt:lpstr>
      <vt:lpstr>PowerPoint Presentation</vt:lpstr>
      <vt:lpstr>PowerPoint Presentation</vt:lpstr>
      <vt:lpstr>PowerPoint Presentation</vt:lpstr>
      <vt:lpstr>วิวัฒนาการของเงิน</vt:lpstr>
      <vt:lpstr>Barter system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บทที่ ๗</dc:title>
  <dc:creator>Dr_Dol</dc:creator>
  <cp:lastModifiedBy>Dr_Dol</cp:lastModifiedBy>
  <cp:revision>45</cp:revision>
  <dcterms:created xsi:type="dcterms:W3CDTF">2019-10-01T08:38:15Z</dcterms:created>
  <dcterms:modified xsi:type="dcterms:W3CDTF">2020-09-03T08:17:37Z</dcterms:modified>
</cp:coreProperties>
</file>