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4" r:id="rId2"/>
    <p:sldId id="275" r:id="rId3"/>
    <p:sldId id="277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1" r:id="rId37"/>
    <p:sldId id="315" r:id="rId38"/>
    <p:sldId id="314" r:id="rId39"/>
    <p:sldId id="317" r:id="rId40"/>
    <p:sldId id="321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51925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ชื่อและ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166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คำอ้างอิงพร้อมคำอธิบา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5724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71858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นามบัตรอ้างอิ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2861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จริง หรือ เท็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55275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36552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10578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330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70044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3424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2995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40796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18393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8382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7414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7677A-C738-485B-A105-D4348DBAB35F}" type="datetimeFigureOut">
              <a:rPr lang="th-TH" smtClean="0"/>
              <a:t>20/08/64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898B8C2-262B-40D6-A8BA-49F538E0914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4276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882712" y="2148110"/>
            <a:ext cx="8911687" cy="1280890"/>
          </a:xfrm>
        </p:spPr>
        <p:txBody>
          <a:bodyPr>
            <a:normAutofit/>
          </a:bodyPr>
          <a:lstStyle/>
          <a:p>
            <a:r>
              <a:rPr lang="th-TH" dirty="0"/>
              <a:t>ความหมายขององค์การ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873313" y="2956265"/>
            <a:ext cx="8435975" cy="2273255"/>
          </a:xfrm>
        </p:spPr>
        <p:txBody>
          <a:bodyPr>
            <a:normAutofit/>
          </a:bodyPr>
          <a:lstStyle/>
          <a:p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มีกลุ่มบุคคลรวมตัวกันอย่างถาวร  บุคคลคนเดียวไม่สามารถทำได้โดยลำพัง</a:t>
            </a:r>
          </a:p>
          <a:p>
            <a:pPr>
              <a:buFont typeface="Wingdings" pitchFamily="2" charset="2"/>
              <a:buNone/>
            </a:pP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ร่วมกันทำกิจกรรมและทำงานอย่างเป็นระบบ  เพื่อให้บรรลุเป้าหมายร่วมกัน</a:t>
            </a:r>
          </a:p>
        </p:txBody>
      </p:sp>
      <p:sp>
        <p:nvSpPr>
          <p:cNvPr id="4" name="ชื่อเรื่อง 1">
            <a:extLst>
              <a:ext uri="{FF2B5EF4-FFF2-40B4-BE49-F238E27FC236}">
                <a16:creationId xmlns:a16="http://schemas.microsoft.com/office/drawing/2014/main" id="{64209C24-B4EC-4278-AD97-B1ABFF4476F7}"/>
              </a:ext>
            </a:extLst>
          </p:cNvPr>
          <p:cNvSpPr txBox="1">
            <a:spLocks/>
          </p:cNvSpPr>
          <p:nvPr/>
        </p:nvSpPr>
        <p:spPr>
          <a:xfrm>
            <a:off x="1195525" y="435007"/>
            <a:ext cx="10043605" cy="14381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th-TH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4 </a:t>
            </a:r>
            <a:br>
              <a:rPr lang="th-TH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>
                <a:latin typeface="Angsana New" panose="02020603050405020304" pitchFamily="18" charset="-34"/>
                <a:cs typeface="Angsana New" panose="02020603050405020304" pitchFamily="18" charset="-34"/>
              </a:rPr>
              <a:t>ความเข้าใจเกี่ยวกับองค์การ รูปแบบการประกอบธุรกิจและประเภทของธุรกิจ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555437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4520" y="234041"/>
            <a:ext cx="77724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th-TH" sz="36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การปฏิบัติ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1991544" y="3284984"/>
            <a:ext cx="8686800" cy="101566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สถานที่จดทะเบียน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สำนักงานพาณิชย์จังหวัด 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                   ที่ว่าการอำเภอ</a:t>
            </a:r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1981200" y="1295400"/>
            <a:ext cx="8697144" cy="169277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32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ผู้มีหน้าที่จดทะเบียนพาณิชย์</a:t>
            </a:r>
            <a:r>
              <a:rPr lang="th-TH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ผู้ประกอบพาณิชยกิจที่วันหนึ่งขายได้เงินตั้งแต่ 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                   20 บาทขึ้นไปหรือมีสิ่งขายที่ราคารวมกันได้  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                    500 บาทขึ้นไปอยู่ในร้าน </a:t>
            </a:r>
            <a:r>
              <a:rPr lang="th-TH" sz="2400" b="1" u="sng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ยกเว้น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หาบเร่แผง</a:t>
            </a:r>
            <a:r>
              <a:rPr lang="th-TH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ลอย</a:t>
            </a:r>
          </a:p>
        </p:txBody>
      </p:sp>
      <p:sp>
        <p:nvSpPr>
          <p:cNvPr id="79877" name="AutoShape 5"/>
          <p:cNvSpPr>
            <a:spLocks noChangeArrowheads="1"/>
          </p:cNvSpPr>
          <p:nvPr/>
        </p:nvSpPr>
        <p:spPr bwMode="auto">
          <a:xfrm>
            <a:off x="5375920" y="1556792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9878" name="AutoShape 6"/>
          <p:cNvSpPr>
            <a:spLocks noChangeArrowheads="1"/>
          </p:cNvSpPr>
          <p:nvPr/>
        </p:nvSpPr>
        <p:spPr bwMode="auto">
          <a:xfrm>
            <a:off x="5231904" y="3501008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9879" name="AutoShape 7"/>
          <p:cNvSpPr>
            <a:spLocks noChangeArrowheads="1"/>
          </p:cNvSpPr>
          <p:nvPr/>
        </p:nvSpPr>
        <p:spPr bwMode="auto">
          <a:xfrm>
            <a:off x="5303912" y="4149080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1981200" y="4568825"/>
            <a:ext cx="8686800" cy="1692771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32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ระยะเวลาการจดทะเบียน</a:t>
            </a:r>
            <a:r>
              <a:rPr lang="th-TH" sz="32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ประกอบกิจการใหม่  จดฯ ภายใน 30 วัน นับแต่วันเริ่ม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             เลิกประกอบกิจการ   จดฯ ภายใน 30 วัน  นับแต่วันเลิก</a:t>
            </a:r>
          </a:p>
          <a:p>
            <a:pPr eaLnBrk="0" hangingPunct="0">
              <a:spcBef>
                <a:spcPct val="50000"/>
              </a:spcBef>
            </a:pPr>
            <a:r>
              <a:rPr lang="th-TH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                                      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ใบทะเบียนพาณิชย์สูญหาย  ยื่นขอใบแทนภายใน 30 วัน</a:t>
            </a:r>
          </a:p>
        </p:txBody>
      </p:sp>
      <p:sp>
        <p:nvSpPr>
          <p:cNvPr id="79881" name="AutoShape 9"/>
          <p:cNvSpPr>
            <a:spLocks noChangeArrowheads="1"/>
          </p:cNvSpPr>
          <p:nvPr/>
        </p:nvSpPr>
        <p:spPr bwMode="auto">
          <a:xfrm>
            <a:off x="4943872" y="6021288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9882" name="AutoShape 10"/>
          <p:cNvSpPr>
            <a:spLocks noChangeArrowheads="1"/>
          </p:cNvSpPr>
          <p:nvPr/>
        </p:nvSpPr>
        <p:spPr bwMode="auto">
          <a:xfrm>
            <a:off x="4871864" y="4869160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9883" name="AutoShape 11"/>
          <p:cNvSpPr>
            <a:spLocks noChangeArrowheads="1"/>
          </p:cNvSpPr>
          <p:nvPr/>
        </p:nvSpPr>
        <p:spPr bwMode="auto">
          <a:xfrm>
            <a:off x="4871864" y="5445224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41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7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7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78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78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78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78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78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6" grpId="0" build="p" autoUpdateAnimBg="0"/>
      <p:bldP spid="77827" grpId="0" build="p" autoUpdateAnimBg="0"/>
      <p:bldP spid="77828" grpId="0" build="p" autoUpdateAnimBg="0"/>
      <p:bldP spid="7783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การจดทะเบียนจัดตั้งธุรกิจของกิจการเจ้าของคนเดียว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idx="1"/>
          </p:nvPr>
        </p:nvSpPr>
        <p:spPr>
          <a:xfrm>
            <a:off x="1944210" y="1971753"/>
            <a:ext cx="9560401" cy="3337094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“ธุรกิจเจ้าของคนเดียวที่ประกอบธุรกิจประเภทซื้อมาขายไป หรือผลิตเพื่อขายตามกฎหมายกำหนดให้จดทะเบียนกับสำนักบริการจดทะเบียน กรมทะเบียนการค้า กระทรวงพาณิชย์ ณ ที่ทำการที่สถานประกอบการนั้นตั้งอยู่”</a:t>
            </a:r>
          </a:p>
          <a:p>
            <a:pPr eaLnBrk="1" hangingPunct="1">
              <a:buFontTx/>
              <a:buNone/>
            </a:pPr>
            <a:r>
              <a:rPr lang="th-TH" sz="2400" b="1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เอกสารที่ใช้</a:t>
            </a:r>
          </a:p>
          <a:p>
            <a:pPr eaLnBrk="1" hangingPunct="1">
              <a:buFontTx/>
              <a:buNone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1. สำเนาบัตรประชาชนของเจ้าของกิจการ</a:t>
            </a:r>
          </a:p>
          <a:p>
            <a:pPr eaLnBrk="1" hangingPunct="1">
              <a:buFontTx/>
              <a:buNone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2. แบบคำร้องขอจดทะเบียน</a:t>
            </a:r>
          </a:p>
          <a:p>
            <a:pPr eaLnBrk="1" hangingPunct="1">
              <a:buFontTx/>
              <a:buNone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	3. ค่าธรรมเนียม 50 บาท</a:t>
            </a:r>
          </a:p>
        </p:txBody>
      </p:sp>
    </p:spTree>
    <p:extLst>
      <p:ext uri="{BB962C8B-B14F-4D97-AF65-F5344CB8AC3E}">
        <p14:creationId xmlns:p14="http://schemas.microsoft.com/office/powerpoint/2010/main" val="1149805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609600"/>
            <a:ext cx="8134350" cy="1143000"/>
          </a:xfrm>
        </p:spPr>
        <p:txBody>
          <a:bodyPr/>
          <a:lstStyle/>
          <a:p>
            <a:pPr eaLnBrk="1" hangingPunct="1"/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การจัดทำบัญชีตามกฎหมายสำหรับกิจการเจ้าของคนเดียว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1242874" y="2565400"/>
            <a:ext cx="996074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3200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ตามพระราชบัญญัติการบัญชี พ.ศ. 2543 กำหนดให้บุคคลธรรมดา คณะบุคคล และห้างหุ้นส่วนที่ไม่ได้จดทะเบียน ไม่ต้องจัดทำบัญชี เว้นแต่รัฐมนตรีจะออกประกาศให้เป็นผู้มีหน้าที่จัดทำบัญชี</a:t>
            </a:r>
          </a:p>
        </p:txBody>
      </p:sp>
    </p:spTree>
    <p:extLst>
      <p:ext uri="{BB962C8B-B14F-4D97-AF65-F5344CB8AC3E}">
        <p14:creationId xmlns:p14="http://schemas.microsoft.com/office/powerpoint/2010/main" val="3086618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650" y="333375"/>
            <a:ext cx="7772400" cy="1143000"/>
          </a:xfrm>
        </p:spPr>
        <p:txBody>
          <a:bodyPr/>
          <a:lstStyle/>
          <a:p>
            <a:pPr eaLnBrk="1" hangingPunct="1"/>
            <a:r>
              <a:rPr lang="th-TH" b="1" dirty="0"/>
              <a:t>ภาษีอากรสำหรับกิจการเจ้าของคนเดียว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1703387" y="1628776"/>
            <a:ext cx="9358189" cy="4467225"/>
          </a:xfrm>
        </p:spPr>
        <p:txBody>
          <a:bodyPr>
            <a:normAutofit/>
          </a:bodyPr>
          <a:lstStyle/>
          <a:p>
            <a:pPr marL="609600" indent="-609600">
              <a:buFontTx/>
              <a:buAutoNum type="arabicPeriod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ขอมีเลขและบัตรประจำตัวผู้เสียภาษี    ภายใน 60 วัน นับแต่วันที่มีเงินได้ </a:t>
            </a:r>
          </a:p>
          <a:p>
            <a:pPr marL="609600" indent="-609600">
              <a:buFontTx/>
              <a:buAutoNum type="arabicPeriod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การเสียภาษีเงินได้บุคคลธรรมดา     กำหนดยื่นปีละ 2 ครั้ง</a:t>
            </a:r>
          </a:p>
          <a:p>
            <a:pPr marL="1371600" lvl="2" indent="-457200">
              <a:buFontTx/>
              <a:buAutoNum type="arabicPeriod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ยื่นภาษีครึ่งปี ( 1 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กรกฏาคม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– 30 กันยายน ของทุกปี)  ใช้ภ.ง.ด. 94</a:t>
            </a:r>
          </a:p>
          <a:p>
            <a:pPr marL="1371600" lvl="2" indent="-457200">
              <a:buFontTx/>
              <a:buAutoNum type="arabicPeriod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ยื่นตอนสิ้นปี (1 มกราคม – 31 มีนาคม) 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ใช้ภ.ง.ด.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90 </a:t>
            </a:r>
          </a:p>
          <a:p>
            <a:pPr marL="609600" indent="-609600">
              <a:buFontTx/>
              <a:buAutoNum type="arabicPeriod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ภาษีมูลค่าเพิ่ม  ผู้ประกอบการที่มีรายได้ตั้งแต่ 1,200,000 บาทต่อปี ต้องจดทะเบียนภาษีมูลค่าเพิ่ม  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ใช้แบบฟอร์ม ภ.พ.01</a:t>
            </a:r>
          </a:p>
          <a:p>
            <a:pPr marL="990600" lvl="1" indent="-53340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-  การเสียภาษีมูลค่าเพิ่ม  คำนวณจากภาษีขายหักภาษีซื้อในแต่ละเดือน </a:t>
            </a:r>
          </a:p>
          <a:p>
            <a:pPr marL="990600" lvl="1" indent="-53340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และต้องยื่นเสียภาษีภายในวันที่ 15 ของเดือนถัดไป</a:t>
            </a:r>
          </a:p>
        </p:txBody>
      </p:sp>
    </p:spTree>
    <p:extLst>
      <p:ext uri="{BB962C8B-B14F-4D97-AF65-F5344CB8AC3E}">
        <p14:creationId xmlns:p14="http://schemas.microsoft.com/office/powerpoint/2010/main" val="1893250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457200"/>
            <a:ext cx="77724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1091954" y="1293167"/>
            <a:ext cx="1083963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“การประกอบการที่มีบุคคลตั้งแต่ 2 คนขึ้นไป </a:t>
            </a:r>
            <a:r>
              <a:rPr lang="th-TH" sz="2400" b="1" u="sng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ทำสัญญาร่วมกัน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และกระทำกิจการเพื่อวัตถุประสงค์ในการแบ่งผลกำไรระหว่างกัน”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2284520" y="2700111"/>
            <a:ext cx="7315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การเป็นหุ้นส่วน 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ทุน            สังหาริมทรัพย์  หรือ อสังหาริมทรัพย์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5559641" y="1980406"/>
            <a:ext cx="3733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เงินสด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5559641" y="3675631"/>
            <a:ext cx="3581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แรงงาน  แรงกาย  กำลังความคิด</a:t>
            </a:r>
          </a:p>
        </p:txBody>
      </p:sp>
      <p:sp>
        <p:nvSpPr>
          <p:cNvPr id="83975" name="AutoShape 7"/>
          <p:cNvSpPr>
            <a:spLocks noChangeArrowheads="1"/>
          </p:cNvSpPr>
          <p:nvPr/>
        </p:nvSpPr>
        <p:spPr bwMode="auto">
          <a:xfrm>
            <a:off x="3753035" y="2892843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83976" name="Line 8"/>
          <p:cNvSpPr>
            <a:spLocks noChangeShapeType="1"/>
          </p:cNvSpPr>
          <p:nvPr/>
        </p:nvSpPr>
        <p:spPr bwMode="auto">
          <a:xfrm flipV="1">
            <a:off x="4495800" y="2207308"/>
            <a:ext cx="1030550" cy="72665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 dirty="0">
              <a:solidFill>
                <a:prstClr val="black"/>
              </a:solidFill>
            </a:endParaRPr>
          </a:p>
        </p:txBody>
      </p:sp>
      <p:sp>
        <p:nvSpPr>
          <p:cNvPr id="83977" name="Line 9"/>
          <p:cNvSpPr>
            <a:spLocks noChangeShapeType="1"/>
          </p:cNvSpPr>
          <p:nvPr/>
        </p:nvSpPr>
        <p:spPr bwMode="auto">
          <a:xfrm>
            <a:off x="4495800" y="2933901"/>
            <a:ext cx="381000" cy="255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83978" name="Line 10"/>
          <p:cNvSpPr>
            <a:spLocks noChangeShapeType="1"/>
          </p:cNvSpPr>
          <p:nvPr/>
        </p:nvSpPr>
        <p:spPr bwMode="auto">
          <a:xfrm>
            <a:off x="4495800" y="2941222"/>
            <a:ext cx="1134122" cy="6682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81931" name="Text Box 11"/>
          <p:cNvSpPr txBox="1">
            <a:spLocks noChangeArrowheads="1"/>
          </p:cNvSpPr>
          <p:nvPr/>
        </p:nvSpPr>
        <p:spPr bwMode="auto">
          <a:xfrm>
            <a:off x="2209800" y="4343401"/>
            <a:ext cx="5943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ประเภทของห้างหุ้นส่วน</a:t>
            </a:r>
            <a:endParaRPr lang="th-TH" sz="2400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1. ห้างหุ้นส่วนสามัญ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2. ห้างหุ้นส่วนจำกัด</a:t>
            </a:r>
          </a:p>
        </p:txBody>
      </p:sp>
    </p:spTree>
    <p:extLst>
      <p:ext uri="{BB962C8B-B14F-4D97-AF65-F5344CB8AC3E}">
        <p14:creationId xmlns:p14="http://schemas.microsoft.com/office/powerpoint/2010/main" val="3694806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1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19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75" fill="hold"/>
                                        <p:tgtEl>
                                          <p:spTgt spid="81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75" fill="hold"/>
                                        <p:tgtEl>
                                          <p:spTgt spid="81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75" fill="hold"/>
                                        <p:tgtEl>
                                          <p:spTgt spid="81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75" fill="hold"/>
                                        <p:tgtEl>
                                          <p:spTgt spid="81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75" fill="hold"/>
                                        <p:tgtEl>
                                          <p:spTgt spid="81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75" fill="hold"/>
                                        <p:tgtEl>
                                          <p:spTgt spid="81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2" grpId="0" build="p" autoUpdateAnimBg="0"/>
      <p:bldP spid="81923" grpId="0" build="p" autoUpdateAnimBg="0"/>
      <p:bldP spid="81924" grpId="0" build="p" autoUpdateAnimBg="0"/>
      <p:bldP spid="81925" grpId="0" build="p" autoUpdateAnimBg="0"/>
      <p:bldP spid="81926" grpId="0" build="p" autoUpdateAnimBg="0"/>
      <p:bldP spid="8193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533400"/>
            <a:ext cx="77724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ลักษณะของห้างหุ้นส่วนสามัญ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91544" y="1916833"/>
            <a:ext cx="4033838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ไม่ต้องจดทะเบียนเป็นนิติบุคคล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หุ้นส่วนทุกคนต้องรับผิดร่วมกัน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หุ้นส่วนทุกคนต้องรับผิดไม่จำกัด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หุ้นส่วนทุกคนมีอำนาจในการจัดการห้างหุ้นส่วนได้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หุ้นส่วนทุกคนต้องรับผิดในการใดๆ ที่หุ้นส่วนคนใดคนหนึ่ง  ได้จัดทำไปในทางที่เป็นธรรมดา</a:t>
            </a:r>
          </a:p>
          <a:p>
            <a:pPr eaLnBrk="1" hangingPunct="1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294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420774" y="1985667"/>
            <a:ext cx="4871621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ต้องจดทะเบียนเป็นนิติบุคคล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คล้ายห้างหุ้นส่วนสามัญทุกประการ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ต้องมีหุ้นส่วนจัดการอย่างน้อย 1 คน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ต้องมีตราสำคัญของห้างหุ้นส่วน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ต้องมีสำนักงานใหญ่อยู่ในราชอาณาจักร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มีสิทธิใช้นามของห้างหุ้นส่วนในทางอรรถคดี</a:t>
            </a:r>
          </a:p>
          <a:p>
            <a:pPr eaLnBrk="1" hangingPunct="1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2949" name="Text Box 5"/>
          <p:cNvSpPr txBox="1">
            <a:spLocks noChangeArrowheads="1"/>
          </p:cNvSpPr>
          <p:nvPr/>
        </p:nvSpPr>
        <p:spPr bwMode="auto">
          <a:xfrm>
            <a:off x="2514600" y="1295401"/>
            <a:ext cx="2819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ห้างหุ้นส่วนสามัญ</a:t>
            </a:r>
            <a:endParaRPr lang="th-TH" sz="2400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2950" name="Text Box 6"/>
          <p:cNvSpPr txBox="1">
            <a:spLocks noChangeArrowheads="1"/>
          </p:cNvSpPr>
          <p:nvPr/>
        </p:nvSpPr>
        <p:spPr bwMode="auto">
          <a:xfrm>
            <a:off x="6997083" y="1295401"/>
            <a:ext cx="3429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b="1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ห้างหุ้นส่วนจำกัด    นิติบุคคล</a:t>
            </a:r>
            <a:endParaRPr lang="th-TH" sz="2400" dirty="0">
              <a:solidFill>
                <a:prstClr val="black"/>
              </a:solidFill>
              <a:latin typeface="Angsana New" pitchFamily="18" charset="-34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245512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9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2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2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2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29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2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2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2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6" grpId="0" build="p" autoUpdateAnimBg="0"/>
      <p:bldP spid="82947" grpId="0" build="p" autoUpdateAnimBg="0"/>
      <p:bldP spid="82948" grpId="0" build="p" autoUpdateAnimBg="0"/>
      <p:bldP spid="82949" grpId="0" build="p" autoUpdateAnimBg="0"/>
      <p:bldP spid="82950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33400"/>
            <a:ext cx="77724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ลักษณะของห้างหุ้นส่วนจำกัด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6021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858000" y="6553200"/>
            <a:ext cx="3810000" cy="152400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th-TH"/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1828799" y="1447801"/>
            <a:ext cx="9712171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1. 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ต้องจดทะเบียนเป็นนิติบุคคล</a:t>
            </a:r>
            <a:endParaRPr lang="th-TH" sz="2400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 ประกอบด้วยหุ้นส่วน 2 ประเภท คือ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	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ไม่จำกัดความรับผิด              	จำกัดความรับผิด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3. 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การรับผิดในหนี้สิน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	ไม่จำกัดจำนวน              		 ไม่เกินจำนวนหุ้นที่ถือ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4. 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การบริหารกิจการ  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	 มีสิทธิบริหารห้าง             		ไม่มีสิทธิบริหารห้าง                       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5. 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การลงทุน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	 แรงกาย/เงินทุน                    	เงินทุนเท่านั้น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6.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ประกอบกิจการอื่นแข่งกับห้างหุ้นส่วน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	ทำไม่ได้                               	 ทำได้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7. 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การเลิกห้างหุ้นส่วน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	ตาย/ล้มละลาย/ไร้ความสามารถ        	ตาย/ล้มละลาย ฯ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                                                  เป็นเหตุให้ห้างเลิกกิจการ           		ไม่เป็นเหตุให้ห้างเลิก</a:t>
            </a:r>
            <a:endParaRPr lang="th-TH" sz="2400" b="1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10991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9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39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9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39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39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39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3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39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39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39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39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39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build="p" autoUpdateAnimBg="0"/>
      <p:bldP spid="83972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457200"/>
          </a:xfrm>
        </p:spPr>
        <p:txBody>
          <a:bodyPr>
            <a:no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การจัดตั้งห้างหุ้นส่วน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919536" y="2192944"/>
            <a:ext cx="4176464" cy="4114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ชื่อและที่อยู่ของหุ้นส่วนทั้งหมด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วัตถุประสงค์ของห้างหุ้นส่วน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ชื่อและสถานที่ของห้างหุ้นส่วน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ระยะเวลาของการดำเนินกิจการ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จำนวนทุนที่หุ้นส่วนแต่ละคนนำมาลงทุน  หากนำแรงงานมาลงทุนให้ระบุเป็นจำนวนเงินไว้ด้วยว่า มีค่าคิดเป็นเงินทุนเท่าใด</a:t>
            </a:r>
          </a:p>
        </p:txBody>
      </p:sp>
      <p:sp>
        <p:nvSpPr>
          <p:cNvPr id="8499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783280" y="2212416"/>
            <a:ext cx="4396680" cy="4095328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ชื่อของห้างหุ้นส่วน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วัตถุประสงค์ของห้างหุ้นส่วน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สถานที่ตั้งสำนักงานใหญ่และสาขา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 ที่อยู่ อาชีพของหุ้นส่วนทุกคน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ชื่อของหุ้นส่วนผู้จัดการที่ได้รับการแต่งตั้งให้เป็นผู้จัดการ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ตราที่ใช้เป็นตราสำคัญของห้างหุ้นส่วน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ถ้ามีข้อจำกัดอำนาจของหุ้นส่วนผู้จัดการให้ระบุไว้ด้วย</a:t>
            </a:r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1905000" y="1219201"/>
            <a:ext cx="4038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b="1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รายการในสัญญาของห้างหุ้นส่วนสามัญ</a:t>
            </a:r>
          </a:p>
        </p:txBody>
      </p:sp>
      <p:sp>
        <p:nvSpPr>
          <p:cNvPr id="84998" name="Text Box 6"/>
          <p:cNvSpPr txBox="1">
            <a:spLocks noChangeArrowheads="1"/>
          </p:cNvSpPr>
          <p:nvPr/>
        </p:nvSpPr>
        <p:spPr bwMode="auto">
          <a:xfrm>
            <a:off x="6400800" y="1219201"/>
            <a:ext cx="54952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b="1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รายการในการจดทะเบียนของห้างหุ้นส่วน จำกัด/สามัญนิติบุคคล</a:t>
            </a:r>
          </a:p>
        </p:txBody>
      </p:sp>
    </p:spTree>
    <p:extLst>
      <p:ext uri="{BB962C8B-B14F-4D97-AF65-F5344CB8AC3E}">
        <p14:creationId xmlns:p14="http://schemas.microsoft.com/office/powerpoint/2010/main" val="3189156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849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49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4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49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49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49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49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49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49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49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49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49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4" grpId="0" build="p" autoUpdateAnimBg="0"/>
      <p:bldP spid="84995" grpId="0" build="p" autoUpdateAnimBg="0"/>
      <p:bldP spid="84996" grpId="0" build="p" autoUpdateAnimBg="0"/>
      <p:bldP spid="84997" grpId="0" build="p" autoUpdateAnimBg="0"/>
      <p:bldP spid="84998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79577" y="295172"/>
            <a:ext cx="77724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การแบ่งกำไรหรือขาดทุนในห้างหุ้นส่วน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2063552" y="1052737"/>
            <a:ext cx="73152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b="1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หลักทั่วไปในการแบ่งกำไร/ขาดทุน</a:t>
            </a:r>
            <a:endParaRPr lang="th-TH" sz="2400" dirty="0">
              <a:solidFill>
                <a:prstClr val="black"/>
              </a:solidFill>
              <a:latin typeface="Angsana New" pitchFamily="18" charset="-34"/>
              <a:cs typeface="Angsana New"/>
            </a:endParaRP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1. แบ่งเท่ากัน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2. แบ่งตามอัตราส่วนที่ตกลงกัน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3. แบ่งตามอัตราส่วนของเงินลงทุน</a:t>
            </a:r>
          </a:p>
        </p:txBody>
      </p:sp>
      <p:graphicFrame>
        <p:nvGraphicFramePr>
          <p:cNvPr id="5122" name="Object 4"/>
          <p:cNvGraphicFramePr>
            <a:graphicFrameLocks noChangeAspect="1"/>
          </p:cNvGraphicFramePr>
          <p:nvPr/>
        </p:nvGraphicFramePr>
        <p:xfrm>
          <a:off x="2279577" y="4077072"/>
          <a:ext cx="7326313" cy="203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7299360" imgH="2036520" progId="Excel.Sheet.8">
                  <p:embed/>
                </p:oleObj>
              </mc:Choice>
              <mc:Fallback>
                <p:oleObj name="Worksheet" r:id="rId3" imgW="7299360" imgH="2036520" progId="Excel.Sheet.8">
                  <p:embed/>
                  <p:pic>
                    <p:nvPicPr>
                      <p:cNvPr id="51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577" y="4077072"/>
                        <a:ext cx="7326313" cy="203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2135560" y="3573017"/>
            <a:ext cx="213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b="1" i="1" dirty="0">
                <a:solidFill>
                  <a:prstClr val="black"/>
                </a:solidFill>
                <a:latin typeface="Angsana New" pitchFamily="18" charset="-34"/>
              </a:rPr>
              <a:t>ตัวอย่าง</a:t>
            </a:r>
            <a:endParaRPr lang="th-TH" dirty="0">
              <a:solidFill>
                <a:prstClr val="black"/>
              </a:solidFill>
              <a:latin typeface="Angsana New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7561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8" grpId="0" build="p" autoUpdateAnimBg="0"/>
      <p:bldP spid="86019" grpId="0" build="p" autoUpdateAnimBg="0"/>
      <p:bldP spid="86021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560" y="548680"/>
            <a:ext cx="77724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47699" y="2009313"/>
            <a:ext cx="5219701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เป็นที่รวมความสามารถ ชำนาญ ประสบการณ์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หาเงินทุนได้มากกว่าการประกอบ  กิจการเจ้าของคนเดียว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ข้อจำกัดทางกฎหมายมีไม่มาก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จัดตั้งและเลิกล้มได้ง่าย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มีเครดิตมากกว่ากิจการเจ้าของคนเดียว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324600" y="1981200"/>
            <a:ext cx="5606988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รับผิดในหนี้สินไม่จำกัดจำนวน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การดำเนินกิจการขาดความต่อเนื่อง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ปัญหาการตัดสินใจ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หุ้นส่วนขาดความรู้ความชำนาญ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การเจริญเติบโตมีขอบเขตจำกัด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การโอนหุ้นทำได้ยาก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หุ้นส่วนถอนเงินลงทุนออกจากการเป็นหุ้นส่วนได้ยาก</a:t>
            </a:r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1828800" y="1366422"/>
            <a:ext cx="1905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ข้อดี</a:t>
            </a:r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7010400" y="1295401"/>
            <a:ext cx="1828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ข้อเสีย</a:t>
            </a:r>
          </a:p>
        </p:txBody>
      </p:sp>
    </p:spTree>
    <p:extLst>
      <p:ext uri="{BB962C8B-B14F-4D97-AF65-F5344CB8AC3E}">
        <p14:creationId xmlns:p14="http://schemas.microsoft.com/office/powerpoint/2010/main" val="636930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75"/>
                                        <p:tgtEl>
                                          <p:spTgt spid="87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0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0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70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7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70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704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7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704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7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704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2" grpId="0" build="p" autoUpdateAnimBg="0"/>
      <p:bldP spid="87043" grpId="0" build="p" autoUpdateAnimBg="0"/>
      <p:bldP spid="87044" grpId="0" build="p" autoUpdateAnimBg="0"/>
      <p:bldP spid="87045" grpId="0" build="p" autoUpdateAnimBg="0"/>
      <p:bldP spid="87046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/>
              <a:t>องค์ประกอบขององค์การ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334501" y="1264555"/>
            <a:ext cx="10490555" cy="4525963"/>
          </a:xfrm>
        </p:spPr>
        <p:txBody>
          <a:bodyPr>
            <a:normAutofit/>
          </a:bodyPr>
          <a:lstStyle/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คน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เป็นทรัพยากรที่มีค่ามากที่สุด  ถ้าไม่มีคน ก็ไม่สามารถเป็นองค์การได้</a:t>
            </a:r>
          </a:p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เทคนิค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เป็นวิธีการหรือกระบวนการทำงานให้มีประสิทธิภาพ</a:t>
            </a:r>
          </a:p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ความรู้  ข้อมูลข่าวสาร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ต้องอาศัยความรู้และข้อมูลข่าวสาร  เพื่อคาดคะเนเหตุการณ์ในอนาคตได้</a:t>
            </a:r>
          </a:p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นักบริหารต้องจัดโครงสร้างให้เหมาะสมกับลักษณะของงาน   มีสองแบบ คือ องค์การแบบแนวดิ่ง และ แนวราบ</a:t>
            </a:r>
          </a:p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เป้าหมาย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ใช้กำหนดโครงสร้าง  ระบบงานและกลไกการบริหารงาน  เป้าหมายแต่ละองค์การไม่เหมือนกัน  แต่ละองค์การมีเป้าหมายต่างกัน</a:t>
            </a:r>
          </a:p>
          <a:p>
            <a:pPr>
              <a:buFont typeface="Wingdings" pitchFamily="2" charset="2"/>
              <a:buNone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		เช่น  มหาวิทยาลัย  เป้าหมาย คือ  ต้องการให้ผู้เรียนมีความรู้  จบออกไปหางานทำได้</a:t>
            </a:r>
          </a:p>
          <a:p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520177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404813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การจดทะเบียนจัดตั้งห้างหุ้นส่วน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1628775"/>
            <a:ext cx="8748712" cy="47513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ห้างหุ้นส่วนสามัญไม่จดทะเบียน  ปฏิบัติเช่นเดียวกับบุคคลธรรมดา</a:t>
            </a:r>
          </a:p>
          <a:p>
            <a:pPr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ห้างหุ้นส่วนสามัญนิติบุคคลและห้างหุ้นส่วนจำกัด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จดทะเบียนชื่อนิติบุคคล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ตราของนิติบุคคล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วัตถุประสงค์ของห้างหุ้นส่วน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สำนักงานของห้างหุ้นส่วน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ค่าอากรแสตมป์ 50 บาท สำหรับสัญญาจัดตั้งห้างหุ้นส่วน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หนังสือมอบอำนาจให้กระทำการแทนผู้ขอจดทะเบียน 5 บาท</a:t>
            </a:r>
          </a:p>
        </p:txBody>
      </p:sp>
    </p:spTree>
    <p:extLst>
      <p:ext uri="{BB962C8B-B14F-4D97-AF65-F5344CB8AC3E}">
        <p14:creationId xmlns:p14="http://schemas.microsoft.com/office/powerpoint/2010/main" val="38280432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14338"/>
            <a:ext cx="7772400" cy="642105"/>
          </a:xfrm>
        </p:spPr>
        <p:txBody>
          <a:bodyPr>
            <a:norm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การจดทะเบียนห้างหุ้นส่วน (ต่อ)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1557338"/>
            <a:ext cx="8280400" cy="48244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ระยะเวลาในการจดทะเบียน  1 วันทำการ (ไม่รวมการจองชื่อและทำตรายาง)</a:t>
            </a:r>
          </a:p>
          <a:p>
            <a:pPr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ค่าธรรมเนียมในการจดทะเบียนห้างหุ้นส่วน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ผู้เป็นหุ้นส่วนไม่เกิน 3 คน			              1,000 บาท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ถ้าเกิน 3 คน  คนที่เกินชำระเพิ่มคนละ 	  	       200 บาท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-  หนังสือรับรองเรื่องละ	      	   	                  20 บาท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ใบสำคัญแสดงการจดทะเบียนฉบับละ		         50 บาท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รับรองสำเนาเอกสารหน้าละ 		      	                  50 บาท	</a:t>
            </a:r>
          </a:p>
        </p:txBody>
      </p:sp>
    </p:spTree>
    <p:extLst>
      <p:ext uri="{BB962C8B-B14F-4D97-AF65-F5344CB8AC3E}">
        <p14:creationId xmlns:p14="http://schemas.microsoft.com/office/powerpoint/2010/main" val="7948669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3" y="476250"/>
            <a:ext cx="77724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การจดทะเบียนห้างหุ้นส่วน (ต่อ)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2208213" y="1557338"/>
            <a:ext cx="7988300" cy="5300662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รายการที่กฎหมายบังคับให้ต้องจดทะเบียน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ชื่อห้างหุ้นส่วน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วัตถุประสงค์ของห้างหุ้นส่วน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ที่ตั้งสำนักงานใหญ่และสำนักงานสาขาทุกสาขา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 ยี่ห้อ ที่อยู่ อาชีพ และสิ่งที่นำมาลงหุ้นของหุ้นส่วนทุกคน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ชื่อหุ้นส่วนผู้จัดการ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ข้อจำกัดอำนาจของหุ้นส่วนผู้จัดการ (ถ้ามี)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รายการอื่น ๆ ที่เห็นควรจะให้ประชาชนทราบ (ถ้ามี)</a:t>
            </a:r>
          </a:p>
        </p:txBody>
      </p:sp>
    </p:spTree>
    <p:extLst>
      <p:ext uri="{BB962C8B-B14F-4D97-AF65-F5344CB8AC3E}">
        <p14:creationId xmlns:p14="http://schemas.microsoft.com/office/powerpoint/2010/main" val="4247664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5188" y="692151"/>
            <a:ext cx="7772400" cy="587375"/>
          </a:xfrm>
        </p:spPr>
        <p:txBody>
          <a:bodyPr>
            <a:no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การจัดทำบัญชีตามกฎหมายของห้างหุ้นส่วน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>
          <a:xfrm>
            <a:off x="1919289" y="1773238"/>
            <a:ext cx="8459787" cy="48244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ห้างหุ้นส่วนสามัญไม่จดทะเบียน   เหมือนกิจการเจ้าของคนเดียว</a:t>
            </a:r>
          </a:p>
          <a:p>
            <a:pPr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ห้างหุ้นส่วนจดทะเบียน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“ตามพระราชบัญญัติการบัญชี พ.ศ. 2543 กำหนดให้ห้างหุ้นส่วนจดทะเบียนและบริษัทจำกัด มีหน้าที่จัดทำบัญชีดังนี้</a:t>
            </a:r>
          </a:p>
          <a:p>
            <a:pPr lvl="2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วันเริ่มทำบัญชี      นับแต่วันที่ได้รับจดทะเบียนเป็นนิติบุคคล</a:t>
            </a:r>
          </a:p>
          <a:p>
            <a:pPr lvl="2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บัญชีที่ต้องจัดทำ  ต้องมีผู้ที่จบการศึกษาด้านบัญชีมาทำบัญชีให้” </a:t>
            </a:r>
          </a:p>
          <a:p>
            <a:pPr eaLnBrk="1" hangingPunct="1">
              <a:lnSpc>
                <a:spcPct val="90000"/>
              </a:lnSpc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55433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บุคคลที่จัดทำบัญชีให้ห้างหุ้นส่วนจดทะเบียน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1175661" y="1656420"/>
            <a:ext cx="9175702" cy="4114800"/>
          </a:xfrm>
        </p:spPr>
        <p:txBody>
          <a:bodyPr>
            <a:normAutofit/>
          </a:bodyPr>
          <a:lstStyle/>
          <a:p>
            <a:pPr lvl="3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ห้างหุ้นส่วนจดทะเบียน  ทุนจดทะเบียนไม่เกิน 5  ล้านบาท  มีรายได้ไม่เกิน 30 ล้านบาทต่อปี  ผู้ทำบัญชีต้องมีวุฒิ 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ปวส.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(บัญชี)</a:t>
            </a:r>
          </a:p>
          <a:p>
            <a:pPr lvl="3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ห้างหุ้นส่วนจดทะเบียน  ทุนจดทะเบียนเกิน 5 ล้านบาท มีรายได้มากกว่า 30 ล้านบาท ผู้ทำบัญชีต้องมีวุฒิ ปริญญาตรี (บัญชี)</a:t>
            </a:r>
          </a:p>
          <a:p>
            <a:pPr eaLnBrk="1" hangingPunct="1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310687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476250"/>
            <a:ext cx="7772400" cy="73183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ภาษีอากรสำหรับห้างหุ้นส่วน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1216241" y="1208088"/>
            <a:ext cx="10670960" cy="54451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ห้างหุ้นส่วนสามัญไม่จดทะเบียน    เหมือนกิจการเจ้าของคนเดียว</a:t>
            </a:r>
          </a:p>
          <a:p>
            <a:pPr eaLnBrk="1" hangingPunct="1">
              <a:lnSpc>
                <a:spcPct val="8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ห้างหุ้นส่วนจดทะเบียน ต้อง</a:t>
            </a:r>
          </a:p>
          <a:p>
            <a:pPr eaLnBrk="1" hangingPunct="1">
              <a:lnSpc>
                <a:spcPct val="8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ขอมีเลขและบัตรประจำตัวผู้เสียภาษี ภายใน 60 วัน นับจากวันจดทะเบียน (ถ้าเกินกำหนดปรับ 500 บาท) </a:t>
            </a:r>
          </a:p>
          <a:p>
            <a:pPr eaLnBrk="1" hangingPunct="1">
              <a:lnSpc>
                <a:spcPct val="8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การเสียภาษีเงินได้นิติบุคคล อัตราร้อยละ 30 ของยอดกำไรสุทธิ</a:t>
            </a:r>
          </a:p>
          <a:p>
            <a:pPr eaLnBrk="1" hangingPunct="1">
              <a:lnSpc>
                <a:spcPct val="8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หนดยื่นเสียภาษีเงินได้นิติบุคคลปีละ 2 ครั้ง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-ยื่นเสียภาษีกลางปี ใช้ภ.ง.ด.51 ต้องยื่นภายใน 60 วันนับจากวันสุดท้ายของงวด 6 เดือนแรกของรอบระยะเวลาบัญชี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-ยื่นเสียภาษีสิ้นปี ใช้ภ.ง.ด.50 ต้องยื่นภายใน 150 วัน นับจากวันสุดท้ายของรอบระยะเวลาบัญชี</a:t>
            </a:r>
          </a:p>
          <a:p>
            <a:pPr eaLnBrk="1" hangingPunct="1">
              <a:lnSpc>
                <a:spcPct val="8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ภาษีมูลค่าเพิ่มและภาษีธุรกิจเฉพาะ</a:t>
            </a:r>
          </a:p>
        </p:txBody>
      </p:sp>
    </p:spTree>
    <p:extLst>
      <p:ext uri="{BB962C8B-B14F-4D97-AF65-F5344CB8AC3E}">
        <p14:creationId xmlns:p14="http://schemas.microsoft.com/office/powerpoint/2010/main" val="719755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772400" cy="457200"/>
          </a:xfrm>
        </p:spPr>
        <p:txBody>
          <a:bodyPr>
            <a:no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บริษัทจำกัด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4211" name="Text Box 3"/>
          <p:cNvSpPr txBox="1">
            <a:spLocks noChangeArrowheads="1"/>
          </p:cNvSpPr>
          <p:nvPr/>
        </p:nvSpPr>
        <p:spPr bwMode="auto">
          <a:xfrm>
            <a:off x="958788" y="1295401"/>
            <a:ext cx="1098167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“นิติบุคคลที่ก่อตั้งขึ้นเพื่อวัตถุประสงค์ในการแสวงหากำไรจากกิจการที่กระทำ   โดยแบ่งทุนออกเป็นหุ้น  มีมูลค่าหุ้นละเท่า ๆ กัน  และมีผู้ถือหุ้นตั้งแต่ </a:t>
            </a:r>
            <a:r>
              <a:rPr lang="en-US" sz="2400" dirty="0">
                <a:solidFill>
                  <a:prstClr val="black"/>
                </a:solidFill>
                <a:latin typeface="Angsana New" pitchFamily="18" charset="-34"/>
              </a:rPr>
              <a:t>5</a:t>
            </a:r>
            <a:r>
              <a:rPr lang="th-TH" sz="2400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 คนขึ้นไปแต่ไม่เกิน 100 คน   ผู้ถือหุ้นต่างรับผิดจำกัดเพียงไม่เกินจำนวนเงินที่ตนยังส่งใช้ไม่ครบมูลค่าหุ้นที่ตนถือ” </a:t>
            </a: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1833978" y="2704365"/>
            <a:ext cx="297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3200" b="1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ประเภทของบริษัทจำกัด</a:t>
            </a:r>
            <a:endParaRPr lang="th-TH" dirty="0">
              <a:solidFill>
                <a:prstClr val="black"/>
              </a:solidFill>
              <a:latin typeface="Angsana New" pitchFamily="18" charset="-34"/>
              <a:cs typeface="Angsana New"/>
            </a:endParaRP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2324100" y="3574198"/>
            <a:ext cx="7543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1. บริษัทจำกัด ที่จัดตั้งขึ้นตามประมวลกฎหมายแพ่งและพาณิชย์</a:t>
            </a:r>
          </a:p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2. บริษัทมหาชน  ที่จัดตั้งขึ้นตาม พ.ร.บ. บริษัทมหาชน จำกัด พ.ศ. 2521</a:t>
            </a:r>
          </a:p>
        </p:txBody>
      </p:sp>
    </p:spTree>
    <p:extLst>
      <p:ext uri="{BB962C8B-B14F-4D97-AF65-F5344CB8AC3E}">
        <p14:creationId xmlns:p14="http://schemas.microsoft.com/office/powerpoint/2010/main" val="2047652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942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4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4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0" grpId="0" build="p" autoUpdateAnimBg="0"/>
      <p:bldP spid="94211" grpId="0" build="p" autoUpdateAnimBg="0"/>
      <p:bldP spid="94212" grpId="0" build="p" autoUpdateAnimBg="0"/>
      <p:bldP spid="94213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457200"/>
            <a:ext cx="77724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ลักษณะของบริษัทจำกัด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447800"/>
            <a:ext cx="8362950" cy="5221288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มีผู้ก่อการตั้งบริษัทอย่างน้อย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3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แบ่งทุนออกเป็นหุ้นที่มีมูลค่าเท่า ๆ กัน ไม่ต่ำกว่าหุ้นละ 5 บาท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ผู้ถือหุ้นรับผิดในหนี้สินของบริษัท ไม่เกินจำนวนหุ้นที่ตนถือ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ต้องมีวัตถุประสงค์ในการแสวงหากำไร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ต้องมีกรรมการอย่างน้อย 1 คน ซึ่งเลือกตั้งจากที่ประชุมจัดตั้งบริษัทจำกัด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ต้องกำหนดอำนาจหน้าที่ของกรรมการในการกระทำการแทนบริษัทจำกัด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ต้องมีผู้สอบบัญชีรับอนุญาตเป็นผู้สอบบัญชีประจำบริษัท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ต้องมีตราสำคัญของบริษัทที่ใช้ประทับในใบหุ้น</a:t>
            </a:r>
          </a:p>
          <a:p>
            <a:pPr eaLnBrk="1" hangingPunct="1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eaLnBrk="1" hangingPunct="1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13952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95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2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4" grpId="0" build="p" autoUpdateAnimBg="0"/>
      <p:bldP spid="95235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7724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ลักษณะของบริษัทจำกัด (ต่อ)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19200"/>
            <a:ext cx="8305800" cy="51816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ต้องมีใบสำคัญแสดงการถือหุ้น มอบให้ผู้ถือหุ้นทุกคน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ต้องจดทะเบียนเป็นนิติบุคคลตาม ป.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พ.พ.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ว่าด้วยหุ้นส่วนและบริษัท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อายุไม่จำกัดจนกว่าจะมีเหตุเลิกตาม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กฏหมาย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ต้องมีคำว่า “บริษัท” นำหน้า และ “จำกัด” ต่อท้ายเสมอ ยกเว้น ธนาคาร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คุณสมบัติของผู้ถือหุ้นไม่เป็นสาระสำคัญ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มีผู้ถือหุ้นตั้งแต่ 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 คนขึ้นไป  แต่ไม่ถึง 100 คน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ต้องมีสำนักงานใหญ่ตั้งอยู่ในราชอาณาจักร</a:t>
            </a:r>
          </a:p>
        </p:txBody>
      </p:sp>
    </p:spTree>
    <p:extLst>
      <p:ext uri="{BB962C8B-B14F-4D97-AF65-F5344CB8AC3E}">
        <p14:creationId xmlns:p14="http://schemas.microsoft.com/office/powerpoint/2010/main" val="428573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2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8" grpId="0" build="p" autoUpdateAnimBg="0"/>
      <p:bldP spid="96259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8213" y="333375"/>
            <a:ext cx="77724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การจัดตั้งบริษัทจำกัด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1371600"/>
            <a:ext cx="9571608" cy="5105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1. จัดทำหนังสือบริคณห์สนธิ 2 ฉบับ ไปขอจดทะเบียน</a:t>
            </a:r>
          </a:p>
          <a:p>
            <a:pPr eaLnBrk="1" hangingPunct="1">
              <a:buFontTx/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2. จัดให้มีผู้เข้าชื่อซื้อหุ้น      โดยใช้วิธีบอกกล่าวเป็นวาจา</a:t>
            </a:r>
          </a:p>
          <a:p>
            <a:pPr eaLnBrk="1" hangingPunct="1">
              <a:buFontTx/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3. ประชุมจัดตั้งบริษัท        แจ้งผู้เข้าชื่อซื้อหุ้นก่อนอย่างน้อย 7 วัน         เลือกตั้งคณะกรรมการอำนวยการ</a:t>
            </a:r>
          </a:p>
          <a:p>
            <a:pPr eaLnBrk="1" hangingPunct="1">
              <a:buFontTx/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4. เรียกให้ผู้เข้าชื่อจองหุ้นและผู้เริ่มก่อการ  ชำระเงินค่าหุ้นไม่น้อยกว่า 25%</a:t>
            </a:r>
          </a:p>
          <a:p>
            <a:pPr eaLnBrk="1" hangingPunct="1">
              <a:buFontTx/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5. จดทะเบียนจัดตั้งบริษัท        คณะกรรมการอำนวยการไปขอจดทะเบียนภายใน 3 เดือน นับแต่วันประชุมจัดตั้งบริษัท       ทำสำเนาข้อบังคับและรายงานการประชุม  10 ชุด พร้อมหนังสือบริคณห์สนธิส่งให้พนักงานทะเบียน</a:t>
            </a:r>
          </a:p>
          <a:p>
            <a:pPr eaLnBrk="1" hangingPunct="1">
              <a:buFontTx/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6. สถานที่จดทะเบียน     ถือเอาสถานที่ตั้งของสำนักงานใหญ่ของบริษัทเป็นหลัก</a:t>
            </a:r>
          </a:p>
        </p:txBody>
      </p:sp>
      <p:sp>
        <p:nvSpPr>
          <p:cNvPr id="98308" name="AutoShape 4"/>
          <p:cNvSpPr>
            <a:spLocks noChangeArrowheads="1"/>
          </p:cNvSpPr>
          <p:nvPr/>
        </p:nvSpPr>
        <p:spPr bwMode="auto">
          <a:xfrm>
            <a:off x="3562877" y="4431490"/>
            <a:ext cx="152400" cy="76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98309" name="AutoShape 5"/>
          <p:cNvSpPr>
            <a:spLocks noChangeArrowheads="1"/>
          </p:cNvSpPr>
          <p:nvPr/>
        </p:nvSpPr>
        <p:spPr bwMode="auto">
          <a:xfrm>
            <a:off x="3727128" y="2080431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98310" name="AutoShape 6"/>
          <p:cNvSpPr>
            <a:spLocks noChangeArrowheads="1"/>
          </p:cNvSpPr>
          <p:nvPr/>
        </p:nvSpPr>
        <p:spPr bwMode="auto">
          <a:xfrm>
            <a:off x="3574728" y="2560315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98311" name="AutoShape 7"/>
          <p:cNvSpPr>
            <a:spLocks noChangeArrowheads="1"/>
          </p:cNvSpPr>
          <p:nvPr/>
        </p:nvSpPr>
        <p:spPr bwMode="auto">
          <a:xfrm>
            <a:off x="7048992" y="2560315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98312" name="AutoShape 8"/>
          <p:cNvSpPr>
            <a:spLocks noChangeArrowheads="1"/>
          </p:cNvSpPr>
          <p:nvPr/>
        </p:nvSpPr>
        <p:spPr bwMode="auto">
          <a:xfrm>
            <a:off x="3863752" y="3558889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98313" name="AutoShape 9"/>
          <p:cNvSpPr>
            <a:spLocks noChangeArrowheads="1"/>
          </p:cNvSpPr>
          <p:nvPr/>
        </p:nvSpPr>
        <p:spPr bwMode="auto">
          <a:xfrm>
            <a:off x="2674146" y="3924300"/>
            <a:ext cx="304800" cy="762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264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97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 build="p" autoUpdateAnimBg="0"/>
      <p:bldP spid="9728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/>
              <a:t>ลักษณะพิเศษเฉพาะขององค์การ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12054" y="1600201"/>
            <a:ext cx="10599938" cy="4924425"/>
          </a:xfrm>
        </p:spPr>
        <p:txBody>
          <a:bodyPr>
            <a:normAutofit/>
          </a:bodyPr>
          <a:lstStyle/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มีอำนาจหน้าที่ลดหลั่นกันลงตามลำดับชั้นบังคับบัญชา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เพื่อช่วยให้การปกครองมีประสิทธิภาพ  และประสานงานกันอย่างเป็นระบบ</a:t>
            </a:r>
          </a:p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มีกฎระเบียบข้อบังคับ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เพราะเมื่อเกิดปัญหาจะมีการแก้ปัญหาได้อย่างเป็นระบบ</a:t>
            </a:r>
          </a:p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มีการสื่อสารข้อความที่มีรูปแบบ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โดยใช้ลายลักษณ์อักษร รูปแบบสั้นเพื่อช่วยให้เกิดความรวดเร็วในการสื่อสาร และ ออกมาดี</a:t>
            </a:r>
          </a:p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มีบุคลากรที่มีทักษะ</a:t>
            </a:r>
          </a:p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มีวัตถุประสงค์ที่เฉพาะเจาะจง</a:t>
            </a:r>
          </a:p>
          <a:p>
            <a:r>
              <a:rPr lang="th-TH" sz="2400" u="sng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มีการแบ่งงานกันทำตามความถนัด เพื่อก่อให้เกิดความรวดเร็ว</a:t>
            </a:r>
          </a:p>
          <a:p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Font typeface="Wingdings" pitchFamily="2" charset="2"/>
              <a:buNone/>
            </a:pP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223805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หนังสือบริคณห์สนธิ คืออะไร</a:t>
            </a:r>
            <a:endParaRPr lang="th-TH" sz="3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2209799" y="1447800"/>
            <a:ext cx="9384437" cy="46482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หนังสือบริคณห์สนธิ คือ หนังสือแสดง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เจตน์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จำนงในการขอจัดตั้งบริษัท  ซึ่งเนื้อความในหนังสือประกอบด้วย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ชื่อบริษัทที่จะจัดตั้งขึ้น  ต้องมีคำว่า “จำกัด” ต่อท้ายชื่อเสมอ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ที่ตั้งของบริษัทซึ่งจดทะเบียนนั้น  ตั้งอยู่ ณ ที่ใดในราชอาณาจักร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วัตถุประสงค์ของบริษัท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ถ้อยคำที่แสดงว่า ความรับผิดของผู้ถือหุ้นมีจำกัด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จำนวนทุนเรือนหุ้นที่บริษัทคิดจะจดทะเบียน  แบ่งเป็นหุ้น ๆ ละ เท่าใด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ชื่อ  ที่อยู่  อาชีพ  ลายมือชื่อของผู้เริ่มก่อการ  และจำนวนหุ้นที่ถือคนละกี่หุ้น</a:t>
            </a:r>
          </a:p>
        </p:txBody>
      </p:sp>
    </p:spTree>
    <p:extLst>
      <p:ext uri="{BB962C8B-B14F-4D97-AF65-F5344CB8AC3E}">
        <p14:creationId xmlns:p14="http://schemas.microsoft.com/office/powerpoint/2010/main" val="600352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8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8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6" grpId="0" build="p" autoUpdateAnimBg="0"/>
      <p:bldP spid="98307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457199"/>
            <a:ext cx="7772400" cy="59531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โครงสร้างของบริษัทจำกัด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4038600" y="1295401"/>
            <a:ext cx="35814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th-TH" sz="36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ผู้ถือหุ้น  (เจ้าของ)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sz="36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คณะกรรมการอำนวยการ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sz="36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ประธาน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sz="36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รองประธาน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sz="36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ผู้บริหาร</a:t>
            </a:r>
          </a:p>
          <a:p>
            <a:pPr algn="ctr" eaLnBrk="0" hangingPunct="0">
              <a:spcBef>
                <a:spcPct val="50000"/>
              </a:spcBef>
            </a:pPr>
            <a:r>
              <a:rPr lang="th-TH" sz="36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พนักงานระดับปฏิบัติการ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7924800" y="1752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เลือกตั้ง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8001000" y="3429001"/>
            <a:ext cx="1295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แต่งตั้ง</a:t>
            </a: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7924800" y="274320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คัดเลือก</a:t>
            </a:r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7924800" y="43434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คัดเลือก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7391400" y="5181601"/>
            <a:ext cx="3276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กระบวนการคัดเลือกระดับต่าง ๆ </a:t>
            </a:r>
          </a:p>
        </p:txBody>
      </p:sp>
      <p:sp>
        <p:nvSpPr>
          <p:cNvPr id="100361" name="Line 9"/>
          <p:cNvSpPr>
            <a:spLocks noChangeShapeType="1"/>
          </p:cNvSpPr>
          <p:nvPr/>
        </p:nvSpPr>
        <p:spPr bwMode="auto">
          <a:xfrm>
            <a:off x="7086600" y="1676400"/>
            <a:ext cx="914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62" name="Line 10"/>
          <p:cNvSpPr>
            <a:spLocks noChangeShapeType="1"/>
          </p:cNvSpPr>
          <p:nvPr/>
        </p:nvSpPr>
        <p:spPr bwMode="auto">
          <a:xfrm flipH="1">
            <a:off x="7467600" y="2138066"/>
            <a:ext cx="609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63" name="Line 11"/>
          <p:cNvSpPr>
            <a:spLocks noChangeShapeType="1"/>
          </p:cNvSpPr>
          <p:nvPr/>
        </p:nvSpPr>
        <p:spPr bwMode="auto">
          <a:xfrm>
            <a:off x="7467600" y="25146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64" name="Line 12"/>
          <p:cNvSpPr>
            <a:spLocks noChangeShapeType="1"/>
          </p:cNvSpPr>
          <p:nvPr/>
        </p:nvSpPr>
        <p:spPr bwMode="auto">
          <a:xfrm flipH="1">
            <a:off x="6553200" y="3200400"/>
            <a:ext cx="1371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65" name="Line 13"/>
          <p:cNvSpPr>
            <a:spLocks noChangeShapeType="1"/>
          </p:cNvSpPr>
          <p:nvPr/>
        </p:nvSpPr>
        <p:spPr bwMode="auto">
          <a:xfrm>
            <a:off x="6553200" y="34290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66" name="Line 14"/>
          <p:cNvSpPr>
            <a:spLocks noChangeShapeType="1"/>
          </p:cNvSpPr>
          <p:nvPr/>
        </p:nvSpPr>
        <p:spPr bwMode="auto">
          <a:xfrm flipH="1">
            <a:off x="6629400" y="3810000"/>
            <a:ext cx="1295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67" name="Line 15"/>
          <p:cNvSpPr>
            <a:spLocks noChangeShapeType="1"/>
          </p:cNvSpPr>
          <p:nvPr/>
        </p:nvSpPr>
        <p:spPr bwMode="auto">
          <a:xfrm>
            <a:off x="6705600" y="4267200"/>
            <a:ext cx="1219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68" name="Line 16"/>
          <p:cNvSpPr>
            <a:spLocks noChangeShapeType="1"/>
          </p:cNvSpPr>
          <p:nvPr/>
        </p:nvSpPr>
        <p:spPr bwMode="auto">
          <a:xfrm flipH="1">
            <a:off x="6400800" y="4724400"/>
            <a:ext cx="1524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69" name="Line 17"/>
          <p:cNvSpPr>
            <a:spLocks noChangeShapeType="1"/>
          </p:cNvSpPr>
          <p:nvPr/>
        </p:nvSpPr>
        <p:spPr bwMode="auto">
          <a:xfrm>
            <a:off x="6400800" y="5105400"/>
            <a:ext cx="990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70" name="Line 18"/>
          <p:cNvSpPr>
            <a:spLocks noChangeShapeType="1"/>
          </p:cNvSpPr>
          <p:nvPr/>
        </p:nvSpPr>
        <p:spPr bwMode="auto">
          <a:xfrm flipH="1">
            <a:off x="7391400" y="56388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71" name="AutoShape 19"/>
          <p:cNvSpPr>
            <a:spLocks noChangeArrowheads="1"/>
          </p:cNvSpPr>
          <p:nvPr/>
        </p:nvSpPr>
        <p:spPr bwMode="auto">
          <a:xfrm>
            <a:off x="5638800" y="1905000"/>
            <a:ext cx="76200" cy="3048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72" name="AutoShape 20"/>
          <p:cNvSpPr>
            <a:spLocks noChangeArrowheads="1"/>
          </p:cNvSpPr>
          <p:nvPr/>
        </p:nvSpPr>
        <p:spPr bwMode="auto">
          <a:xfrm>
            <a:off x="5638800" y="2743200"/>
            <a:ext cx="76200" cy="3048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73" name="AutoShape 21"/>
          <p:cNvSpPr>
            <a:spLocks noChangeArrowheads="1"/>
          </p:cNvSpPr>
          <p:nvPr/>
        </p:nvSpPr>
        <p:spPr bwMode="auto">
          <a:xfrm>
            <a:off x="5638800" y="3581400"/>
            <a:ext cx="76200" cy="3048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74" name="AutoShape 22"/>
          <p:cNvSpPr>
            <a:spLocks noChangeArrowheads="1"/>
          </p:cNvSpPr>
          <p:nvPr/>
        </p:nvSpPr>
        <p:spPr bwMode="auto">
          <a:xfrm>
            <a:off x="5638800" y="4419600"/>
            <a:ext cx="76200" cy="3048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100375" name="AutoShape 23"/>
          <p:cNvSpPr>
            <a:spLocks noChangeArrowheads="1"/>
          </p:cNvSpPr>
          <p:nvPr/>
        </p:nvSpPr>
        <p:spPr bwMode="auto">
          <a:xfrm>
            <a:off x="5638800" y="5257800"/>
            <a:ext cx="76200" cy="3048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7210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บริษัทจำกัด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253972" y="2056598"/>
            <a:ext cx="4569780" cy="4525963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ผู้ถือหุ้นรับผิดในหนี้สินจำกัด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โอนหุ้นได้ง่าย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ขยายกิจการได้ง่าย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สามารถดึงดูดผู้บริหารที่มีความรู้ความสามารถเข้ามาทำงานด้วยได้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เป็นรูปแบบที่เหมาะสมไม่ว่ากิจการจะมีขนาดใหญ่หรือเล็ก</a:t>
            </a:r>
          </a:p>
        </p:txBody>
      </p:sp>
      <p:sp>
        <p:nvSpPr>
          <p:cNvPr id="100356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7246398" y="2056598"/>
            <a:ext cx="41148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จัดตั้งยาก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สิ้นเปลืองค่าใช้จ่ายเป็นจำนวนมาก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มีกฎหมายและกฎข้อบังคับของรัฐมาก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ขาดความจงรักภักดีของฝ่ายบริหาร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ขาดเสถียรภาพในการปกปิดความลับ</a:t>
            </a: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2137299" y="1268029"/>
            <a:ext cx="2133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       </a:t>
            </a:r>
            <a:r>
              <a:rPr lang="th-TH" sz="24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ข้อดี</a:t>
            </a:r>
            <a:endParaRPr lang="th-TH" sz="2400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8160798" y="1435286"/>
            <a:ext cx="2286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sz="2400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          </a:t>
            </a:r>
            <a:r>
              <a:rPr lang="th-TH" sz="2400" b="1" dirty="0">
                <a:solidFill>
                  <a:prstClr val="black"/>
                </a:solidFill>
                <a:latin typeface="Angsana New" pitchFamily="18" charset="-34"/>
                <a:cs typeface="Angsana New"/>
              </a:rPr>
              <a:t>ข้อเสีย</a:t>
            </a:r>
            <a:endParaRPr lang="th-TH" sz="2400" dirty="0">
              <a:solidFill>
                <a:prstClr val="black"/>
              </a:solidFill>
              <a:latin typeface="Angsana New" pitchFamily="18" charset="-34"/>
              <a:cs typeface="Angsana New"/>
            </a:endParaRPr>
          </a:p>
        </p:txBody>
      </p:sp>
    </p:spTree>
    <p:extLst>
      <p:ext uri="{BB962C8B-B14F-4D97-AF65-F5344CB8AC3E}">
        <p14:creationId xmlns:p14="http://schemas.microsoft.com/office/powerpoint/2010/main" val="58596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75"/>
                                        <p:tgtEl>
                                          <p:spTgt spid="100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0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0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0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0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0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0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0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0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00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03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03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00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03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0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03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build="p" autoUpdateAnimBg="0"/>
      <p:bldP spid="100355" grpId="0" build="p" autoUpdateAnimBg="0"/>
      <p:bldP spid="100356" grpId="0" build="p" autoUpdateAnimBg="0"/>
      <p:bldP spid="100357" grpId="0" build="p" autoUpdateAnimBg="0"/>
      <p:bldP spid="100358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533400"/>
            <a:ext cx="7772400" cy="4572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การเปรียบเทียบลักษณะการถือหุ้น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614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6923697"/>
              </p:ext>
            </p:extLst>
          </p:nvPr>
        </p:nvGraphicFramePr>
        <p:xfrm>
          <a:off x="1395275" y="1219200"/>
          <a:ext cx="9089254" cy="510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691560" imgH="5395320" progId="Excel.Sheet.8">
                  <p:embed/>
                </p:oleObj>
              </mc:Choice>
              <mc:Fallback>
                <p:oleObj name="Worksheet" r:id="rId3" imgW="9691560" imgH="5395320" progId="Excel.Sheet.8">
                  <p:embed/>
                  <p:pic>
                    <p:nvPicPr>
                      <p:cNvPr id="614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5275" y="1219200"/>
                        <a:ext cx="9089254" cy="510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1121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847850" y="620713"/>
            <a:ext cx="7772400" cy="728693"/>
          </a:xfrm>
        </p:spPr>
        <p:txBody>
          <a:bodyPr>
            <a:normAutofit/>
          </a:bodyPr>
          <a:lstStyle/>
          <a:p>
            <a:pPr eaLnBrk="1" hangingPunct="1"/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การจัดทำบัญชีตามกฎหมายของบริษัทจำกัด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>
          <a:xfrm>
            <a:off x="1703388" y="1989139"/>
            <a:ext cx="9100736" cy="4103687"/>
          </a:xfrm>
        </p:spPr>
        <p:txBody>
          <a:bodyPr>
            <a:normAutofit/>
          </a:bodyPr>
          <a:lstStyle/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คล้ายห้างหุ้นส่วนจดทะเบียนทุกประการ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หากเป็นบริษัทมหาชน  นิติบุคคลต่างประเทศ  กิจการร่วมค้า  บริษัทจดทะเบียนในตลาดหลักทรัพย์ บริษัทในบีโอไอ  ผู้จัดทำบัญชีต้องมีวุฒิปริญญาตรี (บัญชี)</a:t>
            </a:r>
          </a:p>
          <a:p>
            <a:pPr lvl="1"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ต้องมีการปิดบัญชีของนิติบุคคลทุกรอบ 12 เดือน นับแต่วันปิดบัญชีครั้งก่อน</a:t>
            </a:r>
          </a:p>
          <a:p>
            <a:pPr lvl="1" eaLnBrk="1" hangingPunct="1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779882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972" y="411046"/>
            <a:ext cx="8911687" cy="609886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การจัดทำบัญชีตามกฎหมายของบริษัทจำกัด (ต่อ)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1257561" y="1370121"/>
            <a:ext cx="10239022" cy="3777622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ต้องจัดทำงบการเงินยื่นต่อสำนักงานกลางบัญชี หรือสำนักงานบัญชีประจำท้องที่ภายใน 5 เดือน นับแต่วันปิดบัญชี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งบการเงินต้องได้รับการตรวจสอบและแสดงความเห็นโดยผู้สอบบัญชีรับอนุญาต</a:t>
            </a:r>
          </a:p>
          <a:p>
            <a:pPr lvl="1" eaLnBrk="1" hangingPunct="1">
              <a:lnSpc>
                <a:spcPct val="90000"/>
              </a:lnSpc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ต้องเก็บรักษาบัญชีและเอกสารประกอบการลงบัญชีไว้ไม่น้อยกว่า 5 ปี</a:t>
            </a:r>
          </a:p>
        </p:txBody>
      </p:sp>
    </p:spTree>
    <p:extLst>
      <p:ext uri="{BB962C8B-B14F-4D97-AF65-F5344CB8AC3E}">
        <p14:creationId xmlns:p14="http://schemas.microsoft.com/office/powerpoint/2010/main" val="3234650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40156" y="411045"/>
            <a:ext cx="8911687" cy="1280890"/>
          </a:xfrm>
        </p:spPr>
        <p:txBody>
          <a:bodyPr>
            <a:normAutofit/>
          </a:bodyPr>
          <a:lstStyle/>
          <a:p>
            <a:r>
              <a:rPr lang="th-TH" b="1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วัฏ</a:t>
            </a:r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จักรของธุรกิจ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75520" y="1600201"/>
            <a:ext cx="86409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วัฎ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จักรของธุรกิจ (</a:t>
            </a:r>
            <a:r>
              <a:rPr lang="en-US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Business Circle)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 การเปลี่ยนแปลงทางเศรษฐกิจที่ทำให้ภาวะเศรษฐกิจเปลี่ยนแปลงไปตามขั้นตอนการเปลี่ยนแปลงของเศรษฐกิจ อันประกอบด้วยขั้นตอน 4 ขั้นตอน คือ</a:t>
            </a:r>
          </a:p>
          <a:p>
            <a:pPr marL="914400" lvl="1" indent="-514350">
              <a:buAutoNum type="arabicPeriod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ระยะรุ่งเรือง </a:t>
            </a:r>
          </a:p>
          <a:p>
            <a:pPr marL="914400" lvl="1" indent="-514350">
              <a:buAutoNum type="arabicPeriod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ระยะถดถอย </a:t>
            </a:r>
          </a:p>
          <a:p>
            <a:pPr marL="914400" lvl="1" indent="-514350">
              <a:buAutoNum type="arabicPeriod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ระยะตกต่ำ </a:t>
            </a:r>
          </a:p>
          <a:p>
            <a:pPr marL="914400" lvl="1" indent="-514350">
              <a:buAutoNum type="arabicPeriod"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ระยะฟื้นฟู </a:t>
            </a:r>
          </a:p>
        </p:txBody>
      </p:sp>
    </p:spTree>
    <p:extLst>
      <p:ext uri="{BB962C8B-B14F-4D97-AF65-F5344CB8AC3E}">
        <p14:creationId xmlns:p14="http://schemas.microsoft.com/office/powerpoint/2010/main" val="221583501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633477" y="806871"/>
            <a:ext cx="9863106" cy="52442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ระยะรุ่งเรือง 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ระยะที่ธุรกิจมีการเจริญเติบโตอย่างเต็มที่ โดยภาวะเศรษฐกิจของธุรกิจในระยะนี้มีลักษณะ ดังนี้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1.1 ภาวะเศรษฐกิจมีการเจริญรุ่งเรืองขึ้นไปเรื่อยๆ มีเงินทุนหมุนเวียนเข้ามาสู่ระบบเศรษฐกิจเป็นจำนวนมาก การเข้ามาลงทุนจากนักลงทุนชาวต่างชาติหรือการขยายการลงทุนของนักลงทุนไทย มีผลทำให้เกิดการจ้างงานในทุกภูมิภาค 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1.2 การกู้ยืมเงินมาใช้ในการลงทุนจากสถาบันการเงินทำได้ง่ายขึ้นในช่วงภาวะเศรษฐกิจรุ่งเรือง สถาบันการเงินจะปล่อยกู้ให้กับภาคธุรกิจเป็นจำนวนมาก ไม่เกิดภาวะเสี่ยงในการไม่จ่ายชำระคืนเงินกู้ เป็นช่วงเวลาที่นักลงทุนต้องการเงินทุนเพื่อการขยายงาน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1.3	อัตราค่าจ้างแรงงานสูง แรงงานทุกระดับเป็นที่ต้องการในภาคธุรกิจ เกิดการแย่งชิงแรงงานคุณภาพ  ทำให้แรงงานคุณภาพสามารถกำหนดอัตราค่าตอบแทนที่ตนเองต้องการได้ในภาวะเศรษฐกิจรุ่งเรืองหรืออาจกล่าวได้ว่า เป็นช่วงที่ภาคธุรกิจต้องพิจารณาเงื่อนไขการจ้างงานจากแรงงานคุณภาพ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1.4	การผลิตและจำหน่ายสินค้ามีมากขึ้น ในภาวะเศรษฐกิจรุ่งเรืองประชาชนจะมีการจับจ่ายใช้สอยเงินในมืออย่างเต็มที่ ต้องการกิน ต้องการใช้ ต้องการความบันเทิง เป็นช่วงเวลาที่ภาคธุรกิจสามารถหารายได้จากช่วงนี้ เนื่องจากความต้องการของลูกค้าเป็นไปอย่างไร้ขีดจำกัด ภาคธุรกิจต้องเพิ่มปริมาณการผลิตสินค้าและการให้บริการอย่างเต็มที่ ถือได้ว่าเป็นช่วงโอกาสทำเงินให้ภาคธุรกิจ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035562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509203" y="394800"/>
            <a:ext cx="10413507" cy="63522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2. ระยะถดถอย เป็นระยะที่ธุรกิจผ่านการเจริญเติบโตอย่างเต็มที่มาแล้ว ระยะนี้ธุรกิจจะมีธุรกิจอื่น มาเป็นคู่แข่งมากขึ้น จึงทำให้ธุรกิจจะต้องมีการผลิตสินค้าและบริการที่มากขึ้นจนเกินความต้องการของผู้บริโภค โดยมีลักษณะในการดำเนินธุรกิจดังนี้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2.1 ราคาสินค้าตกต่ำและการดำเนินธุรกิจเป็นไปในทางที่ไม่ดี ธุรกิจเริ่มประสบปัญหารายได้ที่เคยได้รับเริ่มลดน้อยลง ประชาชนไม่มีกำลังซื้อ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2.2 มีการนำสินค้าออกมาจำหน่ายในราคาที่ขาดทุน เป็นการระบายสินค้าในสต๊อกออกมาเพื่อให้ได้เงินทุนที่ลงทุนในตัวสินค้าไปแล้วไม่สามารถจำหน่ายได้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2.3 ไม่มีการขยายโรงงานเพื่อเพิ่มการผลิต เป็นผลมาจากประชาชนไม่มีกำลังซื้อ ธุรกิจขาดสภาพคล่องจากการจำหน่ายสินค้าไม่ได้ แผนงานการขยายกิจการต้องหยุดหรือยกเลิก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2.4 การกู้ยืมเงินมาใช้ในการลงทุนจากสถาบันการเงินทำได้ยาก สถาบันการเงินมองว่าการปล่อยสินเชื่อในช่วงภาวะเศรษฐกิจถดถอย โอกาสที่จะได้รับการชำระสินเชื่อคืนเป็นไปได้ยาก 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2.5 ยอดขายของธุรกิจตก ประชาชนจะพิจารณาซื้อสินค้าหรือบริการที่จำเป็นเพื่อการดำรงชีวิตเป็นอันดับแรก  หยุดหรือยกเลิกการซื้อการใช้สินค้าหรือบริการบางประเภท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2.6 อัตราค่าจ้างแรงงานต่ำและคงที่ เกิดการจ้างงานจำนวนน้อยลง เป็นช่วงที่ภาคธุรกิจปรับลดพนักงานหรือส่วนงานที่ไม่จำเป็น เพื่อลดค่าใช้จ่ายของธุรกิจ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947918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464815" y="404665"/>
            <a:ext cx="10457895" cy="57214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3. ระยะตกต่ำ เป็นระยะที่ธุรกิจผ่านระยะรุ่งเรืองและระยะถดถอย แต่ธุรกิจไม่สามารถที่จะหยุดยั้งธุรกิจได้ เพราะเป็นไปตาม</a:t>
            </a:r>
            <a:r>
              <a:rPr lang="th-TH" sz="2400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วัฎจั</a:t>
            </a: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กรชีวิต ลักษณะของธุรกิจในระยะนี้ มีดังนี้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3.1 ธุรกิจตกต่ำที่สุด ปริมาณยอดขายลดลง คงที่  ภาคธุรกิจต้องมีการปรับตัวเพื่อแสวงหาตลาดใหม่ สินค้าใหม่ ปรับเปลี่ยนรูปแบบการดำเนินธุรกิจเพื่อความอยู่รอด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3.2 ธุรกิจไม่มีการเปลี่ยนแปลงเป็นระยะเวลานาน บางธุรกิจอาจยังคงรักษาวิธีการดำเนินงานแบบเดิมๆ ไม่นำเทคโนโลยีหรือวิธีการหาตลาดลูกค้ามาใช้ เป็นการนั่งรอให้ธุรกิจตายออกจากตลาดหากยังคงไม่มีการปรับเปลี่ยน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3.3ไม่มีการจ้างแรงงานเพิ่มขึ้น มีแต่จะลดการจ้างงานลง อยู่ได้เสมอตัวแต่ต้องลดต้นทุนเรื่องคน ลดแรงงานที่ไม่ก่อให้เกิดประสิทธิภาพในการทำงานและสร้างภาระรายจ่าย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3.4 อัตราค่าจ้างอยู่ในอัตราคงที่ 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3.5 ยอดขายตกต่ำ ไม่มียอดซื้อ สินค้าไม่ได้รับความนิยมหรือสินค้าไม่จำเป็นต่อการดำรงชีวิต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3.6 การผลิตอยู่ในระดับพออยู่ได้ เป็นการผลิตเพื่อขายให้กับลูกค้าเดิม เพื่อรักษาลูกค้าที่ยังจงรักภักดีกับธุรกิจ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	3.7 การกู้ยืมเงินมาใช้ในการลงทุนจากสถาบันการเงินทำได้ยากมาก 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13270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/>
              <a:t>ประเภทขององค์การ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774825" y="1600201"/>
            <a:ext cx="8642350" cy="452596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แบ่งได้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 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ประเภท ดังนี้</a:t>
            </a:r>
          </a:p>
          <a:p>
            <a:pPr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.องค์การแบบหวังผลกำไร คือ ธุรกิจที่สร้างขึ้นมาเพื่อหวังผลกำไรจากการขายสินค้าหรือบริการ</a:t>
            </a:r>
            <a:endParaRPr lang="en-US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.องค์การแบบไม่หวังผลกำไร คือ องค์การของรัฐ เป้าหมายหลักคือการบริการ</a:t>
            </a:r>
            <a:endParaRPr lang="en-US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.องค์การแบบผลประโยชน์ตอบแทน คือ การเรียกเก็บเงินค่าสมาชิก หรือเงินบริจาค เช่น พรรคการเมือง สหกรณ์</a:t>
            </a:r>
          </a:p>
        </p:txBody>
      </p:sp>
    </p:spTree>
    <p:extLst>
      <p:ext uri="{BB962C8B-B14F-4D97-AF65-F5344CB8AC3E}">
        <p14:creationId xmlns:p14="http://schemas.microsoft.com/office/powerpoint/2010/main" val="253718018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1775520" y="1233996"/>
            <a:ext cx="9294934" cy="4892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4. ระยะฟื้นฟู เมื่อธุรกิจผ่านระยะตกต่ำแล้ว ธุรกิจจึงต้องมีการฟื้นฟู  ระยะฟื้นฟูธุรกิจจะมี</a:t>
            </a:r>
            <a:r>
              <a:rPr lang="th-TH" sz="2400">
                <a:latin typeface="Angsana New" panose="02020603050405020304" pitchFamily="18" charset="-34"/>
                <a:cs typeface="Angsana New" panose="02020603050405020304" pitchFamily="18" charset="-34"/>
              </a:rPr>
              <a:t>ลักษณะ ดังนี้</a:t>
            </a: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4.1 ธุรกิจเริ่มมีการฟื้นตัว จำนวนคำสั่งซื้อเข้ามาในภาคธุรกิจ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4.2 ธุรกิจมีการจ้างแรงงานเพิ่มขึ้นและดีขึ้น ธุรกิจเริ่มผลิตจำเป็นต้องจ้างแรงงาน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4.3 การลงทุนในธุรกิจมีมากขึ้น</a:t>
            </a:r>
          </a:p>
          <a:p>
            <a:pPr marL="0" indent="0">
              <a:buNone/>
            </a:pPr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	4.4 ยอดขายของธุรกิจมีจำนวนสูงขึ้น</a:t>
            </a:r>
          </a:p>
          <a:p>
            <a:pPr marL="0" indent="0">
              <a:buNone/>
            </a:pPr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765051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รูปแบบความเป็นเจ้าของกิจการ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2592925" y="1843088"/>
            <a:ext cx="6023355" cy="208084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แบ่งได้ </a:t>
            </a: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รูปแบบ คือ</a:t>
            </a:r>
          </a:p>
          <a:p>
            <a:pPr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.กิจการเจ้าของคนเดียว</a:t>
            </a:r>
            <a:endParaRPr lang="en-US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.ห้างหุ้นส่วน</a:t>
            </a:r>
            <a:endParaRPr lang="en-US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buFont typeface="Wingdings" pitchFamily="2" charset="2"/>
              <a:buNone/>
            </a:pPr>
            <a:r>
              <a:rPr lang="en-US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.บริษัทจำกัด</a:t>
            </a:r>
          </a:p>
        </p:txBody>
      </p:sp>
    </p:spTree>
    <p:extLst>
      <p:ext uri="{BB962C8B-B14F-4D97-AF65-F5344CB8AC3E}">
        <p14:creationId xmlns:p14="http://schemas.microsoft.com/office/powerpoint/2010/main" val="2874670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h-TH" sz="3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รูปแบบของธุรกิจ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4755" name="Rectangle 3"/>
          <p:cNvSpPr>
            <a:spLocks noChangeArrowheads="1"/>
          </p:cNvSpPr>
          <p:nvPr/>
        </p:nvSpPr>
        <p:spPr bwMode="auto">
          <a:xfrm>
            <a:off x="2819400" y="3200400"/>
            <a:ext cx="16002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รูปแบบองค์การ</a:t>
            </a:r>
          </a:p>
          <a:p>
            <a:pPr algn="ctr" eaLnBrk="0" hangingPunct="0"/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ตามกฎหมาย</a:t>
            </a:r>
            <a:endParaRPr lang="th-TH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4876800" y="4724400"/>
            <a:ext cx="16002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บริษัทจำกัด</a:t>
            </a:r>
            <a:endParaRPr lang="th-TH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4757" name="Rectangle 5"/>
          <p:cNvSpPr>
            <a:spLocks noChangeArrowheads="1"/>
          </p:cNvSpPr>
          <p:nvPr/>
        </p:nvSpPr>
        <p:spPr bwMode="auto">
          <a:xfrm>
            <a:off x="4876800" y="3200400"/>
            <a:ext cx="16002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</a:t>
            </a:r>
            <a:endParaRPr lang="th-TH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4876800" y="1752600"/>
            <a:ext cx="16002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บุคคลธรรมดา</a:t>
            </a:r>
            <a:endParaRPr lang="th-TH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8001000" y="1752600"/>
            <a:ext cx="16002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ห้างหุ้นส่วนสามัญ</a:t>
            </a:r>
            <a:endParaRPr lang="th-TH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8077200" y="3200400"/>
            <a:ext cx="16002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ห้างหุ้นส่วนสามัญ</a:t>
            </a:r>
          </a:p>
          <a:p>
            <a:pPr algn="ctr" eaLnBrk="0" hangingPunct="0"/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นิติบุคคล</a:t>
            </a:r>
            <a:endParaRPr lang="th-TH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4761" name="Rectangle 9"/>
          <p:cNvSpPr>
            <a:spLocks noChangeArrowheads="1"/>
          </p:cNvSpPr>
          <p:nvPr/>
        </p:nvSpPr>
        <p:spPr bwMode="auto">
          <a:xfrm>
            <a:off x="8077200" y="4724400"/>
            <a:ext cx="16002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ห้างหุ้นส่วนจำกัด</a:t>
            </a:r>
            <a:endParaRPr lang="th-TH" dirty="0">
              <a:solidFill>
                <a:prstClr val="black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4762" name="Line 10"/>
          <p:cNvSpPr>
            <a:spLocks noChangeShapeType="1"/>
          </p:cNvSpPr>
          <p:nvPr/>
        </p:nvSpPr>
        <p:spPr bwMode="auto">
          <a:xfrm>
            <a:off x="4724400" y="20574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4763" name="Line 11"/>
          <p:cNvSpPr>
            <a:spLocks noChangeShapeType="1"/>
          </p:cNvSpPr>
          <p:nvPr/>
        </p:nvSpPr>
        <p:spPr bwMode="auto">
          <a:xfrm>
            <a:off x="4724400" y="2057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4764" name="Line 12"/>
          <p:cNvSpPr>
            <a:spLocks noChangeShapeType="1"/>
          </p:cNvSpPr>
          <p:nvPr/>
        </p:nvSpPr>
        <p:spPr bwMode="auto">
          <a:xfrm>
            <a:off x="4724400" y="3581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4765" name="Line 13"/>
          <p:cNvSpPr>
            <a:spLocks noChangeShapeType="1"/>
          </p:cNvSpPr>
          <p:nvPr/>
        </p:nvSpPr>
        <p:spPr bwMode="auto">
          <a:xfrm>
            <a:off x="4724400" y="5334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4766" name="Line 14"/>
          <p:cNvSpPr>
            <a:spLocks noChangeShapeType="1"/>
          </p:cNvSpPr>
          <p:nvPr/>
        </p:nvSpPr>
        <p:spPr bwMode="auto">
          <a:xfrm>
            <a:off x="7772400" y="20574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4767" name="Line 15"/>
          <p:cNvSpPr>
            <a:spLocks noChangeShapeType="1"/>
          </p:cNvSpPr>
          <p:nvPr/>
        </p:nvSpPr>
        <p:spPr bwMode="auto">
          <a:xfrm>
            <a:off x="7772400" y="2057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4768" name="Line 16"/>
          <p:cNvSpPr>
            <a:spLocks noChangeShapeType="1"/>
          </p:cNvSpPr>
          <p:nvPr/>
        </p:nvSpPr>
        <p:spPr bwMode="auto">
          <a:xfrm>
            <a:off x="7772400" y="3581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4769" name="Line 17"/>
          <p:cNvSpPr>
            <a:spLocks noChangeShapeType="1"/>
          </p:cNvSpPr>
          <p:nvPr/>
        </p:nvSpPr>
        <p:spPr bwMode="auto">
          <a:xfrm>
            <a:off x="7772400" y="5334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  <p:sp>
        <p:nvSpPr>
          <p:cNvPr id="74770" name="Line 18"/>
          <p:cNvSpPr>
            <a:spLocks noChangeShapeType="1"/>
          </p:cNvSpPr>
          <p:nvPr/>
        </p:nvSpPr>
        <p:spPr bwMode="auto">
          <a:xfrm>
            <a:off x="6477000" y="35814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h-TH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869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75534" y="314131"/>
            <a:ext cx="9666933" cy="119397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กฎหมายไทยกำหนดให้กิจการต่อไปนี้</a:t>
            </a:r>
            <a:b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ต้องจดทะเบียนพาณิชย์ (ทะเบียนการค้า)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6803" name="Text Box 3"/>
          <p:cNvSpPr txBox="1">
            <a:spLocks noChangeArrowheads="1"/>
          </p:cNvSpPr>
          <p:nvPr/>
        </p:nvSpPr>
        <p:spPr bwMode="auto">
          <a:xfrm>
            <a:off x="2951400" y="2046050"/>
            <a:ext cx="36576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นายหน้า  ตัวแทนค้า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ขนส่งทางทะเล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หัตถกรรม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การให้กู้ยืมเงิน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การรับซื้อขายที่ดิน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โรงรับจำนำ</a:t>
            </a:r>
          </a:p>
        </p:txBody>
      </p:sp>
      <p:sp>
        <p:nvSpPr>
          <p:cNvPr id="76804" name="Text Box 4"/>
          <p:cNvSpPr txBox="1">
            <a:spLocks noChangeArrowheads="1"/>
          </p:cNvSpPr>
          <p:nvPr/>
        </p:nvSpPr>
        <p:spPr bwMode="auto">
          <a:xfrm>
            <a:off x="6977971" y="2046050"/>
            <a:ext cx="4464496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โรงแรม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โรงสีข้าว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โรงเลื่อยที่ใช้เครื่องจักร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ซื้อขายแลกเปลี่ยนเงินตราต่างประเทศ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กิจการค้าขายที่มีรายได้เกินกว่า 500 บาท/วัน</a:t>
            </a:r>
          </a:p>
          <a:p>
            <a:pPr eaLnBrk="0" hangingPunct="0">
              <a:spcBef>
                <a:spcPct val="50000"/>
              </a:spcBef>
              <a:buFontTx/>
              <a:buChar char="•"/>
            </a:pP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ทั้งนี้</a:t>
            </a:r>
            <a:r>
              <a:rPr lang="th-TH" sz="2400" b="1" u="sng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ยกเว้น </a:t>
            </a:r>
            <a:r>
              <a:rPr lang="th-TH" sz="2400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หาบเร่  แผงลอย รถเข็น</a:t>
            </a:r>
          </a:p>
        </p:txBody>
      </p:sp>
    </p:spTree>
    <p:extLst>
      <p:ext uri="{BB962C8B-B14F-4D97-AF65-F5344CB8AC3E}">
        <p14:creationId xmlns:p14="http://schemas.microsoft.com/office/powerpoint/2010/main" val="1494330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362200" y="457200"/>
            <a:ext cx="7467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ปัจจัยในการเลือกรูปแบบความเป็นเจ้าของธุรกิจ</a:t>
            </a:r>
            <a:endParaRPr lang="th-TH" sz="4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1349406" y="1676400"/>
            <a:ext cx="8785194" cy="3579181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ปัญหาในการจัดตั้ง</a:t>
            </a:r>
          </a:p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จำนวนเงินทุนที่ต้องการ</a:t>
            </a:r>
          </a:p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จำนวนกำไรที่จะนำไปจัดสรร</a:t>
            </a:r>
          </a:p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ความสัมพันธ์ทางด้านอำนาจหน้าที่ในการบริหารธุรกิจ</a:t>
            </a:r>
          </a:p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ความยาวนานของอายุของธุรกิจและความต่อเนื่อง</a:t>
            </a:r>
          </a:p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จำนวนหนี้สินที่เจ้าของต้องรับภาระ</a:t>
            </a:r>
          </a:p>
          <a:p>
            <a:pPr eaLnBrk="1" hangingPunct="1"/>
            <a:r>
              <a:rPr lang="th-TH" sz="2400" dirty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ข้อจำกัดด้าน</a:t>
            </a:r>
            <a:r>
              <a:rPr lang="th-TH" sz="2400" dirty="0" err="1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กฏหมาย</a:t>
            </a:r>
            <a:endParaRPr lang="th-TH" sz="2400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029652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57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5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build="p" autoUpdateAnimBg="0"/>
      <p:bldP spid="7577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กิจการเจ้าของคนเดียว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057400" y="1981200"/>
            <a:ext cx="39624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จัดตั้งง่าย    เลิกกิจการได้ง่าย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เงินทุนที่ต้องการมีจำนวนน้อย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การบริหารงานไม่ซับซ้อน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มีอิสระในการตัดสินใจ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กฎหมายไม่เข้มงวด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รักษาความลับได้ดี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ได้กำไรคนเดียว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เสียภาษีแบบบุคคลธรรมดา 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172200" y="1981200"/>
            <a:ext cx="4267200" cy="4114800"/>
          </a:xfrm>
        </p:spPr>
        <p:txBody>
          <a:bodyPr>
            <a:normAutofit/>
          </a:bodyPr>
          <a:lstStyle/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ขาดทุนคนเดียว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รับผิดชอบหนี้สินไม่จำกัด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มีข้อจำกัดด้านเงินทุน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อายุของกิจการมีข้อจำกัด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เจ้าของมักขาดประสบการณ์</a:t>
            </a:r>
          </a:p>
          <a:p>
            <a:pPr eaLnBrk="1" hangingPunct="1"/>
            <a:r>
              <a:rPr lang="th-TH" sz="24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มีโอกาสน้อยในการขยายเป็นธุรกิจใหญ่</a:t>
            </a:r>
          </a:p>
          <a:p>
            <a:pPr eaLnBrk="1" hangingPunct="1"/>
            <a:endParaRPr lang="th-TH" sz="2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6805" name="Text Box 5"/>
          <p:cNvSpPr txBox="1">
            <a:spLocks noChangeArrowheads="1"/>
          </p:cNvSpPr>
          <p:nvPr/>
        </p:nvSpPr>
        <p:spPr bwMode="auto">
          <a:xfrm>
            <a:off x="1847528" y="1196753"/>
            <a:ext cx="828092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th-TH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3200" b="1" dirty="0">
                <a:solidFill>
                  <a:prstClr val="black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ข้อดี                                                           ข้อเสีย</a:t>
            </a:r>
          </a:p>
        </p:txBody>
      </p:sp>
    </p:spTree>
    <p:extLst>
      <p:ext uri="{BB962C8B-B14F-4D97-AF65-F5344CB8AC3E}">
        <p14:creationId xmlns:p14="http://schemas.microsoft.com/office/powerpoint/2010/main" val="3376827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6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6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6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6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6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6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6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6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6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6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6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6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68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68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68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 build="p" autoUpdateAnimBg="0"/>
      <p:bldP spid="76803" grpId="0" build="p" autoUpdateAnimBg="0"/>
      <p:bldP spid="76804" grpId="0" build="p" autoUpdateAnimBg="0"/>
      <p:bldP spid="76805" grpId="0" build="p" autoUpdateAnimBg="0"/>
    </p:bldLst>
  </p:timing>
</p:sld>
</file>

<file path=ppt/theme/theme1.xml><?xml version="1.0" encoding="utf-8"?>
<a:theme xmlns:a="http://schemas.openxmlformats.org/drawingml/2006/main" name="ช่อ">
  <a:themeElements>
    <a:clrScheme name="ช่อ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ช่อ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ช่อ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605</TotalTime>
  <Words>3560</Words>
  <Application>Microsoft Office PowerPoint</Application>
  <PresentationFormat>แบบจอกว้าง</PresentationFormat>
  <Paragraphs>316</Paragraphs>
  <Slides>40</Slides>
  <Notes>0</Notes>
  <HiddenSlides>0</HiddenSlides>
  <MMClips>0</MMClips>
  <ScaleCrop>false</ScaleCrop>
  <HeadingPairs>
    <vt:vector size="8" baseType="variant">
      <vt:variant>
        <vt:lpstr>ฟอนต์ที่ถูกใช้</vt:lpstr>
      </vt:variant>
      <vt:variant>
        <vt:i4>5</vt:i4>
      </vt:variant>
      <vt:variant>
        <vt:lpstr>ธีม</vt:lpstr>
      </vt:variant>
      <vt:variant>
        <vt:i4>1</vt:i4>
      </vt:variant>
      <vt:variant>
        <vt:lpstr>เซิร์ฟเวอร์ OLE ฝังตัว</vt:lpstr>
      </vt:variant>
      <vt:variant>
        <vt:i4>1</vt:i4>
      </vt:variant>
      <vt:variant>
        <vt:lpstr>ชื่อเรื่องสไลด์</vt:lpstr>
      </vt:variant>
      <vt:variant>
        <vt:i4>40</vt:i4>
      </vt:variant>
    </vt:vector>
  </HeadingPairs>
  <TitlesOfParts>
    <vt:vector size="47" baseType="lpstr">
      <vt:lpstr>Angsana New</vt:lpstr>
      <vt:lpstr>Arial</vt:lpstr>
      <vt:lpstr>Century Gothic</vt:lpstr>
      <vt:lpstr>Wingdings</vt:lpstr>
      <vt:lpstr>Wingdings 3</vt:lpstr>
      <vt:lpstr>ช่อ</vt:lpstr>
      <vt:lpstr>Worksheet</vt:lpstr>
      <vt:lpstr>ความหมายขององค์การ</vt:lpstr>
      <vt:lpstr>องค์ประกอบขององค์การ</vt:lpstr>
      <vt:lpstr>ลักษณะพิเศษเฉพาะขององค์การ</vt:lpstr>
      <vt:lpstr>ประเภทขององค์การ</vt:lpstr>
      <vt:lpstr>รูปแบบความเป็นเจ้าของกิจการ</vt:lpstr>
      <vt:lpstr>รูปแบบของธุรกิจ</vt:lpstr>
      <vt:lpstr>กฎหมายไทยกำหนดให้กิจการต่อไปนี้ ต้องจดทะเบียนพาณิชย์ (ทะเบียนการค้า)</vt:lpstr>
      <vt:lpstr>ปัจจัยในการเลือกรูปแบบความเป็นเจ้าของธุรกิจ</vt:lpstr>
      <vt:lpstr>กิจการเจ้าของคนเดียว</vt:lpstr>
      <vt:lpstr>การปฏิบัติ</vt:lpstr>
      <vt:lpstr>การจดทะเบียนจัดตั้งธุรกิจของกิจการเจ้าของคนเดียว</vt:lpstr>
      <vt:lpstr>การจัดทำบัญชีตามกฎหมายสำหรับกิจการเจ้าของคนเดียว</vt:lpstr>
      <vt:lpstr>ภาษีอากรสำหรับกิจการเจ้าของคนเดียว</vt:lpstr>
      <vt:lpstr>ห้างหุ้นส่วน</vt:lpstr>
      <vt:lpstr>ลักษณะของห้างหุ้นส่วนสามัญ</vt:lpstr>
      <vt:lpstr>ลักษณะของห้างหุ้นส่วนจำกัด</vt:lpstr>
      <vt:lpstr>การจัดตั้งห้างหุ้นส่วน</vt:lpstr>
      <vt:lpstr>การแบ่งกำไรหรือขาดทุนในห้างหุ้นส่วน</vt:lpstr>
      <vt:lpstr>ห้างหุ้นส่วน</vt:lpstr>
      <vt:lpstr>การจดทะเบียนจัดตั้งห้างหุ้นส่วน</vt:lpstr>
      <vt:lpstr>การจดทะเบียนห้างหุ้นส่วน (ต่อ)</vt:lpstr>
      <vt:lpstr>การจดทะเบียนห้างหุ้นส่วน (ต่อ)</vt:lpstr>
      <vt:lpstr>การจัดทำบัญชีตามกฎหมายของห้างหุ้นส่วน</vt:lpstr>
      <vt:lpstr>บุคคลที่จัดทำบัญชีให้ห้างหุ้นส่วนจดทะเบียน</vt:lpstr>
      <vt:lpstr>ภาษีอากรสำหรับห้างหุ้นส่วน</vt:lpstr>
      <vt:lpstr>บริษัทจำกัด</vt:lpstr>
      <vt:lpstr>ลักษณะของบริษัทจำกัด</vt:lpstr>
      <vt:lpstr>ลักษณะของบริษัทจำกัด (ต่อ)</vt:lpstr>
      <vt:lpstr>การจัดตั้งบริษัทจำกัด</vt:lpstr>
      <vt:lpstr>หนังสือบริคณห์สนธิ คืออะไร</vt:lpstr>
      <vt:lpstr>โครงสร้างของบริษัทจำกัด</vt:lpstr>
      <vt:lpstr>บริษัทจำกัด</vt:lpstr>
      <vt:lpstr>การเปรียบเทียบลักษณะการถือหุ้น</vt:lpstr>
      <vt:lpstr>การจัดทำบัญชีตามกฎหมายของบริษัทจำกัด</vt:lpstr>
      <vt:lpstr>การจัดทำบัญชีตามกฎหมายของบริษัทจำกัด (ต่อ)</vt:lpstr>
      <vt:lpstr>วัฏจักรของธุรกิจ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4 ความเข้าใจเกี่ยวกับองค์การ รูปแบบการประกอบธุรกิจและประเภทของธุรกิจ</dc:title>
  <dc:creator>UNS_CT</dc:creator>
  <cp:lastModifiedBy>UNS_CT</cp:lastModifiedBy>
  <cp:revision>11</cp:revision>
  <dcterms:created xsi:type="dcterms:W3CDTF">2021-06-07T04:38:24Z</dcterms:created>
  <dcterms:modified xsi:type="dcterms:W3CDTF">2021-08-20T03:31:52Z</dcterms:modified>
</cp:coreProperties>
</file>