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4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0" autoAdjust="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24/06/63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24/06/63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th-TH"/>
              <a:t>​</a:t>
            </a:r>
            <a:fld id="{DE4255B8-ACCD-4060-973B-93A24B790896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326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5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21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7133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95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1007-1D12-4152-9641-4E05667EC6E6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2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60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9914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7220E3D2-DA5E-4726-9521-C5D4C47284C7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738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209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160-F17D-46E9-97E4-2F7F7070CBED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5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57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277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08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733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9354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th-TH" dirty="0"/>
              <a:t>กฎหมายลักษณะแห่งหนี้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th-TH" dirty="0"/>
              <a:t>เพชร  ขวัญใจสกุล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 title="รูปภาพตัวอย่า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72CC7-FD53-4E64-B5D8-EF9B57D25817}"/>
              </a:ext>
            </a:extLst>
          </p:cNvPr>
          <p:cNvSpPr txBox="1"/>
          <p:nvPr/>
        </p:nvSpPr>
        <p:spPr>
          <a:xfrm>
            <a:off x="2355111" y="3886200"/>
            <a:ext cx="17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ภาคเรียนที่ 1/2563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5BE64-8223-4366-B48F-DF9CBE3E9DCF}"/>
              </a:ext>
            </a:extLst>
          </p:cNvPr>
          <p:cNvSpPr txBox="1"/>
          <p:nvPr/>
        </p:nvSpPr>
        <p:spPr>
          <a:xfrm>
            <a:off x="5106573" y="153337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ครั้งที่ </a:t>
            </a:r>
            <a:r>
              <a:rPr lang="en-US" b="1" dirty="0"/>
              <a:t> 12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/>
              <a:t> </a:t>
            </a:r>
            <a:r>
              <a:rPr lang="en-US" b="1" dirty="0"/>
              <a:t>2. </a:t>
            </a:r>
            <a:r>
              <a:rPr lang="th-TH" b="1" dirty="0"/>
              <a:t>ปลดหนี้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3200" b="1" dirty="0"/>
              <a:t>ปลดหนี้คืออะไร                    มาตรา </a:t>
            </a:r>
            <a:r>
              <a:rPr lang="en-US" sz="3200" b="1" dirty="0"/>
              <a:t>340</a:t>
            </a:r>
            <a:r>
              <a:rPr lang="th-TH" sz="3200" b="1" dirty="0"/>
              <a:t> วรรคแรก </a:t>
            </a:r>
          </a:p>
          <a:p>
            <a:pPr lvl="0"/>
            <a:r>
              <a:rPr lang="th-TH" sz="3200" b="1" dirty="0"/>
              <a:t>วิธีการปลดหนี้                      มาตรา </a:t>
            </a:r>
            <a:r>
              <a:rPr lang="en-US" sz="3200" b="1" dirty="0"/>
              <a:t>340 </a:t>
            </a:r>
            <a:r>
              <a:rPr lang="th-TH" sz="3200" b="1" dirty="0"/>
              <a:t>วรรคสอง</a:t>
            </a:r>
          </a:p>
          <a:p>
            <a:r>
              <a:rPr lang="th-TH" sz="3200" b="1" dirty="0"/>
              <a:t>ผลของการปลดหนี้               มาตรา </a:t>
            </a:r>
            <a:r>
              <a:rPr lang="en-US" sz="3200" b="1" dirty="0"/>
              <a:t>393</a:t>
            </a:r>
            <a:endParaRPr lang="th-TH" sz="3200" dirty="0"/>
          </a:p>
        </p:txBody>
      </p:sp>
      <p:sp>
        <p:nvSpPr>
          <p:cNvPr id="4" name="ลูกศรขวา 3"/>
          <p:cNvSpPr/>
          <p:nvPr/>
        </p:nvSpPr>
        <p:spPr>
          <a:xfrm>
            <a:off x="3734746" y="274492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3734746" y="3397905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3806754" y="414439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40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3. </a:t>
            </a:r>
            <a:r>
              <a:rPr lang="th-TH" b="1" dirty="0"/>
              <a:t>หักกลบลบหนี้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1. </a:t>
            </a:r>
            <a:r>
              <a:rPr lang="th-TH" b="1" dirty="0"/>
              <a:t>หักกลบลบหนี้คืออะไร</a:t>
            </a:r>
            <a:endParaRPr lang="en-US" dirty="0"/>
          </a:p>
          <a:p>
            <a:r>
              <a:rPr lang="th-TH" dirty="0"/>
              <a:t>    คือ </a:t>
            </a:r>
            <a:r>
              <a:rPr lang="en-US" dirty="0"/>
              <a:t>2</a:t>
            </a:r>
            <a:r>
              <a:rPr lang="th-TH" dirty="0"/>
              <a:t> คนต่างเป็นเจ้าหนี้และลูกหนี้สลับกัน ตกลงให้หนี้ระงับ </a:t>
            </a:r>
          </a:p>
          <a:p>
            <a:endParaRPr lang="th-TH" dirty="0"/>
          </a:p>
          <a:p>
            <a:pPr lvl="0"/>
            <a:r>
              <a:rPr lang="en-US" b="1" dirty="0"/>
              <a:t>2. </a:t>
            </a:r>
            <a:r>
              <a:rPr lang="th-TH" b="1" dirty="0"/>
              <a:t>ประโยชน์ของหักกลบลบหนี้</a:t>
            </a:r>
            <a:endParaRPr lang="en-US" dirty="0"/>
          </a:p>
          <a:p>
            <a:pPr lvl="0"/>
            <a:r>
              <a:rPr lang="th-TH" dirty="0"/>
              <a:t>     (</a:t>
            </a:r>
            <a:r>
              <a:rPr lang="en-US" dirty="0"/>
              <a:t>1</a:t>
            </a:r>
            <a:r>
              <a:rPr lang="th-TH" dirty="0"/>
              <a:t>) ทำให้</a:t>
            </a:r>
            <a:r>
              <a:rPr lang="th-TH" dirty="0">
                <a:solidFill>
                  <a:srgbClr val="FF0000"/>
                </a:solidFill>
              </a:rPr>
              <a:t>การชำระหนี้</a:t>
            </a:r>
            <a:r>
              <a:rPr lang="th-TH" dirty="0"/>
              <a:t>มีความสะดวก ประหยัด และปลอดภัย</a:t>
            </a:r>
            <a:endParaRPr lang="en-US" dirty="0"/>
          </a:p>
          <a:p>
            <a:pPr lvl="0"/>
            <a:r>
              <a:rPr lang="th-TH" dirty="0"/>
              <a:t>     (</a:t>
            </a:r>
            <a:r>
              <a:rPr lang="en-US" dirty="0"/>
              <a:t>2</a:t>
            </a:r>
            <a:r>
              <a:rPr lang="th-TH" dirty="0"/>
              <a:t>) ทำให้คู่กรณี</a:t>
            </a:r>
            <a:r>
              <a:rPr lang="th-TH" dirty="0">
                <a:solidFill>
                  <a:srgbClr val="FF0000"/>
                </a:solidFill>
              </a:rPr>
              <a:t>ได้รับชำระ</a:t>
            </a:r>
            <a:r>
              <a:rPr lang="th-TH" dirty="0"/>
              <a:t>หนี้ก่อนเจ้าหนี้อื่น</a:t>
            </a:r>
            <a:endParaRPr lang="en-US" dirty="0"/>
          </a:p>
          <a:p>
            <a:pPr lvl="0"/>
            <a:r>
              <a:rPr lang="th-TH" dirty="0"/>
              <a:t>     (</a:t>
            </a:r>
            <a:r>
              <a:rPr lang="en-US" dirty="0"/>
              <a:t>3</a:t>
            </a:r>
            <a:r>
              <a:rPr lang="th-TH" dirty="0"/>
              <a:t>) ทำให้ได้รับชำระหนี้โดย</a:t>
            </a:r>
            <a:r>
              <a:rPr lang="th-TH" dirty="0">
                <a:solidFill>
                  <a:srgbClr val="FF0000"/>
                </a:solidFill>
              </a:rPr>
              <a:t>ไม่ต้องฟ้องคดี</a:t>
            </a:r>
            <a:endParaRPr lang="en-US" dirty="0">
              <a:solidFill>
                <a:srgbClr val="FF0000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07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981200" y="980728"/>
            <a:ext cx="8229600" cy="534387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000" b="1" dirty="0"/>
              <a:t>3. </a:t>
            </a:r>
            <a:r>
              <a:rPr lang="th-TH" sz="3000" b="1" dirty="0"/>
              <a:t>หลักเกณฑ์ในการหักกลบลบหนี้ </a:t>
            </a:r>
            <a:r>
              <a:rPr lang="th-TH" b="1" dirty="0"/>
              <a:t>(มาตรา </a:t>
            </a:r>
            <a:r>
              <a:rPr lang="en-US" b="1" dirty="0"/>
              <a:t>341</a:t>
            </a:r>
            <a:r>
              <a:rPr lang="th-TH" b="1" dirty="0"/>
              <a:t>)</a:t>
            </a:r>
            <a:r>
              <a:rPr lang="en-US" b="1" dirty="0"/>
              <a:t> </a:t>
            </a:r>
            <a:r>
              <a:rPr lang="th-TH" dirty="0"/>
              <a:t>มีหลักเกณฑ์ </a:t>
            </a:r>
            <a:r>
              <a:rPr lang="en-US" dirty="0"/>
              <a:t>4 </a:t>
            </a:r>
            <a:r>
              <a:rPr lang="th-TH" dirty="0"/>
              <a:t>ประการ</a:t>
            </a:r>
            <a:endParaRPr lang="en-US" dirty="0"/>
          </a:p>
          <a:p>
            <a:pPr lvl="0"/>
            <a:r>
              <a:rPr lang="th-TH" b="1" dirty="0"/>
              <a:t>      </a:t>
            </a:r>
            <a:r>
              <a:rPr lang="en-US" b="1" dirty="0"/>
              <a:t>1</a:t>
            </a:r>
            <a:r>
              <a:rPr lang="th-TH" b="1" dirty="0"/>
              <a:t>) ต้องมีหนี้ซึ่งกันและกัน </a:t>
            </a:r>
            <a:endParaRPr lang="en-US" dirty="0"/>
          </a:p>
          <a:p>
            <a:pPr lvl="0"/>
            <a:r>
              <a:rPr lang="th-TH" b="1" dirty="0"/>
              <a:t>      </a:t>
            </a:r>
            <a:r>
              <a:rPr lang="en-US" b="1" dirty="0"/>
              <a:t>2</a:t>
            </a:r>
            <a:r>
              <a:rPr lang="th-TH" b="1" dirty="0"/>
              <a:t>) วัตถุแห่งหนี้อย่างเดียวกัน </a:t>
            </a:r>
            <a:endParaRPr lang="en-US" dirty="0"/>
          </a:p>
          <a:p>
            <a:r>
              <a:rPr lang="th-TH" b="1" dirty="0"/>
              <a:t>      </a:t>
            </a:r>
            <a:r>
              <a:rPr lang="en-US" b="1" dirty="0"/>
              <a:t>3</a:t>
            </a:r>
            <a:r>
              <a:rPr lang="th-TH" b="1" dirty="0"/>
              <a:t>) หนี้ทั้งสองฝ่ายถึงกำหนดชำระด้วยกัน</a:t>
            </a:r>
            <a:endParaRPr lang="en-US" dirty="0"/>
          </a:p>
          <a:p>
            <a:pPr lvl="0"/>
            <a:r>
              <a:rPr lang="th-TH" dirty="0"/>
              <a:t>     </a:t>
            </a:r>
            <a:r>
              <a:rPr lang="en-US" dirty="0"/>
              <a:t>4</a:t>
            </a:r>
            <a:r>
              <a:rPr lang="th-TH" dirty="0"/>
              <a:t>) </a:t>
            </a:r>
            <a:r>
              <a:rPr lang="th-TH" b="1" dirty="0"/>
              <a:t>ไม่เป็นการต้องห้าม </a:t>
            </a:r>
            <a:endParaRPr lang="en-US" dirty="0"/>
          </a:p>
          <a:p>
            <a:pPr lvl="0"/>
            <a:r>
              <a:rPr lang="th-TH" dirty="0"/>
              <a:t>          (</a:t>
            </a:r>
            <a:r>
              <a:rPr lang="en-US" dirty="0"/>
              <a:t>1</a:t>
            </a:r>
            <a:r>
              <a:rPr lang="th-TH" dirty="0"/>
              <a:t>) สภาพแห่งหนี้ไม่เปิดช่อง (มาตรา </a:t>
            </a:r>
            <a:r>
              <a:rPr lang="en-US" dirty="0"/>
              <a:t>341 </a:t>
            </a:r>
            <a:r>
              <a:rPr lang="th-TH" dirty="0"/>
              <a:t>วรรคแรก)</a:t>
            </a:r>
            <a:endParaRPr lang="en-US" dirty="0"/>
          </a:p>
          <a:p>
            <a:pPr lvl="0"/>
            <a:r>
              <a:rPr lang="th-TH" dirty="0"/>
              <a:t>          (</a:t>
            </a:r>
            <a:r>
              <a:rPr lang="en-US" dirty="0"/>
              <a:t>2</a:t>
            </a:r>
            <a:r>
              <a:rPr lang="th-TH" dirty="0"/>
              <a:t>) ขัดกับเจตนาของคู่กรณี (มาตรา </a:t>
            </a:r>
            <a:r>
              <a:rPr lang="en-US" dirty="0"/>
              <a:t>341 </a:t>
            </a:r>
            <a:r>
              <a:rPr lang="th-TH" dirty="0"/>
              <a:t>วรรคสอง)</a:t>
            </a:r>
            <a:endParaRPr lang="en-US" dirty="0"/>
          </a:p>
          <a:p>
            <a:pPr lvl="0"/>
            <a:r>
              <a:rPr lang="th-TH" dirty="0"/>
              <a:t>          (</a:t>
            </a:r>
            <a:r>
              <a:rPr lang="en-US" dirty="0"/>
              <a:t>3</a:t>
            </a:r>
            <a:r>
              <a:rPr lang="th-TH" dirty="0"/>
              <a:t>) สิทธิเรียกร้องยังมีข้อต่อสู้อยู่ (มาตรา </a:t>
            </a:r>
            <a:r>
              <a:rPr lang="en-US" dirty="0"/>
              <a:t>344 </a:t>
            </a:r>
            <a:r>
              <a:rPr lang="th-TH" dirty="0"/>
              <a:t>)</a:t>
            </a:r>
            <a:endParaRPr lang="en-US" dirty="0"/>
          </a:p>
          <a:p>
            <a:pPr lvl="0"/>
            <a:r>
              <a:rPr lang="th-TH" dirty="0"/>
              <a:t>          (</a:t>
            </a:r>
            <a:r>
              <a:rPr lang="en-US" dirty="0"/>
              <a:t>4</a:t>
            </a:r>
            <a:r>
              <a:rPr lang="th-TH" dirty="0"/>
              <a:t>) หนี้เกิดแต่การอันมิชอบด้วยกฎหมาย (มาตรา </a:t>
            </a:r>
            <a:r>
              <a:rPr lang="en-US" dirty="0"/>
              <a:t>345 </a:t>
            </a:r>
            <a:r>
              <a:rPr lang="th-TH" dirty="0"/>
              <a:t>)</a:t>
            </a:r>
            <a:endParaRPr lang="en-US" dirty="0"/>
          </a:p>
          <a:p>
            <a:pPr lvl="0"/>
            <a:r>
              <a:rPr lang="th-TH" dirty="0"/>
              <a:t>          (</a:t>
            </a:r>
            <a:r>
              <a:rPr lang="en-US" dirty="0"/>
              <a:t>5</a:t>
            </a:r>
            <a:r>
              <a:rPr lang="th-TH" dirty="0"/>
              <a:t>) สิทธิที่ศาลสั่งยึดไม่ได้ (มาตรา </a:t>
            </a:r>
            <a:r>
              <a:rPr lang="en-US" dirty="0"/>
              <a:t>346 </a:t>
            </a:r>
            <a:r>
              <a:rPr lang="th-TH" dirty="0"/>
              <a:t>)</a:t>
            </a:r>
            <a:endParaRPr lang="en-US" dirty="0"/>
          </a:p>
          <a:p>
            <a:pPr lvl="0"/>
            <a:r>
              <a:rPr lang="th-TH" dirty="0"/>
              <a:t>          (</a:t>
            </a:r>
            <a:r>
              <a:rPr lang="en-US" dirty="0"/>
              <a:t>6</a:t>
            </a:r>
            <a:r>
              <a:rPr lang="th-TH" dirty="0"/>
              <a:t>) หนี้ที่ศาลห้ามลูกหนี้ชำระ(มาตรา </a:t>
            </a:r>
            <a:r>
              <a:rPr lang="en-US" dirty="0"/>
              <a:t>347 </a:t>
            </a:r>
            <a:r>
              <a:rPr lang="th-TH" dirty="0"/>
              <a:t>)</a:t>
            </a:r>
            <a:endParaRPr lang="en-US" dirty="0"/>
          </a:p>
          <a:p>
            <a:pPr lvl="0"/>
            <a:r>
              <a:rPr lang="th-TH" dirty="0"/>
              <a:t>          (</a:t>
            </a:r>
            <a:r>
              <a:rPr lang="en-US" dirty="0"/>
              <a:t>7</a:t>
            </a:r>
            <a:r>
              <a:rPr lang="th-TH" dirty="0"/>
              <a:t>) หนี้ที่กฎหมายห้ามหัก เช่นหนี้ค่าหุ้นบริษัท ห้ามมิให้หักกับหนี้บริษัทม.</a:t>
            </a:r>
            <a:r>
              <a:rPr lang="en-US" dirty="0"/>
              <a:t>1119 </a:t>
            </a:r>
            <a:r>
              <a:rPr lang="th-TH" dirty="0"/>
              <a:t>ว</a:t>
            </a:r>
            <a:r>
              <a:rPr lang="en-US" dirty="0"/>
              <a:t>2.</a:t>
            </a:r>
          </a:p>
          <a:p>
            <a:pPr lvl="0"/>
            <a:r>
              <a:rPr lang="th-TH" dirty="0"/>
              <a:t>          (</a:t>
            </a:r>
            <a:r>
              <a:rPr lang="en-US" dirty="0"/>
              <a:t>8</a:t>
            </a:r>
            <a:r>
              <a:rPr lang="th-TH" dirty="0"/>
              <a:t>) หนี้ซึ่งไม่อาจบังคับได้ เช่นชำระหนี้การพนัน(มาตรา </a:t>
            </a:r>
            <a:r>
              <a:rPr lang="en-US" dirty="0"/>
              <a:t>853</a:t>
            </a:r>
            <a:r>
              <a:rPr lang="th-TH" dirty="0"/>
              <a:t>)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05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4. </a:t>
            </a:r>
            <a:r>
              <a:rPr lang="th-TH" b="1" dirty="0"/>
              <a:t>วิธีการหักกลบลบหนี้ (มาตรา </a:t>
            </a:r>
            <a:r>
              <a:rPr lang="en-US" b="1" dirty="0"/>
              <a:t>342</a:t>
            </a:r>
            <a:r>
              <a:rPr lang="th-TH" b="1" dirty="0"/>
              <a:t>)</a:t>
            </a:r>
            <a:r>
              <a:rPr lang="th-TH" dirty="0"/>
              <a:t> มีลักษณะดังนี้</a:t>
            </a:r>
            <a:endParaRPr lang="en-US" dirty="0"/>
          </a:p>
          <a:p>
            <a:pPr lvl="0"/>
            <a:r>
              <a:rPr lang="th-TH" b="1" dirty="0"/>
              <a:t>       </a:t>
            </a:r>
            <a:r>
              <a:rPr lang="en-US" b="1" dirty="0"/>
              <a:t>1</a:t>
            </a:r>
            <a:r>
              <a:rPr lang="th-TH" b="1" dirty="0"/>
              <a:t>) </a:t>
            </a:r>
            <a:r>
              <a:rPr lang="th-TH" dirty="0"/>
              <a:t>การแสดงเจตนาฝ่ายเดียว</a:t>
            </a:r>
            <a:endParaRPr lang="en-US" dirty="0"/>
          </a:p>
          <a:p>
            <a:pPr lvl="0"/>
            <a:r>
              <a:rPr lang="th-TH" b="1" dirty="0"/>
              <a:t>       </a:t>
            </a:r>
            <a:r>
              <a:rPr lang="en-US" b="1" dirty="0"/>
              <a:t>2</a:t>
            </a:r>
            <a:r>
              <a:rPr lang="th-TH" b="1" dirty="0"/>
              <a:t>) </a:t>
            </a:r>
            <a:r>
              <a:rPr lang="th-TH" dirty="0"/>
              <a:t>การแสดงเจตนาต้องไม่มีเงื่อนไข เงื่อนเวลา</a:t>
            </a:r>
            <a:endParaRPr lang="en-US" dirty="0"/>
          </a:p>
          <a:p>
            <a:pPr lvl="0"/>
            <a:r>
              <a:rPr lang="th-TH" b="1" dirty="0"/>
              <a:t>       </a:t>
            </a:r>
            <a:r>
              <a:rPr lang="en-US" b="1" dirty="0"/>
              <a:t>3</a:t>
            </a:r>
            <a:r>
              <a:rPr lang="th-TH" b="1" dirty="0"/>
              <a:t>) </a:t>
            </a:r>
            <a:r>
              <a:rPr lang="th-TH" dirty="0"/>
              <a:t>การแสดงเจตนามีผลย้อนหลัง</a:t>
            </a:r>
            <a:endParaRPr lang="en-US" dirty="0"/>
          </a:p>
          <a:p>
            <a:pPr lvl="0"/>
            <a:endParaRPr lang="th-TH" b="1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96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5. </a:t>
            </a:r>
            <a:r>
              <a:rPr lang="th-TH" b="1" dirty="0"/>
              <a:t>ผลของการหักกลบลบหนี้</a:t>
            </a:r>
            <a:endParaRPr lang="en-US" dirty="0"/>
          </a:p>
          <a:p>
            <a:pPr lvl="0"/>
            <a:r>
              <a:rPr lang="th-TH" b="1" dirty="0"/>
              <a:t>       </a:t>
            </a:r>
            <a:r>
              <a:rPr lang="en-US" b="1" dirty="0"/>
              <a:t>1</a:t>
            </a:r>
            <a:r>
              <a:rPr lang="th-TH" b="1" dirty="0"/>
              <a:t>) ผลโดยทั่วไป      มาตรา </a:t>
            </a:r>
            <a:r>
              <a:rPr lang="en-US" b="1" dirty="0"/>
              <a:t>341 </a:t>
            </a:r>
            <a:r>
              <a:rPr lang="th-TH" dirty="0"/>
              <a:t>หลุดพ้นจากการชำระหนี้</a:t>
            </a:r>
            <a:endParaRPr lang="en-US" dirty="0"/>
          </a:p>
          <a:p>
            <a:pPr lvl="0"/>
            <a:r>
              <a:rPr lang="th-TH" b="1" dirty="0"/>
              <a:t>      </a:t>
            </a:r>
            <a:r>
              <a:rPr lang="en-US" b="1" dirty="0"/>
              <a:t>2</a:t>
            </a:r>
            <a:r>
              <a:rPr lang="th-TH" b="1" dirty="0"/>
              <a:t>) กรณีที่มีหนี้จะต้องหักกลบลบหนี้กันหลายราย       มาตรา </a:t>
            </a:r>
            <a:r>
              <a:rPr lang="en-US" b="1" dirty="0"/>
              <a:t>348 </a:t>
            </a:r>
            <a:endParaRPr lang="en-US" dirty="0"/>
          </a:p>
          <a:p>
            <a:pPr lvl="0"/>
            <a:r>
              <a:rPr lang="th-TH" b="1" dirty="0"/>
              <a:t>     </a:t>
            </a:r>
            <a:r>
              <a:rPr lang="en-US" b="1" dirty="0"/>
              <a:t> 3</a:t>
            </a:r>
            <a:r>
              <a:rPr lang="th-TH" b="1" dirty="0"/>
              <a:t>) กรณีขอหักกลบลบหนี้ซึ่งมีสถานที่ชำระต่างกัน      มาตรา </a:t>
            </a:r>
            <a:r>
              <a:rPr lang="en-US" b="1" dirty="0"/>
              <a:t>343 </a:t>
            </a:r>
            <a:r>
              <a:rPr lang="th-TH" b="1" dirty="0"/>
              <a:t> 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14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4. </a:t>
            </a:r>
            <a:r>
              <a:rPr lang="th-TH" b="1" dirty="0"/>
              <a:t>แปลงหนี้ใหม่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1. </a:t>
            </a:r>
            <a:r>
              <a:rPr lang="th-TH" b="1" dirty="0"/>
              <a:t>แปลงหนี้ใหม่คืออะไร</a:t>
            </a:r>
            <a:endParaRPr lang="en-US" dirty="0"/>
          </a:p>
          <a:p>
            <a:r>
              <a:rPr lang="th-TH" dirty="0"/>
              <a:t>    เป็นกรณีที่คู่กรณีที่เกี่ยวข้องได้ตกลงกันให้หนี้เดิมระงับและบังคับตามหนี้ที่ตกลง  </a:t>
            </a:r>
          </a:p>
          <a:p>
            <a:pPr>
              <a:buNone/>
            </a:pPr>
            <a:r>
              <a:rPr lang="th-TH" dirty="0"/>
              <a:t>        กันใหม่  โดยมีการเปลี่ยนแปลงสิ่งซึ่งเป็นสาระสำคัญแห่งหนี้เดิม</a:t>
            </a:r>
          </a:p>
        </p:txBody>
      </p:sp>
    </p:spTree>
    <p:extLst>
      <p:ext uri="{BB962C8B-B14F-4D97-AF65-F5344CB8AC3E}">
        <p14:creationId xmlns:p14="http://schemas.microsoft.com/office/powerpoint/2010/main" val="10842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/>
              <a:t>2. </a:t>
            </a:r>
            <a:r>
              <a:rPr lang="th-TH" sz="2800" b="1" dirty="0"/>
              <a:t>หลักเกณฑ์แปลงหนี้ใหม่ (มาตรา </a:t>
            </a:r>
            <a:r>
              <a:rPr lang="en-US" sz="2800" b="1" dirty="0"/>
              <a:t>349</a:t>
            </a:r>
            <a:r>
              <a:rPr lang="th-TH" sz="2800" b="1" dirty="0"/>
              <a:t>)</a:t>
            </a:r>
            <a:endParaRPr lang="en-US" sz="1600" dirty="0"/>
          </a:p>
          <a:p>
            <a:pPr lvl="1"/>
            <a:r>
              <a:rPr lang="th-TH" b="1" dirty="0"/>
              <a:t> </a:t>
            </a:r>
            <a:r>
              <a:rPr lang="en-US" b="1" dirty="0"/>
              <a:t>1</a:t>
            </a:r>
            <a:r>
              <a:rPr lang="th-TH" b="1" dirty="0"/>
              <a:t>) </a:t>
            </a:r>
            <a:r>
              <a:rPr lang="th-TH" dirty="0"/>
              <a:t>มีหนี้เดิมที่คู่กรณีจะให้ระงับไป</a:t>
            </a:r>
            <a:endParaRPr lang="en-US" sz="1400" dirty="0"/>
          </a:p>
          <a:p>
            <a:pPr lvl="1"/>
            <a:r>
              <a:rPr lang="th-TH" dirty="0"/>
              <a:t> </a:t>
            </a:r>
            <a:r>
              <a:rPr lang="en-US" dirty="0"/>
              <a:t>2</a:t>
            </a:r>
            <a:r>
              <a:rPr lang="th-TH" dirty="0"/>
              <a:t>) คู่กรณีทำสัญญาแปลงหนี้เดิมเป็นหนี้ใหม่</a:t>
            </a:r>
            <a:endParaRPr lang="en-US" sz="1400" dirty="0"/>
          </a:p>
          <a:p>
            <a:pPr lvl="1"/>
            <a:r>
              <a:rPr lang="th-TH" dirty="0"/>
              <a:t> </a:t>
            </a:r>
            <a:r>
              <a:rPr lang="en-US" dirty="0"/>
              <a:t>3</a:t>
            </a:r>
            <a:r>
              <a:rPr lang="th-TH" dirty="0"/>
              <a:t>) มีการเปลี่ยนสาระสำคัญของหนี้</a:t>
            </a:r>
            <a:endParaRPr lang="en-US" sz="1400" dirty="0"/>
          </a:p>
          <a:p>
            <a:pPr lvl="1"/>
            <a:r>
              <a:rPr lang="th-TH" dirty="0"/>
              <a:t> </a:t>
            </a:r>
            <a:r>
              <a:rPr lang="en-US" dirty="0"/>
              <a:t>4</a:t>
            </a:r>
            <a:r>
              <a:rPr lang="th-TH" dirty="0"/>
              <a:t>) มีหนี้ใหม่เกิดขึ้นแทนหนี้เดิม</a:t>
            </a:r>
            <a:endParaRPr lang="en-US" sz="1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79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/>
              <a:t>3. </a:t>
            </a:r>
            <a:r>
              <a:rPr lang="th-TH" sz="2800" b="1" dirty="0"/>
              <a:t>ผลของการแปลงหนี้ใหม่</a:t>
            </a:r>
            <a:endParaRPr lang="en-US" sz="2800" dirty="0"/>
          </a:p>
          <a:p>
            <a:pPr lvl="1"/>
            <a:r>
              <a:rPr lang="en-US" sz="2800" b="1" dirty="0"/>
              <a:t>1</a:t>
            </a:r>
            <a:r>
              <a:rPr lang="th-TH" sz="2800" b="1" dirty="0"/>
              <a:t>) ผลเกี่ยวกับหนี้ประธาน ห</a:t>
            </a:r>
            <a:r>
              <a:rPr lang="th-TH" sz="2800" dirty="0"/>
              <a:t>นี้เดิมระงับไป แต่ก็ยังคงต้องผูกพันและบังคับกันตามหนี้ใหม่</a:t>
            </a:r>
            <a:endParaRPr lang="en-US" sz="2800" dirty="0"/>
          </a:p>
          <a:p>
            <a:pPr lvl="1"/>
            <a:r>
              <a:rPr lang="en-US" sz="2800" b="1" dirty="0"/>
              <a:t>2</a:t>
            </a:r>
            <a:r>
              <a:rPr lang="th-TH" sz="2800" b="1" dirty="0"/>
              <a:t>) ผลเกี่ยวกับจำนำจำนอง (มาตรา </a:t>
            </a:r>
            <a:r>
              <a:rPr lang="en-US" sz="2800" b="1" dirty="0"/>
              <a:t>352</a:t>
            </a:r>
            <a:r>
              <a:rPr lang="th-TH" sz="2800" b="1" dirty="0"/>
              <a:t>) </a:t>
            </a:r>
            <a:r>
              <a:rPr lang="th-TH" sz="2800" dirty="0"/>
              <a:t>ยังคงเป็นประกันหนี้ใหม่ต่อมา ต้องมีการตกลงกันให้โอนหลักประกันนั้นมาด้วย </a:t>
            </a:r>
            <a:endParaRPr lang="en-US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7562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5. </a:t>
            </a:r>
            <a:r>
              <a:rPr lang="th-TH" b="1" dirty="0"/>
              <a:t>หนี้เกลื่อนกลืนกัน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1. </a:t>
            </a:r>
            <a:r>
              <a:rPr lang="th-TH" b="1" dirty="0"/>
              <a:t>หนี้เกลื่อนกลืนกันคืออะไร</a:t>
            </a:r>
            <a:endParaRPr lang="en-US" dirty="0"/>
          </a:p>
          <a:p>
            <a:r>
              <a:rPr lang="th-TH" b="1" dirty="0"/>
              <a:t>    มาตรา </a:t>
            </a:r>
            <a:r>
              <a:rPr lang="en-US" b="1" dirty="0"/>
              <a:t>353 </a:t>
            </a:r>
            <a:r>
              <a:rPr lang="th-TH" dirty="0"/>
              <a:t>ถ้าสิทธิและความรับผิดในหนี้รายใดตกอยู่แก่บุคคลเดียวกัน ท่านว่า</a:t>
            </a:r>
          </a:p>
          <a:p>
            <a:r>
              <a:rPr lang="th-TH" dirty="0"/>
              <a:t>                     หนี้นั้นเป็นอันระงับ</a:t>
            </a:r>
          </a:p>
        </p:txBody>
      </p:sp>
    </p:spTree>
    <p:extLst>
      <p:ext uri="{BB962C8B-B14F-4D97-AF65-F5344CB8AC3E}">
        <p14:creationId xmlns:p14="http://schemas.microsoft.com/office/powerpoint/2010/main" val="36443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/>
              <a:t>2. </a:t>
            </a:r>
            <a:r>
              <a:rPr lang="th-TH" sz="2800" b="1" dirty="0"/>
              <a:t>หนี้เกลื่อนกลืนกันเกิดขึ้นได้อย่างไร</a:t>
            </a:r>
            <a:endParaRPr lang="en-US" sz="2800" dirty="0"/>
          </a:p>
          <a:p>
            <a:pPr lvl="0"/>
            <a:r>
              <a:rPr lang="th-TH" b="1" dirty="0"/>
              <a:t>      </a:t>
            </a:r>
            <a:r>
              <a:rPr lang="en-US" b="1" dirty="0"/>
              <a:t>1</a:t>
            </a:r>
            <a:r>
              <a:rPr lang="th-TH" b="1" dirty="0"/>
              <a:t>) เจ้าหนี้หรือลูกหนี้กลายเป็นทายาทของอีกฝ่ายหนึ่ง</a:t>
            </a:r>
            <a:endParaRPr lang="en-US" dirty="0"/>
          </a:p>
          <a:p>
            <a:r>
              <a:rPr lang="th-TH" b="1" dirty="0"/>
              <a:t>      </a:t>
            </a:r>
            <a:r>
              <a:rPr lang="en-US" b="1" dirty="0"/>
              <a:t>2</a:t>
            </a:r>
            <a:r>
              <a:rPr lang="th-TH" b="1" dirty="0"/>
              <a:t>) เจ้าหนี้หรือลูกหนี้รับโอนหนี้ หรือโอนสิทธิเรียกร้องของอีกฝ่ายหนึ่งมา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81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ทบทวนก่อนเรียน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3600" dirty="0"/>
              <a:t>1. </a:t>
            </a:r>
            <a:r>
              <a:rPr lang="th-TH" sz="3600" dirty="0"/>
              <a:t>หนี้ คืออะไร</a:t>
            </a:r>
          </a:p>
          <a:p>
            <a:r>
              <a:rPr lang="en-US" sz="3600" dirty="0"/>
              <a:t>2. </a:t>
            </a:r>
            <a:r>
              <a:rPr lang="th-TH" sz="3600" dirty="0"/>
              <a:t>บ่อเกิดแห่งหนี้ คืออะไร</a:t>
            </a:r>
          </a:p>
          <a:p>
            <a:r>
              <a:rPr lang="en-US" sz="3600" dirty="0"/>
              <a:t>3. </a:t>
            </a:r>
            <a:r>
              <a:rPr lang="th-TH" sz="3600" dirty="0"/>
              <a:t>วัตถุแห่งหนี้ คืออะไร</a:t>
            </a:r>
          </a:p>
          <a:p>
            <a:r>
              <a:rPr lang="en-US" sz="3600" dirty="0"/>
              <a:t>4. </a:t>
            </a:r>
            <a:r>
              <a:rPr lang="th-TH" sz="3600" dirty="0"/>
              <a:t>หลักเกณฑ์ลูกหนี้ผิดนัดและเจ้าหนี้ผิดนัด</a:t>
            </a:r>
          </a:p>
          <a:p>
            <a:r>
              <a:rPr lang="en-US" sz="3600" dirty="0"/>
              <a:t>5. </a:t>
            </a:r>
            <a:r>
              <a:rPr lang="th-TH" sz="3600" dirty="0"/>
              <a:t>สิทธิการเรียกร้องให้ลูกหนี้ชำระหนี้</a:t>
            </a:r>
          </a:p>
          <a:p>
            <a:r>
              <a:rPr lang="en-US" sz="3600" dirty="0"/>
              <a:t>6. </a:t>
            </a:r>
            <a:r>
              <a:rPr lang="th-TH" sz="3600" dirty="0"/>
              <a:t>ค่าสินไหมทดแทน</a:t>
            </a:r>
          </a:p>
          <a:p>
            <a:r>
              <a:rPr lang="en-US" sz="3600" dirty="0"/>
              <a:t>7. </a:t>
            </a:r>
            <a:r>
              <a:rPr lang="th-TH" sz="3600" dirty="0"/>
              <a:t>การชำระหนี้กลายเป็นพ้นวิสัย</a:t>
            </a:r>
          </a:p>
          <a:p>
            <a:r>
              <a:rPr lang="en-US" sz="3600" dirty="0"/>
              <a:t>8. </a:t>
            </a:r>
            <a:r>
              <a:rPr lang="th-TH" sz="3600" dirty="0"/>
              <a:t>รับช่วงสิทธิ รับช่วงทรัพย์</a:t>
            </a:r>
          </a:p>
          <a:p>
            <a:r>
              <a:rPr lang="en-US" sz="3600" dirty="0"/>
              <a:t>9. </a:t>
            </a:r>
            <a:r>
              <a:rPr lang="th-TH" sz="3600" dirty="0"/>
              <a:t>สิทธิยึดหน่วง</a:t>
            </a:r>
          </a:p>
          <a:p>
            <a:r>
              <a:rPr lang="en-US" sz="3600" dirty="0"/>
              <a:t>10. </a:t>
            </a:r>
            <a:r>
              <a:rPr lang="th-TH" sz="3600" dirty="0"/>
              <a:t>ลูกหนี้เจ้าหนี้ร่วม</a:t>
            </a:r>
          </a:p>
          <a:p>
            <a:r>
              <a:rPr lang="en-US" sz="3600" dirty="0"/>
              <a:t>11. </a:t>
            </a:r>
            <a:r>
              <a:rPr lang="th-TH" sz="3600" dirty="0"/>
              <a:t>การโอนสิทธิเรียกร้อง</a:t>
            </a:r>
            <a:r>
              <a:rPr lang="en-US" sz="3600" dirty="0"/>
              <a:t> </a:t>
            </a:r>
            <a:endParaRPr lang="th-TH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3. </a:t>
            </a:r>
            <a:r>
              <a:rPr lang="th-TH" b="1" dirty="0"/>
              <a:t>ข้อยกเว้นของหนี้เกลื่อนกลืนกัน (มาตรา </a:t>
            </a:r>
            <a:r>
              <a:rPr lang="en-US" b="1" dirty="0"/>
              <a:t>353</a:t>
            </a:r>
            <a:r>
              <a:rPr lang="th-TH" b="1" dirty="0"/>
              <a:t>)</a:t>
            </a:r>
            <a:r>
              <a:rPr lang="en-US" b="1" dirty="0"/>
              <a:t> </a:t>
            </a:r>
            <a:r>
              <a:rPr lang="th-TH" dirty="0"/>
              <a:t>มี </a:t>
            </a:r>
            <a:r>
              <a:rPr lang="en-US" dirty="0"/>
              <a:t>2</a:t>
            </a:r>
            <a:r>
              <a:rPr lang="th-TH" dirty="0"/>
              <a:t> กรณี</a:t>
            </a:r>
            <a:endParaRPr lang="en-US" dirty="0"/>
          </a:p>
          <a:p>
            <a:pPr lvl="0"/>
            <a:r>
              <a:rPr lang="th-TH" b="1" dirty="0"/>
              <a:t>      </a:t>
            </a:r>
            <a:r>
              <a:rPr lang="en-US" b="1" dirty="0"/>
              <a:t>1</a:t>
            </a:r>
            <a:r>
              <a:rPr lang="th-TH" b="1" dirty="0"/>
              <a:t>) หนี้ได้ตกไปอยู่บังคับแห่งสิทธิของบุคคลภายนอก</a:t>
            </a:r>
            <a:endParaRPr lang="en-US" dirty="0"/>
          </a:p>
          <a:p>
            <a:pPr lvl="0"/>
            <a:r>
              <a:rPr lang="th-TH" b="1" dirty="0"/>
              <a:t>      </a:t>
            </a:r>
            <a:r>
              <a:rPr lang="en-US" b="1" dirty="0"/>
              <a:t>2</a:t>
            </a:r>
            <a:r>
              <a:rPr lang="th-TH" b="1" dirty="0"/>
              <a:t>) เมื่อมีการสลักหลังตั๋วเงินกลับมา </a:t>
            </a:r>
            <a:r>
              <a:rPr lang="th-TH" dirty="0"/>
              <a:t>ตามมาตรา </a:t>
            </a:r>
            <a:r>
              <a:rPr lang="en-US" dirty="0"/>
              <a:t>917 </a:t>
            </a:r>
            <a:r>
              <a:rPr lang="th-TH" dirty="0"/>
              <a:t>วรรคสาม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en-US" b="1" dirty="0"/>
              <a:t>4. </a:t>
            </a:r>
            <a:r>
              <a:rPr lang="th-TH" b="1" dirty="0"/>
              <a:t>ผลของหนี้เกลื่อนกลืนกัน</a:t>
            </a:r>
            <a:endParaRPr lang="en-US" dirty="0"/>
          </a:p>
          <a:p>
            <a:r>
              <a:rPr lang="th-TH" dirty="0"/>
              <a:t>      หนี้ระงับทั้งหนี้ประธานและหนี้อุปกรณ์ด้วย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53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>
                <a:solidFill>
                  <a:srgbClr val="FF0000"/>
                </a:solidFill>
              </a:rPr>
              <a:t>มาตราสำคัญ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4DEAEFFD-D9E8-48B8-86F5-A73232B56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97002"/>
              </p:ext>
            </p:extLst>
          </p:nvPr>
        </p:nvGraphicFramePr>
        <p:xfrm>
          <a:off x="1295401" y="1813092"/>
          <a:ext cx="9755776" cy="4734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5288">
                  <a:extLst>
                    <a:ext uri="{9D8B030D-6E8A-4147-A177-3AD203B41FA5}">
                      <a16:colId xmlns:a16="http://schemas.microsoft.com/office/drawing/2014/main" val="3785079146"/>
                    </a:ext>
                  </a:extLst>
                </a:gridCol>
                <a:gridCol w="6670488">
                  <a:extLst>
                    <a:ext uri="{9D8B030D-6E8A-4147-A177-3AD203B41FA5}">
                      <a16:colId xmlns:a16="http://schemas.microsoft.com/office/drawing/2014/main" val="1807734326"/>
                    </a:ext>
                  </a:extLst>
                </a:gridCol>
              </a:tblGrid>
              <a:tr h="398386">
                <a:tc>
                  <a:txBody>
                    <a:bodyPr/>
                    <a:lstStyle/>
                    <a:p>
                      <a:r>
                        <a:rPr lang="th-TH" sz="2800" dirty="0"/>
                        <a:t>เรื่อง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มาตรา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637647"/>
                  </a:ext>
                </a:extLst>
              </a:tr>
              <a:tr h="381879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บททั่วไป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</a:rPr>
                        <a:t>มาตรา ๑๙๔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4015548"/>
                  </a:ext>
                </a:extLst>
              </a:tr>
              <a:tr h="381879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ลูกหนี้ผิดนัด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</a:rPr>
                        <a:t>มาตรา ๒๐๓ วรรคแรก มาตรา ๒๐๔ วรรคแรก มาตรา ๒๐๖และมาตรา ๒๒๔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8633885"/>
                  </a:ext>
                </a:extLst>
              </a:tr>
              <a:tr h="381879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การบังคับชำระหนี้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</a:rPr>
                        <a:t>มาตรา ๒๑๓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797325"/>
                  </a:ext>
                </a:extLst>
              </a:tr>
              <a:tr h="381879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การชำระหนี้กลายเป็นพ้นวิสัย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</a:rPr>
                        <a:t>มาตรา ๒๑๗ และมาตรา ๒๑๘</a:t>
                      </a:r>
                      <a:r>
                        <a:rPr lang="en-US" sz="2400" dirty="0">
                          <a:effectLst/>
                        </a:rPr>
                        <a:t>  </a:t>
                      </a:r>
                      <a:r>
                        <a:rPr lang="th-TH" sz="2400" dirty="0">
                          <a:effectLst/>
                        </a:rPr>
                        <a:t>มาตรา ๒๑๙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372289"/>
                  </a:ext>
                </a:extLst>
              </a:tr>
              <a:tr h="381879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รับช่วงสิทธิ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</a:rPr>
                        <a:t>มาตรา ๒๒๖ วรรคสอง มาตรา ๒๒๙(๓)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190385"/>
                  </a:ext>
                </a:extLst>
              </a:tr>
              <a:tr h="381879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การใช้สิทธิเรียกร้องของลูกหนี้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strike="noStrike" dirty="0">
                          <a:effectLst/>
                        </a:rPr>
                        <a:t>มาตรา ๒๓๓</a:t>
                      </a:r>
                      <a:endParaRPr lang="en-US" sz="16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339569"/>
                  </a:ext>
                </a:extLst>
              </a:tr>
              <a:tr h="381879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การเพิกถอนการฉ้อฉล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</a:rPr>
                        <a:t>มาตรา ๒๓๗ และมาตรา </a:t>
                      </a:r>
                      <a:r>
                        <a:rPr lang="th-TH" sz="2400" u="none" dirty="0">
                          <a:effectLst/>
                        </a:rPr>
                        <a:t>๒๓๘ วรรคแรก</a:t>
                      </a:r>
                      <a:endParaRPr lang="en-US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795219"/>
                  </a:ext>
                </a:extLst>
              </a:tr>
              <a:tr h="381879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การโอนสิทธิเรียกร้อง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u="none" strike="noStrike" dirty="0">
                          <a:effectLst/>
                        </a:rPr>
                        <a:t>มาตรา ๓๐๓ และมาตรา ๓๐๖</a:t>
                      </a:r>
                      <a:endParaRPr lang="en-US" sz="16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100024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ลูกหนี้ร่วม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u="none" strike="noStrike" dirty="0">
                          <a:effectLst/>
                        </a:rPr>
                        <a:t>มาตรา ๒๙๑ มาตรา ๒๙๕ มาตรา ๒๙๖ </a:t>
                      </a:r>
                      <a:endParaRPr lang="en-US" sz="16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913012"/>
                  </a:ext>
                </a:extLst>
              </a:tr>
              <a:tr h="686523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ความระงับแห่งหนี้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u="none" strike="noStrike" dirty="0">
                          <a:effectLst/>
                        </a:rPr>
                        <a:t>มาตรา ๓๔๑ มาตรา ๓๒๑ และมาตรา ๓๔๙</a:t>
                      </a:r>
                      <a:endParaRPr lang="en-US" sz="16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21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9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499E09-8EDF-4CA0-ADA1-001955F1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เนื้อหาในครั้งนี้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1FF4EF-5894-49F8-8354-F2E643051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1. </a:t>
            </a:r>
            <a:r>
              <a:rPr lang="th-TH" sz="2400" b="1" dirty="0"/>
              <a:t>การชำระหนี้</a:t>
            </a:r>
          </a:p>
          <a:p>
            <a:pPr lvl="0"/>
            <a:r>
              <a:rPr lang="en-US" sz="2400" b="1" dirty="0"/>
              <a:t>2. </a:t>
            </a:r>
            <a:r>
              <a:rPr lang="th-TH" sz="2400" b="1" dirty="0"/>
              <a:t>ปลดหนี้</a:t>
            </a:r>
          </a:p>
          <a:p>
            <a:pPr lvl="0"/>
            <a:r>
              <a:rPr lang="en-US" sz="2400" b="1" dirty="0"/>
              <a:t>3. </a:t>
            </a:r>
            <a:r>
              <a:rPr lang="th-TH" sz="2400" b="1" dirty="0"/>
              <a:t>หักกลบลบหนี้</a:t>
            </a:r>
          </a:p>
          <a:p>
            <a:pPr lvl="0"/>
            <a:r>
              <a:rPr lang="en-US" sz="2400" b="1" dirty="0"/>
              <a:t>4. </a:t>
            </a:r>
            <a:r>
              <a:rPr lang="th-TH" sz="2400" b="1" dirty="0"/>
              <a:t>แปลงหนี้ใหม่</a:t>
            </a:r>
          </a:p>
          <a:p>
            <a:pPr lvl="0"/>
            <a:r>
              <a:rPr lang="en-US" sz="2400" b="1" dirty="0"/>
              <a:t>5. </a:t>
            </a:r>
            <a:r>
              <a:rPr lang="th-TH" sz="2400" b="1" dirty="0"/>
              <a:t>หนี้เกลื่อนกลืนกัน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65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91544" y="1628800"/>
          <a:ext cx="8229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8000" b="1" dirty="0"/>
                        <a:t>ความระงับแห่งหนี้</a:t>
                      </a:r>
                    </a:p>
                    <a:p>
                      <a:pPr algn="ctr"/>
                      <a:endParaRPr lang="th-TH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9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1. </a:t>
            </a:r>
            <a:r>
              <a:rPr lang="th-TH" b="1" dirty="0"/>
              <a:t>การชำระหนี้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/>
              <a:t>                                                                 (</a:t>
            </a:r>
            <a:r>
              <a:rPr lang="en-US" dirty="0"/>
              <a:t>1</a:t>
            </a:r>
            <a:r>
              <a:rPr lang="th-TH" dirty="0"/>
              <a:t>) </a:t>
            </a:r>
            <a:r>
              <a:rPr lang="th-TH" b="1" dirty="0"/>
              <a:t>สภาพแห่งหนี้ไม่เปิดช่องให้บุคคลภายนอก</a:t>
            </a:r>
          </a:p>
          <a:p>
            <a:pPr>
              <a:buNone/>
            </a:pPr>
            <a:r>
              <a:rPr lang="th-TH" b="1" dirty="0"/>
              <a:t>                                                                       ชำระหนี้ได้</a:t>
            </a:r>
            <a:r>
              <a:rPr lang="th-TH" dirty="0"/>
              <a:t> </a:t>
            </a:r>
          </a:p>
          <a:p>
            <a:endParaRPr lang="th-TH" dirty="0"/>
          </a:p>
          <a:p>
            <a:pPr lvl="0"/>
            <a:r>
              <a:rPr lang="en-US" dirty="0"/>
              <a:t>1</a:t>
            </a:r>
            <a:r>
              <a:rPr lang="th-TH" dirty="0"/>
              <a:t>. </a:t>
            </a:r>
            <a:r>
              <a:rPr lang="th-TH" b="1" dirty="0"/>
              <a:t>ผู้ชำระหนี้ (มาตรา </a:t>
            </a:r>
            <a:r>
              <a:rPr lang="en-US" b="1" dirty="0"/>
              <a:t>314</a:t>
            </a:r>
            <a:r>
              <a:rPr lang="th-TH" b="1" dirty="0"/>
              <a:t>)              (</a:t>
            </a:r>
            <a:r>
              <a:rPr lang="en-US" b="1" dirty="0"/>
              <a:t>2</a:t>
            </a:r>
            <a:r>
              <a:rPr lang="th-TH" b="1" dirty="0"/>
              <a:t>)  ขัดกับเจตนาอันคู่กรณีได้แสดงไว้</a:t>
            </a:r>
            <a:r>
              <a:rPr lang="th-TH" dirty="0"/>
              <a:t> </a:t>
            </a:r>
          </a:p>
          <a:p>
            <a:pPr lvl="0"/>
            <a:endParaRPr lang="th-TH" dirty="0"/>
          </a:p>
          <a:p>
            <a:pPr lvl="0">
              <a:buNone/>
            </a:pPr>
            <a:r>
              <a:rPr lang="th-TH" dirty="0"/>
              <a:t>                                                                 (</a:t>
            </a:r>
            <a:r>
              <a:rPr lang="en-US" dirty="0"/>
              <a:t>3</a:t>
            </a:r>
            <a:r>
              <a:rPr lang="th-TH" dirty="0"/>
              <a:t>) </a:t>
            </a:r>
            <a:r>
              <a:rPr lang="th-TH" b="1" dirty="0"/>
              <a:t> การชำระหนี้โดยขืนใจลูกหนี้</a:t>
            </a:r>
            <a:r>
              <a:rPr lang="th-TH" dirty="0"/>
              <a:t> </a:t>
            </a:r>
            <a:endParaRPr lang="en-US" dirty="0"/>
          </a:p>
          <a:p>
            <a:endParaRPr lang="th-TH" dirty="0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rot="5400000" flipH="1" flipV="1">
            <a:off x="3668459" y="3280296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rot="16200000" flipH="1">
            <a:off x="3920487" y="4555734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4121237" y="4295263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2. </a:t>
            </a:r>
            <a:r>
              <a:rPr lang="th-TH" b="1" dirty="0"/>
              <a:t>ผู้รับชำระหนี้  </a:t>
            </a:r>
          </a:p>
          <a:p>
            <a:pPr lvl="0">
              <a:buNone/>
            </a:pPr>
            <a:r>
              <a:rPr lang="th-TH" b="1" dirty="0"/>
              <a:t>           มาตรา </a:t>
            </a:r>
            <a:r>
              <a:rPr lang="en-US" b="1" dirty="0"/>
              <a:t>315       </a:t>
            </a:r>
            <a:r>
              <a:rPr lang="th-TH" b="1" dirty="0"/>
              <a:t>(</a:t>
            </a:r>
            <a:r>
              <a:rPr lang="en-US" b="1" dirty="0"/>
              <a:t>1</a:t>
            </a:r>
            <a:r>
              <a:rPr lang="th-TH" b="1" dirty="0"/>
              <a:t>) เจ้าหนี้</a:t>
            </a:r>
          </a:p>
          <a:p>
            <a:pPr lvl="0">
              <a:buNone/>
            </a:pPr>
            <a:r>
              <a:rPr lang="th-TH" b="1" dirty="0"/>
              <a:t>                                        (</a:t>
            </a:r>
            <a:r>
              <a:rPr lang="en-US" b="1" dirty="0"/>
              <a:t>2</a:t>
            </a:r>
            <a:r>
              <a:rPr lang="th-TH" b="1" dirty="0"/>
              <a:t>) ผู้มีอำนาจรับชำระแทน</a:t>
            </a:r>
            <a:r>
              <a:rPr lang="en-US" b="1" dirty="0"/>
              <a:t>   </a:t>
            </a:r>
          </a:p>
          <a:p>
            <a:pPr lvl="0">
              <a:buNone/>
            </a:pPr>
            <a:endParaRPr lang="en-US" b="1" dirty="0"/>
          </a:p>
          <a:p>
            <a:pPr lvl="0">
              <a:buNone/>
            </a:pPr>
            <a:r>
              <a:rPr lang="en-US" b="1" dirty="0"/>
              <a:t>       </a:t>
            </a:r>
            <a:r>
              <a:rPr lang="th-TH" b="1" dirty="0"/>
              <a:t> มาตรา </a:t>
            </a:r>
            <a:r>
              <a:rPr lang="en-US" b="1" dirty="0"/>
              <a:t>320      </a:t>
            </a:r>
            <a:r>
              <a:rPr lang="th-TH" b="1" dirty="0"/>
              <a:t>บังคับชำระหนี้ไม่ถูกต้องไม่ได้</a:t>
            </a:r>
          </a:p>
          <a:p>
            <a:pPr lvl="0">
              <a:buNone/>
            </a:pP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h-TH" dirty="0"/>
          </a:p>
          <a:p>
            <a:pPr lvl="0"/>
            <a:r>
              <a:rPr lang="th-TH" dirty="0"/>
              <a:t>                                                                    (</a:t>
            </a:r>
            <a:r>
              <a:rPr lang="en-US" dirty="0"/>
              <a:t>1</a:t>
            </a:r>
            <a:r>
              <a:rPr lang="th-TH" dirty="0"/>
              <a:t>) </a:t>
            </a:r>
            <a:r>
              <a:rPr lang="th-TH" b="1" dirty="0"/>
              <a:t>การชำระหนี้ทรัพย์เฉพาะสิ่ง ส่งมอบที่ </a:t>
            </a:r>
          </a:p>
          <a:p>
            <a:pPr lvl="0">
              <a:buNone/>
            </a:pPr>
            <a:r>
              <a:rPr lang="th-TH" b="1" dirty="0"/>
              <a:t>                                                                                ทรัพย์ตั้งอยู่ </a:t>
            </a:r>
            <a:endParaRPr lang="th-TH" dirty="0"/>
          </a:p>
          <a:p>
            <a:pPr lvl="0"/>
            <a:r>
              <a:rPr lang="en-US" dirty="0"/>
              <a:t>3.</a:t>
            </a:r>
            <a:r>
              <a:rPr lang="th-TH" b="1" dirty="0"/>
              <a:t> สถานที่ชำระหนี้ (มาตรา </a:t>
            </a:r>
            <a:r>
              <a:rPr lang="en-US" b="1" dirty="0"/>
              <a:t>324</a:t>
            </a:r>
            <a:r>
              <a:rPr lang="th-TH" b="1" dirty="0"/>
              <a:t>)</a:t>
            </a:r>
            <a:r>
              <a:rPr lang="en-US" b="1" dirty="0"/>
              <a:t> </a:t>
            </a:r>
          </a:p>
          <a:p>
            <a:pPr lvl="0"/>
            <a:endParaRPr lang="en-US" b="1" dirty="0"/>
          </a:p>
          <a:p>
            <a:r>
              <a:rPr lang="en-US" b="1" dirty="0"/>
              <a:t>                                            </a:t>
            </a:r>
            <a:r>
              <a:rPr lang="th-TH" b="1" dirty="0"/>
              <a:t>(</a:t>
            </a:r>
            <a:r>
              <a:rPr lang="en-US" b="1" dirty="0"/>
              <a:t>2</a:t>
            </a:r>
            <a:r>
              <a:rPr lang="th-TH" b="1" dirty="0"/>
              <a:t>)</a:t>
            </a:r>
            <a:r>
              <a:rPr lang="en-US" b="1" dirty="0"/>
              <a:t> </a:t>
            </a:r>
            <a:r>
              <a:rPr lang="th-TH" b="1" dirty="0"/>
              <a:t>การชำระหนี้โดยประการอื่น ต้อง</a:t>
            </a:r>
          </a:p>
          <a:p>
            <a:pPr>
              <a:buNone/>
            </a:pPr>
            <a:r>
              <a:rPr lang="th-TH" b="1" dirty="0"/>
              <a:t>                                                                          ชำระที่ภูมิลำเนาเจ้าหนี้ </a:t>
            </a:r>
            <a:endParaRPr lang="en-US" dirty="0"/>
          </a:p>
          <a:p>
            <a:pPr lvl="0"/>
            <a:endParaRPr lang="th-TH" dirty="0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rot="5400000" flipH="1" flipV="1">
            <a:off x="4092900" y="3392995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 rot="16200000" flipH="1">
            <a:off x="4056896" y="4328397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h-TH" dirty="0"/>
          </a:p>
          <a:p>
            <a:r>
              <a:rPr lang="th-TH" dirty="0"/>
              <a:t>                                                                            (</a:t>
            </a:r>
            <a:r>
              <a:rPr lang="en-US" dirty="0"/>
              <a:t>1</a:t>
            </a:r>
            <a:r>
              <a:rPr lang="th-TH" dirty="0"/>
              <a:t>)</a:t>
            </a:r>
            <a:r>
              <a:rPr lang="th-TH" b="1" dirty="0"/>
              <a:t> ใบเสร็จแสดงการรับชำระหนี้ </a:t>
            </a:r>
            <a:endParaRPr lang="th-TH" dirty="0"/>
          </a:p>
          <a:p>
            <a:pPr lvl="0"/>
            <a:endParaRPr lang="th-TH" dirty="0"/>
          </a:p>
          <a:p>
            <a:pPr lvl="0"/>
            <a:r>
              <a:rPr lang="en-US" dirty="0"/>
              <a:t>4. </a:t>
            </a:r>
            <a:r>
              <a:rPr lang="th-TH" b="1" dirty="0"/>
              <a:t>หลักฐานแห่งการชำระหนี้ (มาตรา </a:t>
            </a:r>
            <a:r>
              <a:rPr lang="en-US" b="1" dirty="0"/>
              <a:t>326</a:t>
            </a:r>
            <a:r>
              <a:rPr lang="th-TH" b="1" dirty="0"/>
              <a:t>)</a:t>
            </a:r>
            <a:r>
              <a:rPr lang="en-US" b="1" dirty="0"/>
              <a:t> </a:t>
            </a:r>
          </a:p>
          <a:p>
            <a:pPr lvl="0"/>
            <a:endParaRPr lang="en-US" b="1" dirty="0"/>
          </a:p>
          <a:p>
            <a:pPr lvl="0"/>
            <a:r>
              <a:rPr lang="th-TH" dirty="0"/>
              <a:t>                                                                              (</a:t>
            </a:r>
            <a:r>
              <a:rPr lang="en-US" dirty="0"/>
              <a:t>2</a:t>
            </a:r>
            <a:r>
              <a:rPr lang="th-TH" dirty="0"/>
              <a:t>) </a:t>
            </a:r>
            <a:r>
              <a:rPr lang="th-TH" b="1" dirty="0"/>
              <a:t>ในกรณีที่หนี้นั้นได้ทำเป็น</a:t>
            </a:r>
          </a:p>
          <a:p>
            <a:pPr lvl="0">
              <a:buNone/>
            </a:pPr>
            <a:r>
              <a:rPr lang="th-TH" b="1" dirty="0"/>
              <a:t>                                                                                            เอกสารขึ้นไว้เป็นหลักฐานแห่งหนี้</a:t>
            </a:r>
            <a:endParaRPr lang="en-US" dirty="0"/>
          </a:p>
          <a:p>
            <a:endParaRPr lang="th-TH" dirty="0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rot="5400000" flipH="1" flipV="1">
            <a:off x="4937957" y="3676340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 rot="16200000" flipH="1">
            <a:off x="4865949" y="4360946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5. </a:t>
            </a:r>
            <a:r>
              <a:rPr lang="th-TH" b="1" dirty="0"/>
              <a:t>การวางทรัพย์</a:t>
            </a:r>
            <a:endParaRPr lang="en-US" dirty="0"/>
          </a:p>
          <a:p>
            <a:r>
              <a:rPr lang="th-TH" b="1" dirty="0"/>
              <a:t>      มาตรา </a:t>
            </a:r>
            <a:r>
              <a:rPr lang="en-US" b="1" dirty="0"/>
              <a:t>331 </a:t>
            </a:r>
            <a:r>
              <a:rPr lang="th-TH" dirty="0"/>
              <a:t>กรณีที่จะเกิดการวางทรัพย์ได้มี </a:t>
            </a:r>
            <a:r>
              <a:rPr lang="en-US" dirty="0"/>
              <a:t>3 </a:t>
            </a:r>
            <a:r>
              <a:rPr lang="th-TH" dirty="0"/>
              <a:t>ประการ คือ</a:t>
            </a:r>
            <a:endParaRPr lang="en-US" dirty="0"/>
          </a:p>
          <a:p>
            <a:pPr lvl="0"/>
            <a:r>
              <a:rPr lang="th-TH" b="1" dirty="0"/>
              <a:t>      (</a:t>
            </a:r>
            <a:r>
              <a:rPr lang="en-US" b="1" dirty="0"/>
              <a:t>1</a:t>
            </a:r>
            <a:r>
              <a:rPr lang="th-TH" b="1" dirty="0"/>
              <a:t>)  เจ้าหนี้บอกปัดไม่ยอมรับชำระหนี้ </a:t>
            </a:r>
            <a:endParaRPr lang="en-US" dirty="0"/>
          </a:p>
          <a:p>
            <a:pPr lvl="0"/>
            <a:r>
              <a:rPr lang="th-TH" b="1" dirty="0"/>
              <a:t>      (</a:t>
            </a:r>
            <a:r>
              <a:rPr lang="en-US" b="1" dirty="0"/>
              <a:t>2</a:t>
            </a:r>
            <a:r>
              <a:rPr lang="th-TH" b="1" dirty="0"/>
              <a:t>) เจ้าหนี้ไม่สามารถจะชำระหนี้ได้ </a:t>
            </a:r>
            <a:endParaRPr lang="en-US" dirty="0"/>
          </a:p>
          <a:p>
            <a:r>
              <a:rPr lang="th-TH" b="1" dirty="0"/>
              <a:t>      (</a:t>
            </a:r>
            <a:r>
              <a:rPr lang="en-US" b="1" dirty="0"/>
              <a:t>3</a:t>
            </a:r>
            <a:r>
              <a:rPr lang="th-TH" b="1" dirty="0"/>
              <a:t>) ผู้ชำระหนี้ไม่สามารถจะรู้ถึงสิทธิในตัวเจ้าหนี้ได้แน่นอนโดยมิใช่</a:t>
            </a:r>
          </a:p>
          <a:p>
            <a:pPr>
              <a:buNone/>
            </a:pPr>
            <a:r>
              <a:rPr lang="th-TH" b="1" dirty="0"/>
              <a:t>                 ความผิดของตน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349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77023FB0AB7FF4692185879F51422A4" ma:contentTypeVersion="10" ma:contentTypeDescription="สร้างเอกสารใหม่" ma:contentTypeScope="" ma:versionID="0ed9bb9844f1e009a5174a7afb6db91b">
  <xsd:schema xmlns:xsd="http://www.w3.org/2001/XMLSchema" xmlns:xs="http://www.w3.org/2001/XMLSchema" xmlns:p="http://schemas.microsoft.com/office/2006/metadata/properties" xmlns:ns3="628c7f2a-053a-435c-aff2-f98bc80c6f0d" targetNamespace="http://schemas.microsoft.com/office/2006/metadata/properties" ma:root="true" ma:fieldsID="8261613546a8b8d90a83294e6f7df443" ns3:_="">
    <xsd:import namespace="628c7f2a-053a-435c-aff2-f98bc80c6f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c7f2a-053a-435c-aff2-f98bc80c6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F1B077-C9EE-4F3D-ADDD-7D747E932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c7f2a-053a-435c-aff2-f98bc80c6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37BA76-B494-41D4-8A3D-1978EB632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1154</Words>
  <Application>Microsoft Office PowerPoint</Application>
  <PresentationFormat>แบบจอกว้าง</PresentationFormat>
  <Paragraphs>137</Paragraphs>
  <Slides>21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Leelawadee</vt:lpstr>
      <vt:lpstr>ชีวภาพ</vt:lpstr>
      <vt:lpstr>กฎหมายลักษณะแห่งหนี้</vt:lpstr>
      <vt:lpstr>ทบทวนก่อนเรียน</vt:lpstr>
      <vt:lpstr>เนื้อหาในครั้งนี้</vt:lpstr>
      <vt:lpstr>งานนำเสนอ PowerPoint</vt:lpstr>
      <vt:lpstr>1. การชำระหนี้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2. ปลดหนี้</vt:lpstr>
      <vt:lpstr>3. หักกลบลบหนี้</vt:lpstr>
      <vt:lpstr>งานนำเสนอ PowerPoint</vt:lpstr>
      <vt:lpstr>งานนำเสนอ PowerPoint</vt:lpstr>
      <vt:lpstr>งานนำเสนอ PowerPoint</vt:lpstr>
      <vt:lpstr>4. แปลงหนี้ใหม่</vt:lpstr>
      <vt:lpstr>งานนำเสนอ PowerPoint</vt:lpstr>
      <vt:lpstr>งานนำเสนอ PowerPoint</vt:lpstr>
      <vt:lpstr>5. หนี้เกลื่อนกลืนกัน</vt:lpstr>
      <vt:lpstr>งานนำเสนอ PowerPoint</vt:lpstr>
      <vt:lpstr>งานนำเสนอ PowerPoint</vt:lpstr>
      <vt:lpstr>มาตราสำคัญ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2020-05-27T07:23:12Z</dcterms:created>
  <dcterms:modified xsi:type="dcterms:W3CDTF">2020-06-24T15:51:59Z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0x010100977023FB0AB7FF4692185879F51422A4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