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D29FF-644A-45B0-A9DE-3FCE2F807F10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2D3F9-80A4-4804-9C65-3785789CCD6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876262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2D3F9-80A4-4804-9C65-3785789CCD64}" type="slidenum">
              <a:rPr lang="th-TH" smtClean="0"/>
              <a:pPr/>
              <a:t>14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24793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สามเหลี่ยมมุมฉาก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grpSp>
        <p:nvGrpSpPr>
          <p:cNvPr id="2" name="กลุ่ม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รูปแบบอิสระ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รูปแบบอิสระ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รูปแบบอิสระ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ตัวเชื่อมต่อตรง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ชื่อเรื่อง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เครื่องหมายบั้ง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เครื่องหมายบั้ง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ชื่อเรื่อง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รูปแบบอิสระ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สามเหลี่ยมมุมฉาก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ตัวเชื่อมต่อตรง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เครื่องหมายบั้ง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เครื่องหมายบั้ง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รูปแบบอิสระ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รูปแบบอิสระ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สามเหลี่ยมมุมฉาก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ตัวเชื่อมต่อตรง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0EFCEE-549A-4695-B9E7-EBD2D5FB2765}" type="datetimeFigureOut">
              <a:rPr lang="th-TH" smtClean="0"/>
              <a:pPr/>
              <a:t>02/03/64</a:t>
            </a:fld>
            <a:endParaRPr lang="th-TH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EA4B858-8357-4F0C-9092-78993956069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571480"/>
            <a:ext cx="9144000" cy="2123658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tencil" pitchFamily="82" charset="0"/>
              </a:rPr>
              <a:t>บทที่ 11 การเขียนรายงาน</a:t>
            </a:r>
          </a:p>
          <a:p>
            <a:pPr algn="ctr"/>
            <a:r>
              <a:rPr lang="th-TH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tencil" pitchFamily="82" charset="0"/>
              </a:rPr>
              <a:t>การวิจัยและบทความจากงานวิจัย</a:t>
            </a:r>
            <a:endParaRPr lang="th-TH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tencil" pitchFamily="82" charset="0"/>
            </a:endParaRPr>
          </a:p>
        </p:txBody>
      </p:sp>
      <p:sp>
        <p:nvSpPr>
          <p:cNvPr id="5" name="ลูกศรขวา 4"/>
          <p:cNvSpPr/>
          <p:nvPr/>
        </p:nvSpPr>
        <p:spPr>
          <a:xfrm>
            <a:off x="7000892" y="5572140"/>
            <a:ext cx="2000232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Stencil" pitchFamily="82" charset="0"/>
              </a:rPr>
              <a:t>เริ่ม</a:t>
            </a:r>
            <a:endParaRPr lang="th-TH" b="1" dirty="0">
              <a:solidFill>
                <a:schemeClr val="tx1"/>
              </a:solidFill>
              <a:latin typeface="Stencil" pitchFamily="82" charset="0"/>
            </a:endParaRPr>
          </a:p>
        </p:txBody>
      </p:sp>
      <p:pic>
        <p:nvPicPr>
          <p:cNvPr id="6" name="รูปภาพ 5" descr="digital_bank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981432"/>
            <a:ext cx="5057154" cy="26432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285720" y="928670"/>
            <a:ext cx="8570694" cy="5572164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109728" indent="0" algn="thaiDist">
              <a:buNone/>
            </a:pPr>
            <a:r>
              <a:rPr lang="th-TH" sz="2400" b="1" dirty="0" smtClean="0">
                <a:solidFill>
                  <a:schemeClr val="accent1"/>
                </a:solidFill>
              </a:rPr>
              <a:t>      การเผยแพร่ผลงานวิจัย มีความสำคัญ เนื่องจากผลจากการวิจัย ต้องนำไปใช้ประโยชน์เชิงปฏิบัติ และเชิงวิชาการแก่หน่วยงานและผู้เกี่ยวข้อง ประกอบด้วย ประชาชนสถาบันการศึกษา องค์กรธุรกิจ หน่วยงานภาครัฐที่ดูแลด้านเศรษฐกิจ  แนวทางการเผยแพร่ ดังแสดงในรูป</a:t>
            </a:r>
          </a:p>
          <a:p>
            <a:pPr marL="109728" indent="0" algn="thaiDist">
              <a:buNone/>
            </a:pPr>
            <a:r>
              <a:rPr lang="th-TH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h-TH" sz="5400" dirty="0" smtClean="0">
                <a:solidFill>
                  <a:schemeClr val="accent1"/>
                </a:solidFill>
                <a:latin typeface="Arial Black" pitchFamily="34" charset="0"/>
              </a:rPr>
              <a:t>แนวทางการเผยแพร่ผลงานวิจัยธุรกิจ</a:t>
            </a:r>
            <a:endParaRPr lang="th-TH" sz="5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3143248"/>
            <a:ext cx="1779597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schemeClr val="accent1"/>
                </a:solidFill>
              </a:rPr>
              <a:t>การประชุมวิชาการ</a:t>
            </a:r>
            <a:endParaRPr lang="th-TH" sz="2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3975669"/>
            <a:ext cx="173999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accent1"/>
                </a:solidFill>
              </a:rPr>
              <a:t>การวิจัย</a:t>
            </a:r>
            <a:endParaRPr lang="th-TH" sz="2400" b="1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4857760"/>
            <a:ext cx="1727052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schemeClr val="accent1"/>
                </a:solidFill>
              </a:rPr>
              <a:t>วารสารทางวิชาการ</a:t>
            </a:r>
            <a:endParaRPr lang="th-TH" sz="20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5572140"/>
            <a:ext cx="207170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1800" b="1" dirty="0" smtClean="0">
                <a:solidFill>
                  <a:schemeClr val="accent1"/>
                </a:solidFill>
              </a:rPr>
              <a:t>ระดับนานาชาติ</a:t>
            </a:r>
            <a:r>
              <a:rPr lang="th-TH" sz="1800" b="1" dirty="0">
                <a:solidFill>
                  <a:schemeClr val="accent1"/>
                </a:solidFill>
              </a:rPr>
              <a:t>เขียนบทความเป็น</a:t>
            </a:r>
            <a:r>
              <a:rPr lang="th-TH" sz="1800" b="1" dirty="0" smtClean="0">
                <a:solidFill>
                  <a:schemeClr val="accent1"/>
                </a:solidFill>
              </a:rPr>
              <a:t>ภาษาอังกฤษ</a:t>
            </a:r>
            <a:endParaRPr lang="th-TH" sz="18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0430" y="4572008"/>
            <a:ext cx="192882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schemeClr val="accent1"/>
                </a:solidFill>
              </a:rPr>
              <a:t>ระดับชาติเขียนบทความเป็นภาษาไทย</a:t>
            </a:r>
            <a:endParaRPr lang="th-TH" sz="2000" b="1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3357562"/>
            <a:ext cx="178595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schemeClr val="accent1"/>
                </a:solidFill>
              </a:rPr>
              <a:t>ระดับนานาชาติ</a:t>
            </a:r>
            <a:r>
              <a:rPr lang="th-TH" sz="2000" b="1" dirty="0">
                <a:solidFill>
                  <a:schemeClr val="accent1"/>
                </a:solidFill>
              </a:rPr>
              <a:t>นำเสนอ</a:t>
            </a:r>
            <a:r>
              <a:rPr lang="th-TH" sz="2000" b="1" dirty="0" smtClean="0">
                <a:solidFill>
                  <a:schemeClr val="accent1"/>
                </a:solidFill>
              </a:rPr>
              <a:t>เป็นภาษาอังกฤษ</a:t>
            </a:r>
            <a:endParaRPr lang="th-TH" sz="2000" b="1" dirty="0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0430" y="2357430"/>
            <a:ext cx="178595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schemeClr val="accent1"/>
                </a:solidFill>
              </a:rPr>
              <a:t>ระดับชาตินำเสนอเป็นภาษาไทย</a:t>
            </a:r>
            <a:endParaRPr lang="th-TH" sz="2000" b="1" dirty="0">
              <a:solidFill>
                <a:schemeClr val="accent1"/>
              </a:solidFill>
            </a:endParaRPr>
          </a:p>
        </p:txBody>
      </p:sp>
      <p:cxnSp>
        <p:nvCxnSpPr>
          <p:cNvPr id="13" name="ลูกศรเชื่อมต่อแบบตรง 12"/>
          <p:cNvCxnSpPr>
            <a:stCxn id="4" idx="3"/>
          </p:cNvCxnSpPr>
          <p:nvPr/>
        </p:nvCxnSpPr>
        <p:spPr>
          <a:xfrm flipV="1">
            <a:off x="2565383" y="2643182"/>
            <a:ext cx="863609" cy="7001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ลูกศรเชื่อมต่อแบบตรง 13"/>
          <p:cNvCxnSpPr>
            <a:stCxn id="4" idx="3"/>
          </p:cNvCxnSpPr>
          <p:nvPr/>
        </p:nvCxnSpPr>
        <p:spPr>
          <a:xfrm>
            <a:off x="2565383" y="3343303"/>
            <a:ext cx="863609" cy="514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ลูกศรเชื่อมต่อแบบตรง 16"/>
          <p:cNvCxnSpPr>
            <a:stCxn id="6" idx="3"/>
          </p:cNvCxnSpPr>
          <p:nvPr/>
        </p:nvCxnSpPr>
        <p:spPr>
          <a:xfrm flipV="1">
            <a:off x="2512838" y="4857760"/>
            <a:ext cx="916154" cy="200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/>
          <p:cNvCxnSpPr>
            <a:stCxn id="6" idx="3"/>
            <a:endCxn id="7" idx="1"/>
          </p:cNvCxnSpPr>
          <p:nvPr/>
        </p:nvCxnSpPr>
        <p:spPr>
          <a:xfrm>
            <a:off x="2512838" y="5057815"/>
            <a:ext cx="916154" cy="8374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ลูกศรเชื่อมต่อแบบตรง 20"/>
          <p:cNvCxnSpPr/>
          <p:nvPr/>
        </p:nvCxnSpPr>
        <p:spPr>
          <a:xfrm flipV="1">
            <a:off x="1619672" y="3530342"/>
            <a:ext cx="0" cy="421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วงเล็บเหลี่ยมขวา 29"/>
          <p:cNvSpPr/>
          <p:nvPr/>
        </p:nvSpPr>
        <p:spPr>
          <a:xfrm>
            <a:off x="5286380" y="2643182"/>
            <a:ext cx="1714512" cy="1285884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6215074" y="2928934"/>
            <a:ext cx="1887028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  <a:cs typeface="Aharoni" pitchFamily="2" charset="-79"/>
              </a:rPr>
              <a:t>1.</a:t>
            </a:r>
            <a:r>
              <a:rPr lang="th-TH" sz="2000" b="1" dirty="0" smtClean="0">
                <a:solidFill>
                  <a:schemeClr val="accent1"/>
                </a:solidFill>
              </a:rPr>
              <a:t>รูปแบบโปสเตอร์</a:t>
            </a:r>
            <a:endParaRPr lang="en-US" sz="2000" b="1" dirty="0" smtClean="0">
              <a:solidFill>
                <a:schemeClr val="accent1"/>
              </a:solidFill>
              <a:cs typeface="Aharoni" pitchFamily="2" charset="-79"/>
            </a:endParaRPr>
          </a:p>
          <a:p>
            <a:r>
              <a:rPr lang="en-US" sz="2000" b="1" dirty="0" smtClean="0">
                <a:solidFill>
                  <a:schemeClr val="accent1"/>
                </a:solidFill>
                <a:cs typeface="Aharoni" pitchFamily="2" charset="-79"/>
              </a:rPr>
              <a:t>2.</a:t>
            </a:r>
            <a:r>
              <a:rPr lang="th-TH" sz="2000" b="1" dirty="0" smtClean="0">
                <a:solidFill>
                  <a:schemeClr val="accent1"/>
                </a:solidFill>
              </a:rPr>
              <a:t>รูปแบบบรรยาย</a:t>
            </a:r>
            <a:endParaRPr lang="th-TH" sz="2000" b="1" dirty="0">
              <a:solidFill>
                <a:schemeClr val="accent1"/>
              </a:solidFill>
            </a:endParaRPr>
          </a:p>
        </p:txBody>
      </p:sp>
      <p:sp>
        <p:nvSpPr>
          <p:cNvPr id="68" name="ลูกศรขวา 67"/>
          <p:cNvSpPr/>
          <p:nvPr/>
        </p:nvSpPr>
        <p:spPr>
          <a:xfrm>
            <a:off x="6286512" y="5214950"/>
            <a:ext cx="2500330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การนำเสนอผลงาน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  <p:cxnSp>
        <p:nvCxnSpPr>
          <p:cNvPr id="31" name="ลูกศรเชื่อมต่อแบบตรง 30"/>
          <p:cNvCxnSpPr/>
          <p:nvPr/>
        </p:nvCxnSpPr>
        <p:spPr>
          <a:xfrm flipV="1">
            <a:off x="1643042" y="4429132"/>
            <a:ext cx="0" cy="421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214282" y="1357298"/>
            <a:ext cx="8568952" cy="5044016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109728" indent="0" algn="thaiDist">
              <a:buNone/>
            </a:pPr>
            <a:r>
              <a:rPr lang="th-TH" dirty="0" smtClean="0"/>
              <a:t>	</a:t>
            </a:r>
            <a:r>
              <a:rPr lang="th-TH" sz="3200" b="1" dirty="0" smtClean="0">
                <a:solidFill>
                  <a:schemeClr val="accent4"/>
                </a:solidFill>
              </a:rPr>
              <a:t>การนำเสนอผลงานในที่ประชุมวิชาการ หมายถึง การเผยแพร่งานวิจัยในประเด็นใดประเด็นหนึ่ง ในที่ประชุมวิชาการที่จัดขึ้นประกอบด้วยการประชุมวิชาการระดับชาติ และการประชุมวิชาการระดับนานาชาติ จากนั้นนักวิจัยส่งบทความให้กรรมการพิจารณาผลงานในการประชุมเพื่อนำเสนอในรูปแบบ</a:t>
            </a:r>
            <a:endParaRPr lang="en-US" sz="3200" b="1" dirty="0" smtClean="0">
              <a:solidFill>
                <a:schemeClr val="accent4"/>
              </a:solidFill>
              <a:cs typeface="Aharoni" pitchFamily="2" charset="-79"/>
            </a:endParaRPr>
          </a:p>
          <a:p>
            <a:pPr algn="thaiDist"/>
            <a:r>
              <a:rPr lang="en-US" sz="3200" b="1" dirty="0" smtClean="0">
                <a:solidFill>
                  <a:schemeClr val="accent4"/>
                </a:solidFill>
                <a:cs typeface="Aharoni" pitchFamily="2" charset="-79"/>
              </a:rPr>
              <a:t>1.</a:t>
            </a:r>
            <a:r>
              <a:rPr lang="th-TH" sz="3200" b="1" dirty="0" smtClean="0">
                <a:solidFill>
                  <a:schemeClr val="accent4"/>
                </a:solidFill>
              </a:rPr>
              <a:t>ประชุมวิชาการระดับชาติ (</a:t>
            </a:r>
            <a:r>
              <a:rPr lang="en-US" sz="3200" b="1" dirty="0" smtClean="0">
                <a:solidFill>
                  <a:schemeClr val="accent4"/>
                </a:solidFill>
                <a:cs typeface="Aharoni" pitchFamily="2" charset="-79"/>
              </a:rPr>
              <a:t>National Conference</a:t>
            </a:r>
            <a:r>
              <a:rPr lang="th-TH" sz="3200" b="1" dirty="0" smtClean="0">
                <a:solidFill>
                  <a:schemeClr val="accent4"/>
                </a:solidFill>
              </a:rPr>
              <a:t>)</a:t>
            </a:r>
            <a:endParaRPr lang="en-US" sz="3200" b="1" dirty="0" smtClean="0">
              <a:solidFill>
                <a:schemeClr val="accent4"/>
              </a:solidFill>
              <a:cs typeface="Aharoni" pitchFamily="2" charset="-79"/>
            </a:endParaRPr>
          </a:p>
          <a:p>
            <a:pPr algn="thaiDist"/>
            <a:r>
              <a:rPr lang="en-US" sz="3200" b="1" dirty="0" smtClean="0">
                <a:solidFill>
                  <a:schemeClr val="accent4"/>
                </a:solidFill>
                <a:cs typeface="Aharoni" pitchFamily="2" charset="-79"/>
              </a:rPr>
              <a:t>2.</a:t>
            </a:r>
            <a:r>
              <a:rPr lang="th-TH" sz="3200" b="1" dirty="0" smtClean="0">
                <a:solidFill>
                  <a:schemeClr val="accent4"/>
                </a:solidFill>
              </a:rPr>
              <a:t>ประชุมวิชาการระดับนานาชาติ (</a:t>
            </a:r>
            <a:r>
              <a:rPr lang="en-US" sz="3200" b="1" dirty="0" smtClean="0">
                <a:solidFill>
                  <a:schemeClr val="accent4"/>
                </a:solidFill>
                <a:cs typeface="Aharoni" pitchFamily="2" charset="-79"/>
              </a:rPr>
              <a:t>International Conference</a:t>
            </a:r>
            <a:r>
              <a:rPr lang="th-TH" sz="3200" b="1" dirty="0">
                <a:solidFill>
                  <a:schemeClr val="accent4"/>
                </a:solidFill>
              </a:rPr>
              <a:t>)</a:t>
            </a:r>
            <a:r>
              <a:rPr lang="th-TH" sz="3200" b="1" dirty="0" smtClean="0">
                <a:solidFill>
                  <a:schemeClr val="accent4"/>
                </a:solidFill>
              </a:rPr>
              <a:t> </a:t>
            </a:r>
            <a:endParaRPr lang="en-US" sz="3200" b="1" dirty="0" smtClean="0">
              <a:solidFill>
                <a:schemeClr val="accent4"/>
              </a:solidFill>
              <a:cs typeface="Aharoni" pitchFamily="2" charset="-79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h-TH" sz="4000" dirty="0" smtClean="0">
                <a:solidFill>
                  <a:schemeClr val="accent1"/>
                </a:solidFill>
              </a:rPr>
              <a:t>การนำเสนอผลงานในที่ประชุมวิชาการระดับชาติและระดับนานาชาติ</a:t>
            </a:r>
            <a:endParaRPr lang="th-TH" sz="4000" dirty="0">
              <a:solidFill>
                <a:schemeClr val="accent1"/>
              </a:solidFill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5929322" y="5286388"/>
            <a:ext cx="2500330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เทคนิคการนำเสนอ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1030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285720" y="1428736"/>
            <a:ext cx="8401080" cy="4857784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thaiDist"/>
            <a:r>
              <a:rPr lang="en-US" sz="7200" dirty="0" smtClean="0">
                <a:solidFill>
                  <a:schemeClr val="accent4"/>
                </a:solidFill>
              </a:rPr>
              <a:t>1.</a:t>
            </a:r>
            <a:r>
              <a:rPr lang="th-TH" sz="7200" dirty="0" smtClean="0">
                <a:solidFill>
                  <a:schemeClr val="accent4"/>
                </a:solidFill>
              </a:rPr>
              <a:t>การเตรียมการก่อนการนำเสนอ</a:t>
            </a:r>
            <a:endParaRPr lang="en-US" sz="7200" dirty="0" smtClean="0">
              <a:solidFill>
                <a:schemeClr val="accent4"/>
              </a:solidFill>
            </a:endParaRPr>
          </a:p>
          <a:p>
            <a:pPr algn="thaiDist"/>
            <a:r>
              <a:rPr lang="en-US" sz="7200" dirty="0" smtClean="0">
                <a:solidFill>
                  <a:schemeClr val="accent4"/>
                </a:solidFill>
              </a:rPr>
              <a:t>2.</a:t>
            </a:r>
            <a:r>
              <a:rPr lang="th-TH" sz="7200" dirty="0" smtClean="0">
                <a:solidFill>
                  <a:schemeClr val="accent4"/>
                </a:solidFill>
              </a:rPr>
              <a:t>การนำเสนอผลงานวิจัย</a:t>
            </a:r>
            <a:endParaRPr lang="en-US" sz="7200" dirty="0" smtClean="0">
              <a:solidFill>
                <a:schemeClr val="accent4"/>
              </a:solidFill>
            </a:endParaRPr>
          </a:p>
          <a:p>
            <a:pPr algn="thaiDist"/>
            <a:r>
              <a:rPr lang="en-US" sz="7200" dirty="0" smtClean="0">
                <a:solidFill>
                  <a:schemeClr val="accent4"/>
                </a:solidFill>
              </a:rPr>
              <a:t>3.</a:t>
            </a:r>
            <a:r>
              <a:rPr lang="th-TH" sz="7200" dirty="0" smtClean="0">
                <a:solidFill>
                  <a:schemeClr val="accent4"/>
                </a:solidFill>
              </a:rPr>
              <a:t>สิ้นสุดการนำเสนอผลงานวิจัย</a:t>
            </a:r>
            <a:endParaRPr lang="th-TH" sz="7200" dirty="0">
              <a:solidFill>
                <a:schemeClr val="accent4"/>
              </a:solidFill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h-TH" sz="4000" dirty="0" smtClean="0">
                <a:solidFill>
                  <a:schemeClr val="accent1"/>
                </a:solidFill>
              </a:rPr>
              <a:t>เทคนิคการ</a:t>
            </a:r>
            <a:r>
              <a:rPr lang="th-TH" sz="4000" dirty="0">
                <a:solidFill>
                  <a:schemeClr val="accent1"/>
                </a:solidFill>
              </a:rPr>
              <a:t>นำเสนอผลงานในที่ประชุมวิชาการระดับชาติและระดับนานาชาติ</a:t>
            </a:r>
          </a:p>
        </p:txBody>
      </p:sp>
      <p:sp>
        <p:nvSpPr>
          <p:cNvPr id="4" name="ลูกศรขวา 3"/>
          <p:cNvSpPr/>
          <p:nvPr/>
        </p:nvSpPr>
        <p:spPr>
          <a:xfrm>
            <a:off x="6429388" y="5500702"/>
            <a:ext cx="2500330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การเผยแพร่บทความ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4793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179512" y="1556792"/>
            <a:ext cx="8640960" cy="4680520"/>
          </a:xfrm>
          <a:ln w="38100">
            <a:solidFill>
              <a:schemeClr val="accent3"/>
            </a:solidFill>
          </a:ln>
        </p:spPr>
        <p:txBody>
          <a:bodyPr/>
          <a:lstStyle/>
          <a:p>
            <a:pPr lvl="1" algn="thaiDist"/>
            <a:r>
              <a:rPr lang="th-TH" dirty="0" smtClean="0"/>
              <a:t>       การเผยแพร่ผลงานในวารสารหรือสื่อสิ่งพิมพ์ทางวิชาการ เป็นการส่งผลวิจัยที่ได้เขียนในรูปแบบบทความวิจัยแล้วส่งไปยังวารสารระดับชาติและวารสารระดับนานาชาติเพื่อให้ทางวารสารพิจารณาเนื้อหาเหมาะสมได้รับการพิจารณา บทความเป็นสารสนเทศที่ทันสมัยมากกว่าการวิจัย สามารถเผยแพร่ได้ในประเด็นใดประเด็นหนึ่งระหว่างที่ทำวิจัยได้</a:t>
            </a:r>
            <a:endParaRPr lang="en-US" dirty="0" smtClean="0"/>
          </a:p>
          <a:p>
            <a:r>
              <a:rPr lang="en-US" dirty="0" smtClean="0"/>
              <a:t>1.</a:t>
            </a:r>
            <a:r>
              <a:rPr lang="th-TH" dirty="0" smtClean="0"/>
              <a:t>วารสารระดับชาติ (</a:t>
            </a:r>
            <a:r>
              <a:rPr lang="en-US" dirty="0" smtClean="0"/>
              <a:t>National Journal</a:t>
            </a:r>
            <a:r>
              <a:rPr lang="th-TH" dirty="0" smtClean="0"/>
              <a:t>)</a:t>
            </a:r>
          </a:p>
          <a:p>
            <a:r>
              <a:rPr lang="en-US" dirty="0" smtClean="0"/>
              <a:t>2.</a:t>
            </a:r>
            <a:r>
              <a:rPr lang="th-TH" dirty="0" smtClean="0"/>
              <a:t>วารสารระดับนานาชาติ (</a:t>
            </a:r>
            <a:r>
              <a:rPr lang="en-US" dirty="0" smtClean="0"/>
              <a:t>International Journal</a:t>
            </a:r>
            <a:r>
              <a:rPr lang="th-TH" dirty="0" smtClean="0"/>
              <a:t>)</a:t>
            </a:r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dirty="0" smtClean="0"/>
              <a:t>การเผยแพร่บทความวิจัยในวารสาร</a:t>
            </a:r>
            <a:br>
              <a:rPr lang="th-TH" dirty="0" smtClean="0"/>
            </a:br>
            <a:r>
              <a:rPr lang="th-TH" dirty="0" smtClean="0"/>
              <a:t>ทางวิชาการ</a:t>
            </a:r>
            <a:endParaRPr lang="th-TH" dirty="0"/>
          </a:p>
        </p:txBody>
      </p:sp>
      <p:sp>
        <p:nvSpPr>
          <p:cNvPr id="4" name="ลูกศรขวา 3"/>
          <p:cNvSpPr/>
          <p:nvPr/>
        </p:nvSpPr>
        <p:spPr>
          <a:xfrm>
            <a:off x="6444208" y="5572140"/>
            <a:ext cx="2500330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การประเมินคุณค่าของงานวิจัย</a:t>
            </a:r>
            <a:endParaRPr lang="th-TH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4379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285720" y="1214422"/>
            <a:ext cx="8640960" cy="5112568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thaiDist"/>
            <a:r>
              <a:rPr lang="th-TH" sz="3200" b="1" dirty="0" smtClean="0">
                <a:solidFill>
                  <a:schemeClr val="accent4"/>
                </a:solidFill>
              </a:rPr>
              <a:t>การประเมินคุณค่าของวิจัยทางธุรกิจ ผู้ประเมินจำเป็นต้องมีความรู้ความเข้าใจในกระบวนการวิจัยทุกขั้นตอน มีทักษะในการคิดอย่างเป็นระบบเชื่อมโยงความเป็นเหตุเป็นผล ต้องมีศิลปะในการวิจารณ์ในเชิงสร้างสรรค์ เพื่อให้นักวิจัยมีแรงบันดาลใจในการนำจุดอ่อนและแนวทางการปรับปรุงงานวิจัยพัฒนาต่อไป</a:t>
            </a:r>
          </a:p>
          <a:p>
            <a:pPr algn="thaiDist"/>
            <a:r>
              <a:rPr lang="th-TH" sz="3200" b="1" dirty="0">
                <a:solidFill>
                  <a:schemeClr val="accent4"/>
                </a:solidFill>
              </a:rPr>
              <a:t>การประเมินคุณค่าของ</a:t>
            </a:r>
            <a:r>
              <a:rPr lang="th-TH" sz="3200" b="1" dirty="0" smtClean="0">
                <a:solidFill>
                  <a:schemeClr val="accent4"/>
                </a:solidFill>
              </a:rPr>
              <a:t>งานวิจัยควรอยู่ใน </a:t>
            </a:r>
            <a:r>
              <a:rPr lang="th-TH" sz="3200" b="1" u="sng" dirty="0" smtClean="0">
                <a:solidFill>
                  <a:schemeClr val="accent4"/>
                </a:solidFill>
              </a:rPr>
              <a:t>ระดับดีถึงดีมาก</a:t>
            </a:r>
            <a:r>
              <a:rPr lang="th-TH" sz="3200" b="1" dirty="0" smtClean="0">
                <a:solidFill>
                  <a:schemeClr val="accent4"/>
                </a:solidFill>
              </a:rPr>
              <a:t> หรือ</a:t>
            </a:r>
            <a:r>
              <a:rPr lang="th-TH" sz="3200" b="1" u="sng" dirty="0" smtClean="0">
                <a:solidFill>
                  <a:schemeClr val="accent4"/>
                </a:solidFill>
              </a:rPr>
              <a:t>ตั้งแต่ร้อยละ </a:t>
            </a:r>
            <a:r>
              <a:rPr lang="en-US" sz="3200" b="1" u="sng" dirty="0" smtClean="0">
                <a:solidFill>
                  <a:schemeClr val="accent4"/>
                </a:solidFill>
                <a:cs typeface="Aharoni" pitchFamily="2" charset="-79"/>
              </a:rPr>
              <a:t>80 </a:t>
            </a:r>
            <a:r>
              <a:rPr lang="th-TH" sz="3200" b="1" u="sng" dirty="0" smtClean="0">
                <a:solidFill>
                  <a:schemeClr val="accent4"/>
                </a:solidFill>
              </a:rPr>
              <a:t>จึงจะถือว่าจะอยู่ในเกณฑ์ดี</a:t>
            </a:r>
            <a:r>
              <a:rPr lang="th-TH" sz="3200" b="1" dirty="0" smtClean="0">
                <a:solidFill>
                  <a:schemeClr val="accent4"/>
                </a:solidFill>
              </a:rPr>
              <a:t> เกณฑ์นี้เป็นแนวทางในการพิจารณาเพื่อปรับปรุงการทำวิจัยให้ดีขึ้นหรือเพื่อคัดเลือกให้ทุนหรือได้รางวัล</a:t>
            </a:r>
            <a:endParaRPr lang="th-TH" sz="3200" b="1" dirty="0">
              <a:solidFill>
                <a:schemeClr val="accent4"/>
              </a:solidFill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868346"/>
          </a:xfrm>
        </p:spPr>
        <p:txBody>
          <a:bodyPr>
            <a:noAutofit/>
          </a:bodyPr>
          <a:lstStyle/>
          <a:p>
            <a:pPr algn="ctr"/>
            <a:r>
              <a:rPr lang="th-TH" sz="5400" dirty="0" smtClean="0">
                <a:solidFill>
                  <a:schemeClr val="accent1"/>
                </a:solidFill>
              </a:rPr>
              <a:t>การประเมินคุณค่าของงานวิจัยธุรกิจ</a:t>
            </a:r>
            <a:endParaRPr lang="th-TH" sz="5400" dirty="0">
              <a:solidFill>
                <a:schemeClr val="accent1"/>
              </a:solidFill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6143636" y="5143512"/>
            <a:ext cx="2500330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บทสรุป</a:t>
            </a:r>
            <a:endParaRPr lang="th-TH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1927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323528" y="476672"/>
            <a:ext cx="8534752" cy="588128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09728" indent="0" algn="ctr">
              <a:buNone/>
            </a:pPr>
            <a:r>
              <a:rPr lang="th-TH" sz="1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บทสรุป</a:t>
            </a:r>
            <a:endParaRPr lang="th-TH" sz="16600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80" y="2786058"/>
            <a:ext cx="6086147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2959779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21497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4000" b="1" dirty="0" smtClean="0">
                <a:solidFill>
                  <a:srgbClr val="0070C0"/>
                </a:solidFill>
                <a:latin typeface="Stencil" pitchFamily="82" charset="0"/>
              </a:rPr>
              <a:t>1. ความหมายของการเขียนรานงานวิจัยธุรกิจ</a:t>
            </a:r>
          </a:p>
          <a:p>
            <a:r>
              <a:rPr lang="th-TH" sz="4000" b="1" dirty="0" smtClean="0">
                <a:solidFill>
                  <a:srgbClr val="0070C0"/>
                </a:solidFill>
                <a:latin typeface="Stencil" pitchFamily="82" charset="0"/>
              </a:rPr>
              <a:t>2. ส่วนประกอบของรายงานวิจัยธุรกิจ</a:t>
            </a:r>
          </a:p>
          <a:p>
            <a:r>
              <a:rPr lang="th-TH" sz="4000" b="1" dirty="0" smtClean="0">
                <a:solidFill>
                  <a:srgbClr val="0070C0"/>
                </a:solidFill>
                <a:latin typeface="Stencil" pitchFamily="82" charset="0"/>
              </a:rPr>
              <a:t>3. หลักเกณฑ์การเขียนรายงานวิจัยธุรกิจ</a:t>
            </a:r>
          </a:p>
          <a:p>
            <a:r>
              <a:rPr lang="th-TH" sz="4000" b="1" dirty="0" smtClean="0">
                <a:solidFill>
                  <a:srgbClr val="0070C0"/>
                </a:solidFill>
                <a:latin typeface="Stencil" pitchFamily="82" charset="0"/>
              </a:rPr>
              <a:t>4. การเขียนบทความจากงานวิจัยธุรกิจ</a:t>
            </a:r>
          </a:p>
          <a:p>
            <a:r>
              <a:rPr lang="th-TH" sz="4000" b="1" dirty="0" smtClean="0">
                <a:solidFill>
                  <a:srgbClr val="0070C0"/>
                </a:solidFill>
                <a:latin typeface="Stencil" pitchFamily="82" charset="0"/>
              </a:rPr>
              <a:t>5. แนวทางการเผยแพร่ผลงานวิจัยธุรกิจ</a:t>
            </a:r>
          </a:p>
          <a:p>
            <a:r>
              <a:rPr lang="th-TH" sz="4000" b="1" dirty="0" smtClean="0">
                <a:solidFill>
                  <a:srgbClr val="0070C0"/>
                </a:solidFill>
                <a:latin typeface="Stencil" pitchFamily="82" charset="0"/>
              </a:rPr>
              <a:t>6. การประเมินคุณค่าของรายงานวิจัยธุรกิจ</a:t>
            </a:r>
          </a:p>
          <a:p>
            <a:r>
              <a:rPr lang="th-TH" sz="4000" b="1" dirty="0" smtClean="0">
                <a:solidFill>
                  <a:srgbClr val="0070C0"/>
                </a:solidFill>
                <a:latin typeface="Stencil" pitchFamily="82" charset="0"/>
              </a:rPr>
              <a:t>7. บทสรุป</a:t>
            </a:r>
            <a:endParaRPr lang="th-TH" sz="4000" b="1" dirty="0">
              <a:solidFill>
                <a:srgbClr val="0070C0"/>
              </a:solidFill>
              <a:latin typeface="Stencil" pitchFamily="82" charset="0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h-TH" sz="6600" b="1" dirty="0" smtClean="0">
                <a:solidFill>
                  <a:schemeClr val="accent1"/>
                </a:solidFill>
                <a:latin typeface="Stencil" pitchFamily="82" charset="0"/>
              </a:rPr>
              <a:t>หัวข้อการนำเสนอบทที่ 11 ดังนี้</a:t>
            </a:r>
            <a:endParaRPr lang="th-TH" sz="6600" b="1" dirty="0">
              <a:solidFill>
                <a:schemeClr val="accent1"/>
              </a:solidFill>
              <a:latin typeface="Stencil" pitchFamily="82" charset="0"/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6572264" y="5143512"/>
            <a:ext cx="2071702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ความหมาย</a:t>
            </a:r>
            <a:endParaRPr lang="th-TH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142844" y="928670"/>
            <a:ext cx="8715436" cy="557216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600" b="1" dirty="0" smtClean="0">
                <a:solidFill>
                  <a:schemeClr val="accent4"/>
                </a:solidFill>
                <a:latin typeface="Stencil" pitchFamily="82" charset="0"/>
              </a:rPr>
              <a:t>ผู้ให้ความหมายของการเขียนรายงานวิจัยธุรกิจ</a:t>
            </a:r>
          </a:p>
          <a:p>
            <a:pPr lvl="1"/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ธานินทร์ ศิลป์จารุ ..........</a:t>
            </a:r>
          </a:p>
          <a:p>
            <a:pPr lvl="1"/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นราศรี ไววนิชกุล และสมศักดิ์ อุดมศรี ...................</a:t>
            </a:r>
          </a:p>
          <a:p>
            <a:pPr lvl="1" algn="thaiDist">
              <a:buNone/>
            </a:pPr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	      </a:t>
            </a:r>
            <a:r>
              <a:rPr lang="th-TH" sz="3200" b="1" dirty="0" smtClean="0">
                <a:solidFill>
                  <a:schemeClr val="accent3"/>
                </a:solidFill>
                <a:latin typeface="Stencil" pitchFamily="82" charset="0"/>
              </a:rPr>
              <a:t>สรุปได้ว่า</a:t>
            </a:r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 การเขียนรายงานวิจัยธุรกิจ หมายถึง การรวมสาระของผลงานวิจัยธุรกิจในแต่ละส่วนประกอบให้พร้อม                         จัดเรียงลำดับตั้งแต่ส่วนต้น ส่วนเนื้อหา และส่วนท้าย เพื่อนำเสนอความสมบูรณ์ของงานวิจัยให้ผู้อ่านทราบ นำไปใช้ประโยชน์ต่อไป </a:t>
            </a:r>
            <a:r>
              <a:rPr lang="th-TH" sz="3200" b="1" u="sng" dirty="0" smtClean="0">
                <a:solidFill>
                  <a:schemeClr val="accent4"/>
                </a:solidFill>
                <a:latin typeface="Stencil" pitchFamily="82" charset="0"/>
              </a:rPr>
              <a:t>ในการเขียนรายงานควรยึดรูปแบบเดียวกันตลอดทั้งเล่ม</a:t>
            </a:r>
            <a:endParaRPr lang="th-TH" sz="3200" b="1" u="sng" dirty="0">
              <a:solidFill>
                <a:schemeClr val="accent4"/>
              </a:solidFill>
              <a:latin typeface="Stencil" pitchFamily="82" charset="0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582594"/>
          </a:xfrm>
        </p:spPr>
        <p:txBody>
          <a:bodyPr>
            <a:noAutofit/>
          </a:bodyPr>
          <a:lstStyle/>
          <a:p>
            <a:pPr algn="ctr"/>
            <a:r>
              <a:rPr lang="th-TH" sz="5000" dirty="0" smtClean="0">
                <a:solidFill>
                  <a:schemeClr val="bg2">
                    <a:lumMod val="50000"/>
                  </a:schemeClr>
                </a:solidFill>
                <a:latin typeface="Stencil" pitchFamily="82" charset="0"/>
              </a:rPr>
              <a:t>ความหมายของการเขียนรานงานวิจัยธุรกิจ</a:t>
            </a:r>
            <a:endParaRPr lang="th-TH" sz="5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6500826" y="5143512"/>
            <a:ext cx="2071702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ส่วนประกอบ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28641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โดยทั่วไปส่วนประกอบของรายงานวิจัยธุรกิจ ประกอบไปด้วย 3 ส่วน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1.ส่วนต้น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2.ส่วนเนื้อหารายงาน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3.ส่วนท้าย</a:t>
            </a:r>
            <a:endParaRPr lang="th-TH" sz="4800" b="1" dirty="0">
              <a:solidFill>
                <a:schemeClr val="accent4"/>
              </a:solidFill>
              <a:latin typeface="Stencil" pitchFamily="82" charset="0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h-TH" sz="6000" dirty="0" smtClean="0">
                <a:solidFill>
                  <a:schemeClr val="accent1"/>
                </a:solidFill>
                <a:latin typeface="Stencil" pitchFamily="82" charset="0"/>
              </a:rPr>
              <a:t>ส่วนประกอบของรายงานวิจัยธุรกิจ</a:t>
            </a:r>
            <a:endParaRPr lang="th-TH" sz="6000" dirty="0">
              <a:solidFill>
                <a:schemeClr val="accent1"/>
              </a:solidFill>
              <a:latin typeface="Stencil" pitchFamily="82" charset="0"/>
            </a:endParaRPr>
          </a:p>
        </p:txBody>
      </p:sp>
      <p:pic>
        <p:nvPicPr>
          <p:cNvPr id="6" name="รูปภาพ 5" descr="bigstock-Hand-working-with-a-Cloud-Comp-85962548-759x5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1857364"/>
            <a:ext cx="3071834" cy="20717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ลูกศรขวา 6"/>
          <p:cNvSpPr/>
          <p:nvPr/>
        </p:nvSpPr>
        <p:spPr>
          <a:xfrm>
            <a:off x="6500826" y="5143512"/>
            <a:ext cx="2071702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ส่วนต้น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28641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thaiDist"/>
            <a:r>
              <a:rPr lang="th-TH" b="1" dirty="0" smtClean="0">
                <a:solidFill>
                  <a:schemeClr val="accent4"/>
                </a:solidFill>
                <a:latin typeface="Stencil" pitchFamily="82" charset="0"/>
              </a:rPr>
              <a:t>เป็นส่วนประกอบของรายงานการวิจัยที่ประกอบด้วย เรื่อง กิตติกรรมประกาศ คำอธิบายสัญลักษณ์และอักษรย่อ สารบัญ สารบัญตาราง สารบัญภาพ และสาระสังเขป (</a:t>
            </a:r>
            <a:r>
              <a:rPr lang="en-US" b="1" dirty="0" smtClean="0">
                <a:solidFill>
                  <a:schemeClr val="accent4"/>
                </a:solidFill>
                <a:latin typeface="Stencil" pitchFamily="82" charset="0"/>
              </a:rPr>
              <a:t>Abstract</a:t>
            </a:r>
            <a:r>
              <a:rPr lang="th-TH" b="1" dirty="0" smtClean="0">
                <a:solidFill>
                  <a:schemeClr val="accent4"/>
                </a:solidFill>
                <a:latin typeface="Stencil" pitchFamily="82" charset="0"/>
              </a:rPr>
              <a:t>) มีลักษณะดังนี้</a:t>
            </a:r>
          </a:p>
          <a:p>
            <a:pPr algn="thaiDist"/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1. ตัวเรื่อง  					2. กิตติกรรมประกาศ</a:t>
            </a:r>
          </a:p>
          <a:p>
            <a:pPr algn="thaiDist"/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3. คำอธิบายสัญลักษณ์และอักษรย่อ	4. สารบัญ</a:t>
            </a:r>
          </a:p>
          <a:p>
            <a:pPr algn="thaiDist"/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5. สารบัญตาราง				6. สารบัญภาพ</a:t>
            </a:r>
          </a:p>
          <a:p>
            <a:pPr algn="thaiDist"/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7. บทคัดย่อ					8. </a:t>
            </a:r>
            <a:r>
              <a:rPr lang="en-US" sz="3200" b="1" dirty="0" smtClean="0">
                <a:solidFill>
                  <a:schemeClr val="accent4"/>
                </a:solidFill>
                <a:latin typeface="Stencil" pitchFamily="82" charset="0"/>
              </a:rPr>
              <a:t>Abstract</a:t>
            </a:r>
            <a:endParaRPr lang="th-TH" sz="3200" b="1" dirty="0" smtClean="0">
              <a:solidFill>
                <a:schemeClr val="accent4"/>
              </a:solidFill>
              <a:latin typeface="Stencil" pitchFamily="82" charset="0"/>
            </a:endParaRPr>
          </a:p>
          <a:p>
            <a:pPr algn="thaiDist">
              <a:buNone/>
            </a:pPr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h-TH" sz="7200" dirty="0" smtClean="0">
                <a:solidFill>
                  <a:schemeClr val="accent1"/>
                </a:solidFill>
                <a:latin typeface="Stencil" pitchFamily="82" charset="0"/>
              </a:rPr>
              <a:t>ส่วนต้นของรายงานการวิจัย</a:t>
            </a:r>
            <a:endParaRPr lang="th-TH" sz="7200" dirty="0">
              <a:solidFill>
                <a:schemeClr val="accent1"/>
              </a:solidFill>
              <a:latin typeface="Stencil" pitchFamily="82" charset="0"/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6500826" y="5143512"/>
            <a:ext cx="2071702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ส่วนเนื้อหา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0072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1. บทที่ 1	                          </a:t>
            </a:r>
          </a:p>
          <a:p>
            <a:pPr>
              <a:buNone/>
            </a:pPr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       - วัตถุประสงค์ของการวิจัย      - สมติฐานการวิจัย (ถ้ามี)          </a:t>
            </a:r>
          </a:p>
          <a:p>
            <a:pPr>
              <a:buNone/>
            </a:pPr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       - ขอบเขตของการวิจัย            - ข้อตกลงเบื้องต้น (ถ้ามี)         </a:t>
            </a:r>
          </a:p>
          <a:p>
            <a:pPr>
              <a:buNone/>
            </a:pPr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       - ข้อจำกัดของการวิจัย (ถ้ามี)   - นิยามศัพท์		 </a:t>
            </a:r>
          </a:p>
          <a:p>
            <a:pPr>
              <a:buNone/>
            </a:pPr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       - ประโยชน์ (คาดว่าจะ) ได้รับ</a:t>
            </a:r>
          </a:p>
          <a:p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2.บทที่ 2 เอกสารและงานวิจัยที่เกี่ยวข้อง			    </a:t>
            </a:r>
          </a:p>
          <a:p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3.บทที่ 3 วิธีดำเนินการวิจัย</a:t>
            </a:r>
          </a:p>
          <a:p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4.บทที่ 4 ผลการวิเคราะห์ข้อมูล				      </a:t>
            </a:r>
          </a:p>
          <a:p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5.บทที่ 5 การสรุป อภิปรายผล และข้อเสนอแนะ</a:t>
            </a:r>
          </a:p>
          <a:p>
            <a:pPr>
              <a:buNone/>
            </a:pPr>
            <a:r>
              <a:rPr lang="th-TH" sz="3200" b="1" dirty="0" smtClean="0">
                <a:solidFill>
                  <a:schemeClr val="accent4"/>
                </a:solidFill>
                <a:latin typeface="Stencil" pitchFamily="82" charset="0"/>
              </a:rPr>
              <a:t>	</a:t>
            </a:r>
            <a:r>
              <a:rPr lang="th-TH" sz="2800" b="1" dirty="0" smtClean="0">
                <a:solidFill>
                  <a:schemeClr val="accent4"/>
                </a:solidFill>
                <a:latin typeface="Stencil" pitchFamily="82" charset="0"/>
              </a:rPr>
              <a:t>			</a:t>
            </a: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57232"/>
          </a:xfrm>
        </p:spPr>
        <p:txBody>
          <a:bodyPr>
            <a:noAutofit/>
          </a:bodyPr>
          <a:lstStyle/>
          <a:p>
            <a:pPr algn="ctr"/>
            <a:r>
              <a:rPr lang="th-TH" sz="6000" dirty="0" smtClean="0">
                <a:solidFill>
                  <a:schemeClr val="accent1"/>
                </a:solidFill>
              </a:rPr>
              <a:t>ส่วนเนื้อหารายงาน</a:t>
            </a:r>
            <a:endParaRPr lang="th-TH" sz="6000" dirty="0">
              <a:solidFill>
                <a:schemeClr val="accent1"/>
              </a:solidFill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6643702" y="5286388"/>
            <a:ext cx="2071702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ส่วนท้าย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28641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400" b="1" dirty="0" smtClean="0">
                <a:solidFill>
                  <a:schemeClr val="accent4"/>
                </a:solidFill>
                <a:latin typeface="Stencil" pitchFamily="82" charset="0"/>
              </a:rPr>
              <a:t>1</a:t>
            </a:r>
            <a:r>
              <a:rPr lang="th-TH" sz="5400" b="1" dirty="0" smtClean="0">
                <a:solidFill>
                  <a:schemeClr val="accent4"/>
                </a:solidFill>
                <a:latin typeface="Stencil" pitchFamily="82" charset="0"/>
              </a:rPr>
              <a:t>.เอกสารอ้างอิง</a:t>
            </a:r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	  </a:t>
            </a:r>
          </a:p>
          <a:p>
            <a:pPr lvl="5">
              <a:buNone/>
            </a:pPr>
            <a:r>
              <a:rPr lang="th-TH" sz="4000" b="1" dirty="0" smtClean="0">
                <a:solidFill>
                  <a:schemeClr val="accent4"/>
                </a:solidFill>
                <a:latin typeface="Stencil" pitchFamily="82" charset="0"/>
              </a:rPr>
              <a:t>				</a:t>
            </a:r>
            <a:r>
              <a:rPr lang="th-TH" sz="4400" b="1" dirty="0" smtClean="0">
                <a:solidFill>
                  <a:schemeClr val="accent4"/>
                </a:solidFill>
                <a:latin typeface="Stencil" pitchFamily="82" charset="0"/>
              </a:rPr>
              <a:t>     </a:t>
            </a:r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2.บรรณานุกรม</a:t>
            </a:r>
            <a:endParaRPr lang="th-TH" sz="5400" b="1" dirty="0" smtClean="0">
              <a:solidFill>
                <a:schemeClr val="accent4"/>
              </a:solidFill>
              <a:latin typeface="Stencil" pitchFamily="82" charset="0"/>
            </a:endParaRP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3.ภาคผนวก	</a:t>
            </a:r>
            <a:r>
              <a:rPr lang="th-TH" sz="5400" b="1" dirty="0" smtClean="0">
                <a:solidFill>
                  <a:schemeClr val="accent4"/>
                </a:solidFill>
                <a:latin typeface="Stencil" pitchFamily="82" charset="0"/>
              </a:rPr>
              <a:t>       </a:t>
            </a:r>
          </a:p>
          <a:p>
            <a:pPr>
              <a:buNone/>
            </a:pPr>
            <a:r>
              <a:rPr lang="th-TH" sz="5400" b="1" dirty="0" smtClean="0">
                <a:solidFill>
                  <a:schemeClr val="accent4"/>
                </a:solidFill>
                <a:latin typeface="Stencil" pitchFamily="82" charset="0"/>
              </a:rPr>
              <a:t>					    4.ประวัติของนักวิจัย</a:t>
            </a: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11222"/>
          </a:xfrm>
        </p:spPr>
        <p:txBody>
          <a:bodyPr>
            <a:noAutofit/>
          </a:bodyPr>
          <a:lstStyle/>
          <a:p>
            <a:pPr algn="ctr"/>
            <a:r>
              <a:rPr lang="th-TH" sz="6600" dirty="0" smtClean="0">
                <a:solidFill>
                  <a:schemeClr val="accent1"/>
                </a:solidFill>
                <a:latin typeface="Stencil" pitchFamily="82" charset="0"/>
              </a:rPr>
              <a:t>ส่วนท้ายของรายงานการวิจัย</a:t>
            </a:r>
            <a:endParaRPr lang="th-TH" sz="6600" dirty="0">
              <a:solidFill>
                <a:schemeClr val="accent1"/>
              </a:solidFill>
              <a:latin typeface="Stencil" pitchFamily="82" charset="0"/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6643702" y="5286388"/>
            <a:ext cx="2071702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หลักเกณฑ์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  <p:pic>
        <p:nvPicPr>
          <p:cNvPr id="5" name="รูปภาพ 4" descr="1339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4102162"/>
            <a:ext cx="2428892" cy="16629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28641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accent4"/>
                </a:solidFill>
                <a:latin typeface="Stencil" pitchFamily="82" charset="0"/>
              </a:rPr>
              <a:t>     การเขียนรายงานวิจัยของสถาบันการศึกษาและหน่วยงานที่เกี่ยวข้องกับการวิจัย มีเกณฑ์ที่สำคัญประกอบด้วย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1.ความถูกต้องของรูปแบบ  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2.ความเหมาะสมด้านภาษา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3.ความถูกต้องตามสะกด	                  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4.การอ้างอิง</a:t>
            </a:r>
          </a:p>
          <a:p>
            <a:r>
              <a:rPr lang="th-TH" sz="4800" b="1" dirty="0" smtClean="0">
                <a:solidFill>
                  <a:schemeClr val="accent4"/>
                </a:solidFill>
                <a:latin typeface="Stencil" pitchFamily="82" charset="0"/>
              </a:rPr>
              <a:t>5.ความสมบูรณ์ของรายงาน	</a:t>
            </a:r>
            <a:r>
              <a:rPr lang="th-TH" sz="3600" b="1" dirty="0" smtClean="0">
                <a:solidFill>
                  <a:schemeClr val="accent4"/>
                </a:solidFill>
                <a:latin typeface="Stencil" pitchFamily="82" charset="0"/>
              </a:rPr>
              <a:t>	</a:t>
            </a:r>
            <a:r>
              <a:rPr lang="th-TH" b="1" dirty="0" smtClean="0">
                <a:solidFill>
                  <a:schemeClr val="accent4"/>
                </a:solidFill>
                <a:latin typeface="Stencil" pitchFamily="82" charset="0"/>
              </a:rPr>
              <a:t> </a:t>
            </a:r>
            <a:endParaRPr lang="th-TH" b="1" dirty="0">
              <a:solidFill>
                <a:schemeClr val="accent4"/>
              </a:solidFill>
              <a:latin typeface="Stencil" pitchFamily="82" charset="0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h-TH" sz="5400" dirty="0" smtClean="0">
                <a:solidFill>
                  <a:schemeClr val="accent1"/>
                </a:solidFill>
              </a:rPr>
              <a:t>หลักเกณฑ์การเขียนรายงานวิจัยธุรกิจ</a:t>
            </a:r>
            <a:endParaRPr lang="th-TH" sz="5400" dirty="0">
              <a:solidFill>
                <a:schemeClr val="accent1"/>
              </a:solidFill>
            </a:endParaRPr>
          </a:p>
        </p:txBody>
      </p:sp>
      <p:sp>
        <p:nvSpPr>
          <p:cNvPr id="8" name="ลูกศรขวา 7"/>
          <p:cNvSpPr/>
          <p:nvPr/>
        </p:nvSpPr>
        <p:spPr>
          <a:xfrm>
            <a:off x="6215074" y="5000636"/>
            <a:ext cx="2500330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การเขียนบทความ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285720" y="857232"/>
            <a:ext cx="8501122" cy="5500726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thaiDist"/>
            <a:r>
              <a:rPr lang="th-TH" b="1" dirty="0" smtClean="0">
                <a:solidFill>
                  <a:schemeClr val="accent4"/>
                </a:solidFill>
                <a:latin typeface="Stencil" pitchFamily="82" charset="0"/>
              </a:rPr>
              <a:t>การเผยแพร่งานวิจัยในรูปแบบบทความวิจัย (</a:t>
            </a:r>
            <a:r>
              <a:rPr lang="en-US" b="1" dirty="0" smtClean="0">
                <a:solidFill>
                  <a:schemeClr val="accent4"/>
                </a:solidFill>
                <a:latin typeface="Stencil" pitchFamily="82" charset="0"/>
                <a:cs typeface="Angsana New" pitchFamily="18" charset="-34"/>
              </a:rPr>
              <a:t>Research Article</a:t>
            </a:r>
            <a:r>
              <a:rPr lang="th-TH" b="1" dirty="0" smtClean="0">
                <a:solidFill>
                  <a:schemeClr val="accent4"/>
                </a:solidFill>
                <a:latin typeface="Stencil" pitchFamily="82" charset="0"/>
              </a:rPr>
              <a:t>) เป็นการนำประเด็นใดประเด็นหนึ่งในงานวิจัยมาเขียนในรูปแบบบทความวิจัย </a:t>
            </a:r>
            <a:r>
              <a:rPr lang="th-TH" b="1" u="sng" dirty="0" smtClean="0">
                <a:solidFill>
                  <a:schemeClr val="accent4"/>
                </a:solidFill>
                <a:latin typeface="Stencil" pitchFamily="82" charset="0"/>
              </a:rPr>
              <a:t>บทความวิจัย</a:t>
            </a:r>
            <a:r>
              <a:rPr lang="th-TH" b="1" dirty="0" smtClean="0">
                <a:solidFill>
                  <a:schemeClr val="accent4"/>
                </a:solidFill>
                <a:latin typeface="Stencil" pitchFamily="82" charset="0"/>
              </a:rPr>
              <a:t>เป็นรูปแบบเฉพาะของการนำเสนอในสาขาวิชาต่างๆที่ผ่านกระบวนการวิจัย มีองค์ประกอบดังนี้</a:t>
            </a:r>
          </a:p>
          <a:p>
            <a:pPr algn="thaiDist"/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1.ชื่อเรื่อง				2.ชื่อผู้เขียนและที่อยู่</a:t>
            </a:r>
          </a:p>
          <a:p>
            <a:pPr algn="thaiDist"/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3.บทคัดย่อ			4.คำสำคัญ</a:t>
            </a:r>
          </a:p>
          <a:p>
            <a:pPr algn="thaiDist">
              <a:buNone/>
            </a:pPr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	</a:t>
            </a:r>
            <a:r>
              <a:rPr lang="th-TH" sz="1800" b="1" dirty="0" smtClean="0">
                <a:solidFill>
                  <a:schemeClr val="accent4"/>
                </a:solidFill>
                <a:latin typeface="Stencil" pitchFamily="82" charset="0"/>
              </a:rPr>
              <a:t>(มีทั้งภาษาไทยและภาษาอังกฤษ)	</a:t>
            </a:r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		</a:t>
            </a:r>
          </a:p>
          <a:p>
            <a:pPr algn="thaiDist"/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5.บทนำบอกความเป็นมา	6.ระเบียบวิธีวิจัย</a:t>
            </a:r>
          </a:p>
          <a:p>
            <a:pPr algn="thaiDist"/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7.ผลการศึกษา			8.อภิปรายผลและสรุปผล</a:t>
            </a:r>
          </a:p>
          <a:p>
            <a:pPr algn="thaiDist"/>
            <a:r>
              <a:rPr lang="en-US" sz="2400" b="1" dirty="0" smtClean="0">
                <a:solidFill>
                  <a:schemeClr val="accent4"/>
                </a:solidFill>
                <a:latin typeface="Stencil" pitchFamily="82" charset="0"/>
              </a:rPr>
              <a:t>9.</a:t>
            </a:r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กิตติกรรมประกาศ		</a:t>
            </a:r>
            <a:r>
              <a:rPr lang="en-US" sz="2400" b="1" dirty="0" smtClean="0">
                <a:solidFill>
                  <a:schemeClr val="accent4"/>
                </a:solidFill>
                <a:latin typeface="Stencil" pitchFamily="82" charset="0"/>
              </a:rPr>
              <a:t>10.</a:t>
            </a:r>
            <a:r>
              <a:rPr lang="th-TH" sz="2400" b="1" dirty="0" smtClean="0">
                <a:solidFill>
                  <a:schemeClr val="accent4"/>
                </a:solidFill>
                <a:latin typeface="Stencil" pitchFamily="82" charset="0"/>
              </a:rPr>
              <a:t>เอกสารอ้างอิง</a:t>
            </a: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h-TH" sz="5800" dirty="0" smtClean="0">
                <a:solidFill>
                  <a:schemeClr val="accent1"/>
                </a:solidFill>
              </a:rPr>
              <a:t>การเขียนบทความจากงานวิจัยธุรกิจ</a:t>
            </a:r>
            <a:endParaRPr lang="th-TH" sz="5800" dirty="0">
              <a:solidFill>
                <a:schemeClr val="accent1"/>
              </a:solidFill>
            </a:endParaRPr>
          </a:p>
        </p:txBody>
      </p:sp>
      <p:sp>
        <p:nvSpPr>
          <p:cNvPr id="4" name="ลูกศรขวา 3"/>
          <p:cNvSpPr/>
          <p:nvPr/>
        </p:nvSpPr>
        <p:spPr>
          <a:xfrm>
            <a:off x="6286512" y="5572140"/>
            <a:ext cx="2500330" cy="107157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แนว</a:t>
            </a:r>
            <a:r>
              <a:rPr lang="th-TH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itchFamily="82" charset="0"/>
              </a:rPr>
              <a:t>ทางการเผยแพร่</a:t>
            </a:r>
            <a:endParaRPr lang="th-TH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itchFamily="8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วมกลุ่ม">
  <a:themeElements>
    <a:clrScheme name="รวมกลุ่ม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รวมกลุ่ม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รวมกลุ่ม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526</TotalTime>
  <Words>615</Words>
  <Application>Microsoft Office PowerPoint</Application>
  <PresentationFormat>นำเสนอทางหน้าจอ (4:3)</PresentationFormat>
  <Paragraphs>100</Paragraphs>
  <Slides>15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16" baseType="lpstr">
      <vt:lpstr>รวมกลุ่ม</vt:lpstr>
      <vt:lpstr>ภาพนิ่ง 1</vt:lpstr>
      <vt:lpstr>หัวข้อการนำเสนอบทที่ 11 ดังนี้</vt:lpstr>
      <vt:lpstr>ความหมายของการเขียนรานงานวิจัยธุรกิจ</vt:lpstr>
      <vt:lpstr>ส่วนประกอบของรายงานวิจัยธุรกิจ</vt:lpstr>
      <vt:lpstr>ส่วนต้นของรายงานการวิจัย</vt:lpstr>
      <vt:lpstr>ส่วนเนื้อหารายงาน</vt:lpstr>
      <vt:lpstr>ส่วนท้ายของรายงานการวิจัย</vt:lpstr>
      <vt:lpstr>หลักเกณฑ์การเขียนรายงานวิจัยธุรกิจ</vt:lpstr>
      <vt:lpstr>การเขียนบทความจากงานวิจัยธุรกิจ</vt:lpstr>
      <vt:lpstr>แนวทางการเผยแพร่ผลงานวิจัยธุรกิจ</vt:lpstr>
      <vt:lpstr>การนำเสนอผลงานในที่ประชุมวิชาการระดับชาติและระดับนานาชาติ</vt:lpstr>
      <vt:lpstr>เทคนิคการนำเสนอผลงานในที่ประชุมวิชาการระดับชาติและระดับนานาชาติ</vt:lpstr>
      <vt:lpstr>การเผยแพร่บทความวิจัยในวารสาร ทางวิชาการ</vt:lpstr>
      <vt:lpstr>การประเมินคุณค่าของงานวิจัยธุรกิจ</vt:lpstr>
      <vt:lpstr>ภาพนิ่ง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This-PC</dc:creator>
  <cp:lastModifiedBy>This-PC</cp:lastModifiedBy>
  <cp:revision>83</cp:revision>
  <dcterms:created xsi:type="dcterms:W3CDTF">2021-02-28T02:16:26Z</dcterms:created>
  <dcterms:modified xsi:type="dcterms:W3CDTF">2021-03-02T02:06:13Z</dcterms:modified>
</cp:coreProperties>
</file>