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487" r:id="rId2"/>
    <p:sldId id="257" r:id="rId3"/>
    <p:sldId id="258" r:id="rId4"/>
    <p:sldId id="276" r:id="rId5"/>
    <p:sldId id="277" r:id="rId6"/>
    <p:sldId id="278" r:id="rId7"/>
    <p:sldId id="280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81" r:id="rId16"/>
    <p:sldId id="270" r:id="rId17"/>
    <p:sldId id="271" r:id="rId18"/>
    <p:sldId id="272" r:id="rId19"/>
    <p:sldId id="273" r:id="rId20"/>
    <p:sldId id="264" r:id="rId21"/>
    <p:sldId id="265" r:id="rId22"/>
    <p:sldId id="266" r:id="rId23"/>
    <p:sldId id="504" r:id="rId24"/>
    <p:sldId id="508" r:id="rId25"/>
    <p:sldId id="509" r:id="rId26"/>
    <p:sldId id="510" r:id="rId27"/>
    <p:sldId id="507" r:id="rId28"/>
    <p:sldId id="506" r:id="rId29"/>
    <p:sldId id="505" r:id="rId30"/>
    <p:sldId id="519" r:id="rId31"/>
    <p:sldId id="518" r:id="rId32"/>
    <p:sldId id="523" r:id="rId33"/>
    <p:sldId id="524" r:id="rId34"/>
    <p:sldId id="525" r:id="rId35"/>
    <p:sldId id="526" r:id="rId36"/>
    <p:sldId id="52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B468F-A96F-4620-9D37-532BA1D40DA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CE7DE4C7-8CC0-4A3B-9AAF-631A1CD3B6E4}">
      <dgm:prSet phldrT="[ข้อความ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มาตรฐานของจริยธรรมที่แท้จริง</a:t>
          </a:r>
        </a:p>
      </dgm:t>
    </dgm:pt>
    <dgm:pt modelId="{0C7EC3CA-6E4A-4729-91CC-0E25146ED6A8}" type="parTrans" cxnId="{69E95BE6-FD25-47FA-BFE2-7DAB74A5B34D}">
      <dgm:prSet/>
      <dgm:spPr/>
      <dgm:t>
        <a:bodyPr/>
        <a:lstStyle/>
        <a:p>
          <a:endParaRPr lang="th-TH"/>
        </a:p>
      </dgm:t>
    </dgm:pt>
    <dgm:pt modelId="{26EEE3D1-4444-4C06-8C17-D760D1E1C832}" type="sibTrans" cxnId="{69E95BE6-FD25-47FA-BFE2-7DAB74A5B34D}">
      <dgm:prSet/>
      <dgm:spPr/>
      <dgm:t>
        <a:bodyPr/>
        <a:lstStyle/>
        <a:p>
          <a:endParaRPr lang="th-TH"/>
        </a:p>
      </dgm:t>
    </dgm:pt>
    <dgm:pt modelId="{E9A874D0-C7F7-4220-944D-5A13134FB6A2}">
      <dgm:prSet phldrT="[ข้อความ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ลัทธิความสัมบูรณ์นิยม</a:t>
          </a:r>
        </a:p>
      </dgm:t>
    </dgm:pt>
    <dgm:pt modelId="{2CE83FE2-7729-4F74-AAE6-850BC3069E9E}" type="parTrans" cxnId="{1849B199-2E44-4EAB-B721-269E5FC01F1E}">
      <dgm:prSet/>
      <dgm:spPr/>
      <dgm:t>
        <a:bodyPr/>
        <a:lstStyle/>
        <a:p>
          <a:endParaRPr lang="th-TH"/>
        </a:p>
      </dgm:t>
    </dgm:pt>
    <dgm:pt modelId="{91E2C098-630C-4806-B9C4-38FE1ACAFC24}" type="sibTrans" cxnId="{1849B199-2E44-4EAB-B721-269E5FC01F1E}">
      <dgm:prSet/>
      <dgm:spPr/>
      <dgm:t>
        <a:bodyPr/>
        <a:lstStyle/>
        <a:p>
          <a:endParaRPr lang="th-TH"/>
        </a:p>
      </dgm:t>
    </dgm:pt>
    <dgm:pt modelId="{DE29585E-01D4-4AD9-B27E-FAB507853F64}">
      <dgm:prSet phldrT="[ข้อความ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ลัทธิสัมพัทธ์นิยม</a:t>
          </a:r>
        </a:p>
      </dgm:t>
    </dgm:pt>
    <dgm:pt modelId="{91E2E4D3-D4D9-48FF-8F6A-8AD48ECB62F1}" type="parTrans" cxnId="{1A1E4039-926B-4161-BBC4-03C3C57C9D82}">
      <dgm:prSet/>
      <dgm:spPr/>
      <dgm:t>
        <a:bodyPr/>
        <a:lstStyle/>
        <a:p>
          <a:endParaRPr lang="th-TH"/>
        </a:p>
      </dgm:t>
    </dgm:pt>
    <dgm:pt modelId="{57E04BD8-EBFB-4D6F-B8E9-7FBE6FEEACF5}" type="sibTrans" cxnId="{1A1E4039-926B-4161-BBC4-03C3C57C9D82}">
      <dgm:prSet/>
      <dgm:spPr/>
      <dgm:t>
        <a:bodyPr/>
        <a:lstStyle/>
        <a:p>
          <a:endParaRPr lang="th-TH"/>
        </a:p>
      </dgm:t>
    </dgm:pt>
    <dgm:pt modelId="{DEDC0F52-295A-4D21-9F56-63FD1D02F707}">
      <dgm:prSet phldrT="[ข้อความ]" custT="1"/>
      <dgm:spPr/>
      <dgm:t>
        <a:bodyPr/>
        <a:lstStyle/>
        <a:p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มาตรฐานจริยธรรมตามตัวบทกฎหมาย</a:t>
          </a:r>
        </a:p>
      </dgm:t>
    </dgm:pt>
    <dgm:pt modelId="{D2307E8B-9C68-433E-A36A-AF309334F60B}" type="parTrans" cxnId="{D4C5B7C6-070A-4D42-8C38-00A81663D705}">
      <dgm:prSet/>
      <dgm:spPr/>
      <dgm:t>
        <a:bodyPr/>
        <a:lstStyle/>
        <a:p>
          <a:endParaRPr lang="th-TH"/>
        </a:p>
      </dgm:t>
    </dgm:pt>
    <dgm:pt modelId="{BC98A28E-1002-4144-92BE-D513E954D9AB}" type="sibTrans" cxnId="{D4C5B7C6-070A-4D42-8C38-00A81663D705}">
      <dgm:prSet/>
      <dgm:spPr/>
      <dgm:t>
        <a:bodyPr/>
        <a:lstStyle/>
        <a:p>
          <a:endParaRPr lang="th-TH"/>
        </a:p>
      </dgm:t>
    </dgm:pt>
    <dgm:pt modelId="{6519E6DF-EDD0-48FF-8590-779692877321}">
      <dgm:prSet phldrT="[ข้อความ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กฎระเบียบต่าง ๆ</a:t>
          </a:r>
        </a:p>
      </dgm:t>
    </dgm:pt>
    <dgm:pt modelId="{C171C8C1-A426-45CA-81D9-738634E453EF}" type="parTrans" cxnId="{79E30E73-4603-4E8A-98D2-783B3D51F33E}">
      <dgm:prSet/>
      <dgm:spPr/>
      <dgm:t>
        <a:bodyPr/>
        <a:lstStyle/>
        <a:p>
          <a:endParaRPr lang="th-TH"/>
        </a:p>
      </dgm:t>
    </dgm:pt>
    <dgm:pt modelId="{EE1775B3-3B1E-4F82-9033-90B65FA2BEA8}" type="sibTrans" cxnId="{79E30E73-4603-4E8A-98D2-783B3D51F33E}">
      <dgm:prSet/>
      <dgm:spPr/>
      <dgm:t>
        <a:bodyPr/>
        <a:lstStyle/>
        <a:p>
          <a:endParaRPr lang="th-TH"/>
        </a:p>
      </dgm:t>
    </dgm:pt>
    <dgm:pt modelId="{C00379D2-F454-4B04-8155-3F71B16D856D}">
      <dgm:prSet phldrT="[ข้อความ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ลัทธิประโยชน์นิยม</a:t>
          </a:r>
        </a:p>
      </dgm:t>
    </dgm:pt>
    <dgm:pt modelId="{705019C8-43F2-4BE2-AFD9-99B9B9B47769}" type="parTrans" cxnId="{EC8AEDAD-48BE-401D-81E1-D90DCD803740}">
      <dgm:prSet/>
      <dgm:spPr/>
      <dgm:t>
        <a:bodyPr/>
        <a:lstStyle/>
        <a:p>
          <a:endParaRPr lang="th-TH"/>
        </a:p>
      </dgm:t>
    </dgm:pt>
    <dgm:pt modelId="{A04222C7-BE5E-477F-B131-DF433D6286F2}" type="sibTrans" cxnId="{EC8AEDAD-48BE-401D-81E1-D90DCD803740}">
      <dgm:prSet/>
      <dgm:spPr/>
      <dgm:t>
        <a:bodyPr/>
        <a:lstStyle/>
        <a:p>
          <a:endParaRPr lang="th-TH"/>
        </a:p>
      </dgm:t>
    </dgm:pt>
    <dgm:pt modelId="{F8F24CB3-003D-406F-9287-D74255505DF1}">
      <dgm:prSet phldrT="[ข้อความ]" custT="1"/>
      <dgm:spPr/>
      <dgm:t>
        <a:bodyPr/>
        <a:lstStyle/>
        <a:p>
          <a:endParaRPr lang="th-TH" sz="24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B795F65-4CBF-4052-8B95-D132FFAAD981}" type="parTrans" cxnId="{4ABBB5F4-A9A2-47C4-ADD9-66D5529CC483}">
      <dgm:prSet/>
      <dgm:spPr/>
      <dgm:t>
        <a:bodyPr/>
        <a:lstStyle/>
        <a:p>
          <a:endParaRPr lang="th-TH"/>
        </a:p>
      </dgm:t>
    </dgm:pt>
    <dgm:pt modelId="{BE05FE73-BCB5-47C2-9913-C245A6AAF079}" type="sibTrans" cxnId="{4ABBB5F4-A9A2-47C4-ADD9-66D5529CC483}">
      <dgm:prSet/>
      <dgm:spPr/>
      <dgm:t>
        <a:bodyPr/>
        <a:lstStyle/>
        <a:p>
          <a:endParaRPr lang="th-TH"/>
        </a:p>
      </dgm:t>
    </dgm:pt>
    <dgm:pt modelId="{50D016D9-2CB7-4EBB-BF06-4FFF5295C252}">
      <dgm:prSet phldrT="[ข้อความ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เช่น  พ.ร.บ.คุ้มครองแรงงาน</a:t>
          </a:r>
        </a:p>
      </dgm:t>
    </dgm:pt>
    <dgm:pt modelId="{0522D31F-35CC-4E5B-B0D3-25EA4F0D64F6}" type="parTrans" cxnId="{9BACFA1E-C175-46D8-AFB4-F67A6D8BC8CD}">
      <dgm:prSet/>
      <dgm:spPr/>
      <dgm:t>
        <a:bodyPr/>
        <a:lstStyle/>
        <a:p>
          <a:endParaRPr lang="th-TH"/>
        </a:p>
      </dgm:t>
    </dgm:pt>
    <dgm:pt modelId="{705632B8-8ACD-42A0-9E06-3E90B4FBC21D}" type="sibTrans" cxnId="{9BACFA1E-C175-46D8-AFB4-F67A6D8BC8CD}">
      <dgm:prSet/>
      <dgm:spPr/>
      <dgm:t>
        <a:bodyPr/>
        <a:lstStyle/>
        <a:p>
          <a:endParaRPr lang="th-TH"/>
        </a:p>
      </dgm:t>
    </dgm:pt>
    <dgm:pt modelId="{80549FC2-E095-4290-A34F-A8C4C3C165B2}">
      <dgm:prSet phldrT="[ข้อความ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พ.ร.บ.คุ้มครองผู้บริโภค</a:t>
          </a:r>
        </a:p>
      </dgm:t>
    </dgm:pt>
    <dgm:pt modelId="{362D6EBA-066A-490F-B165-EAC940BD8DB1}" type="parTrans" cxnId="{65B59BB8-83E2-401F-AEE4-DF31DB7AD9EA}">
      <dgm:prSet/>
      <dgm:spPr/>
      <dgm:t>
        <a:bodyPr/>
        <a:lstStyle/>
        <a:p>
          <a:endParaRPr lang="th-TH"/>
        </a:p>
      </dgm:t>
    </dgm:pt>
    <dgm:pt modelId="{EBC770DD-73D0-4A3E-9C32-521E395AD79A}" type="sibTrans" cxnId="{65B59BB8-83E2-401F-AEE4-DF31DB7AD9EA}">
      <dgm:prSet/>
      <dgm:spPr/>
      <dgm:t>
        <a:bodyPr/>
        <a:lstStyle/>
        <a:p>
          <a:endParaRPr lang="th-TH"/>
        </a:p>
      </dgm:t>
    </dgm:pt>
    <dgm:pt modelId="{F3089929-2214-4B48-9A62-7FA11CC0C915}">
      <dgm:prSet phldrT="[ข้อความ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ความดีเป็นสากล อยู่ที่ตัวของมันเองไม่ขึ้นกับสภาพแวดล้อม</a:t>
          </a:r>
        </a:p>
      </dgm:t>
    </dgm:pt>
    <dgm:pt modelId="{C43F6FA3-57D9-4300-8159-670908CAC473}" type="parTrans" cxnId="{BA19A087-4FF2-47F3-835B-6BED6F9A7B47}">
      <dgm:prSet/>
      <dgm:spPr/>
      <dgm:t>
        <a:bodyPr/>
        <a:lstStyle/>
        <a:p>
          <a:endParaRPr lang="th-TH"/>
        </a:p>
      </dgm:t>
    </dgm:pt>
    <dgm:pt modelId="{6F9A6A37-B779-473B-9F43-F21B384D6555}" type="sibTrans" cxnId="{BA19A087-4FF2-47F3-835B-6BED6F9A7B47}">
      <dgm:prSet/>
      <dgm:spPr/>
      <dgm:t>
        <a:bodyPr/>
        <a:lstStyle/>
        <a:p>
          <a:endParaRPr lang="th-TH"/>
        </a:p>
      </dgm:t>
    </dgm:pt>
    <dgm:pt modelId="{0D938938-819E-46DF-B45D-992A94BC1311}">
      <dgm:prSet phldrT="[ข้อความ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ความดีขึ้นอยู่กับสภาพแวดล้อม</a:t>
          </a:r>
        </a:p>
      </dgm:t>
    </dgm:pt>
    <dgm:pt modelId="{4BB52A4E-5222-4469-9C86-5C2DFF4DA3D5}" type="parTrans" cxnId="{B3802ED5-4108-4910-98A2-D27F43E3BE3F}">
      <dgm:prSet/>
      <dgm:spPr/>
      <dgm:t>
        <a:bodyPr/>
        <a:lstStyle/>
        <a:p>
          <a:endParaRPr lang="th-TH"/>
        </a:p>
      </dgm:t>
    </dgm:pt>
    <dgm:pt modelId="{8B9D6C70-ADEA-4D50-AE4F-A4803299262B}" type="sibTrans" cxnId="{B3802ED5-4108-4910-98A2-D27F43E3BE3F}">
      <dgm:prSet/>
      <dgm:spPr/>
      <dgm:t>
        <a:bodyPr/>
        <a:lstStyle/>
        <a:p>
          <a:endParaRPr lang="th-TH"/>
        </a:p>
      </dgm:t>
    </dgm:pt>
    <dgm:pt modelId="{291E7466-8FA8-4A60-A74F-0E36A11FB929}">
      <dgm:prSet phldrT="[ข้อความ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ความดีขึ้นอยู่กับประโยชน์ของส่วนรวม</a:t>
          </a:r>
        </a:p>
      </dgm:t>
    </dgm:pt>
    <dgm:pt modelId="{437AA6A5-2638-4E79-9A14-37A6CB5E1F37}" type="parTrans" cxnId="{ACEC6E09-2E84-4815-B37A-2AB885103FD3}">
      <dgm:prSet/>
      <dgm:spPr/>
      <dgm:t>
        <a:bodyPr/>
        <a:lstStyle/>
        <a:p>
          <a:endParaRPr lang="th-TH"/>
        </a:p>
      </dgm:t>
    </dgm:pt>
    <dgm:pt modelId="{7C080727-8E80-4E7A-92E5-24FB9F7AE4DF}" type="sibTrans" cxnId="{ACEC6E09-2E84-4815-B37A-2AB885103FD3}">
      <dgm:prSet/>
      <dgm:spPr/>
      <dgm:t>
        <a:bodyPr/>
        <a:lstStyle/>
        <a:p>
          <a:endParaRPr lang="th-TH"/>
        </a:p>
      </dgm:t>
    </dgm:pt>
    <dgm:pt modelId="{CAC15954-EDAF-49DE-8FA6-AECCE94B4B05}" type="pres">
      <dgm:prSet presAssocID="{A7AB468F-A96F-4620-9D37-532BA1D40DAF}" presName="Name0" presStyleCnt="0">
        <dgm:presLayoutVars>
          <dgm:dir/>
          <dgm:animLvl val="lvl"/>
          <dgm:resizeHandles val="exact"/>
        </dgm:presLayoutVars>
      </dgm:prSet>
      <dgm:spPr/>
    </dgm:pt>
    <dgm:pt modelId="{5B869EA5-0753-43AE-A7C3-394B5C3ACDB6}" type="pres">
      <dgm:prSet presAssocID="{CE7DE4C7-8CC0-4A3B-9AAF-631A1CD3B6E4}" presName="composite" presStyleCnt="0"/>
      <dgm:spPr/>
    </dgm:pt>
    <dgm:pt modelId="{0782FBB7-787B-451F-AD2A-C1A12283D9F2}" type="pres">
      <dgm:prSet presAssocID="{CE7DE4C7-8CC0-4A3B-9AAF-631A1CD3B6E4}" presName="parTx" presStyleLbl="alignNode1" presStyleIdx="0" presStyleCnt="2" custScaleX="109884">
        <dgm:presLayoutVars>
          <dgm:chMax val="0"/>
          <dgm:chPref val="0"/>
          <dgm:bulletEnabled val="1"/>
        </dgm:presLayoutVars>
      </dgm:prSet>
      <dgm:spPr/>
    </dgm:pt>
    <dgm:pt modelId="{601D1757-8A12-42C7-91D0-8854A1989607}" type="pres">
      <dgm:prSet presAssocID="{CE7DE4C7-8CC0-4A3B-9AAF-631A1CD3B6E4}" presName="desTx" presStyleLbl="alignAccFollowNode1" presStyleIdx="0" presStyleCnt="2">
        <dgm:presLayoutVars>
          <dgm:bulletEnabled val="1"/>
        </dgm:presLayoutVars>
      </dgm:prSet>
      <dgm:spPr/>
    </dgm:pt>
    <dgm:pt modelId="{650F274C-A554-482A-9270-A1F798C2785B}" type="pres">
      <dgm:prSet presAssocID="{26EEE3D1-4444-4C06-8C17-D760D1E1C832}" presName="space" presStyleCnt="0"/>
      <dgm:spPr/>
    </dgm:pt>
    <dgm:pt modelId="{D7137EBD-1398-46BF-A2D5-A46BF5C7796C}" type="pres">
      <dgm:prSet presAssocID="{DEDC0F52-295A-4D21-9F56-63FD1D02F707}" presName="composite" presStyleCnt="0"/>
      <dgm:spPr/>
    </dgm:pt>
    <dgm:pt modelId="{5BC7891B-956B-4456-B0CD-00D2201672FE}" type="pres">
      <dgm:prSet presAssocID="{DEDC0F52-295A-4D21-9F56-63FD1D02F707}" presName="parTx" presStyleLbl="alignNode1" presStyleIdx="1" presStyleCnt="2" custScaleX="116648">
        <dgm:presLayoutVars>
          <dgm:chMax val="0"/>
          <dgm:chPref val="0"/>
          <dgm:bulletEnabled val="1"/>
        </dgm:presLayoutVars>
      </dgm:prSet>
      <dgm:spPr/>
    </dgm:pt>
    <dgm:pt modelId="{9B92AAC9-FE0C-42CA-9736-A25BBBEA5BDD}" type="pres">
      <dgm:prSet presAssocID="{DEDC0F52-295A-4D21-9F56-63FD1D02F70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C0B7105-6B11-436A-83F1-769A318A61A9}" type="presOf" srcId="{E9A874D0-C7F7-4220-944D-5A13134FB6A2}" destId="{601D1757-8A12-42C7-91D0-8854A1989607}" srcOrd="0" destOrd="0" presId="urn:microsoft.com/office/officeart/2005/8/layout/hList1"/>
    <dgm:cxn modelId="{ACEC6E09-2E84-4815-B37A-2AB885103FD3}" srcId="{C00379D2-F454-4B04-8155-3F71B16D856D}" destId="{291E7466-8FA8-4A60-A74F-0E36A11FB929}" srcOrd="0" destOrd="0" parTransId="{437AA6A5-2638-4E79-9A14-37A6CB5E1F37}" sibTransId="{7C080727-8E80-4E7A-92E5-24FB9F7AE4DF}"/>
    <dgm:cxn modelId="{D53EDD11-DBE0-4875-9024-C80C50B59C40}" type="presOf" srcId="{291E7466-8FA8-4A60-A74F-0E36A11FB929}" destId="{601D1757-8A12-42C7-91D0-8854A1989607}" srcOrd="0" destOrd="5" presId="urn:microsoft.com/office/officeart/2005/8/layout/hList1"/>
    <dgm:cxn modelId="{3D9E011C-54B1-417E-9662-020F9D27EBDB}" type="presOf" srcId="{80549FC2-E095-4290-A34F-A8C4C3C165B2}" destId="{9B92AAC9-FE0C-42CA-9736-A25BBBEA5BDD}" srcOrd="0" destOrd="2" presId="urn:microsoft.com/office/officeart/2005/8/layout/hList1"/>
    <dgm:cxn modelId="{9BACFA1E-C175-46D8-AFB4-F67A6D8BC8CD}" srcId="{6519E6DF-EDD0-48FF-8590-779692877321}" destId="{50D016D9-2CB7-4EBB-BF06-4FFF5295C252}" srcOrd="0" destOrd="0" parTransId="{0522D31F-35CC-4E5B-B0D3-25EA4F0D64F6}" sibTransId="{705632B8-8ACD-42A0-9E06-3E90B4FBC21D}"/>
    <dgm:cxn modelId="{28AC7B24-E59B-416B-87D4-496346348EA6}" type="presOf" srcId="{C00379D2-F454-4B04-8155-3F71B16D856D}" destId="{601D1757-8A12-42C7-91D0-8854A1989607}" srcOrd="0" destOrd="4" presId="urn:microsoft.com/office/officeart/2005/8/layout/hList1"/>
    <dgm:cxn modelId="{1A1E4039-926B-4161-BBC4-03C3C57C9D82}" srcId="{CE7DE4C7-8CC0-4A3B-9AAF-631A1CD3B6E4}" destId="{DE29585E-01D4-4AD9-B27E-FAB507853F64}" srcOrd="1" destOrd="0" parTransId="{91E2E4D3-D4D9-48FF-8F6A-8AD48ECB62F1}" sibTransId="{57E04BD8-EBFB-4D6F-B8E9-7FBE6FEEACF5}"/>
    <dgm:cxn modelId="{B9DD6B3C-BCC3-4D2C-8B47-404022BEF2C8}" type="presOf" srcId="{DEDC0F52-295A-4D21-9F56-63FD1D02F707}" destId="{5BC7891B-956B-4456-B0CD-00D2201672FE}" srcOrd="0" destOrd="0" presId="urn:microsoft.com/office/officeart/2005/8/layout/hList1"/>
    <dgm:cxn modelId="{C05D6E43-61A1-4779-B86F-62F482D3F219}" type="presOf" srcId="{0D938938-819E-46DF-B45D-992A94BC1311}" destId="{601D1757-8A12-42C7-91D0-8854A1989607}" srcOrd="0" destOrd="3" presId="urn:microsoft.com/office/officeart/2005/8/layout/hList1"/>
    <dgm:cxn modelId="{889A0546-FED6-4F8C-A897-89BCB0E84448}" type="presOf" srcId="{F3089929-2214-4B48-9A62-7FA11CC0C915}" destId="{601D1757-8A12-42C7-91D0-8854A1989607}" srcOrd="0" destOrd="1" presId="urn:microsoft.com/office/officeart/2005/8/layout/hList1"/>
    <dgm:cxn modelId="{B4A0BF50-3264-4E57-AE45-6BA386083199}" type="presOf" srcId="{50D016D9-2CB7-4EBB-BF06-4FFF5295C252}" destId="{9B92AAC9-FE0C-42CA-9736-A25BBBEA5BDD}" srcOrd="0" destOrd="1" presId="urn:microsoft.com/office/officeart/2005/8/layout/hList1"/>
    <dgm:cxn modelId="{79E30E73-4603-4E8A-98D2-783B3D51F33E}" srcId="{DEDC0F52-295A-4D21-9F56-63FD1D02F707}" destId="{6519E6DF-EDD0-48FF-8590-779692877321}" srcOrd="0" destOrd="0" parTransId="{C171C8C1-A426-45CA-81D9-738634E453EF}" sibTransId="{EE1775B3-3B1E-4F82-9033-90B65FA2BEA8}"/>
    <dgm:cxn modelId="{BA19A087-4FF2-47F3-835B-6BED6F9A7B47}" srcId="{E9A874D0-C7F7-4220-944D-5A13134FB6A2}" destId="{F3089929-2214-4B48-9A62-7FA11CC0C915}" srcOrd="0" destOrd="0" parTransId="{C43F6FA3-57D9-4300-8159-670908CAC473}" sibTransId="{6F9A6A37-B779-473B-9F43-F21B384D6555}"/>
    <dgm:cxn modelId="{1849B199-2E44-4EAB-B721-269E5FC01F1E}" srcId="{CE7DE4C7-8CC0-4A3B-9AAF-631A1CD3B6E4}" destId="{E9A874D0-C7F7-4220-944D-5A13134FB6A2}" srcOrd="0" destOrd="0" parTransId="{2CE83FE2-7729-4F74-AAE6-850BC3069E9E}" sibTransId="{91E2C098-630C-4806-B9C4-38FE1ACAFC24}"/>
    <dgm:cxn modelId="{77C0FDAC-CC16-41F0-8A27-095F3E9534A8}" type="presOf" srcId="{6519E6DF-EDD0-48FF-8590-779692877321}" destId="{9B92AAC9-FE0C-42CA-9736-A25BBBEA5BDD}" srcOrd="0" destOrd="0" presId="urn:microsoft.com/office/officeart/2005/8/layout/hList1"/>
    <dgm:cxn modelId="{EC8AEDAD-48BE-401D-81E1-D90DCD803740}" srcId="{CE7DE4C7-8CC0-4A3B-9AAF-631A1CD3B6E4}" destId="{C00379D2-F454-4B04-8155-3F71B16D856D}" srcOrd="2" destOrd="0" parTransId="{705019C8-43F2-4BE2-AFD9-99B9B9B47769}" sibTransId="{A04222C7-BE5E-477F-B131-DF433D6286F2}"/>
    <dgm:cxn modelId="{65B59BB8-83E2-401F-AEE4-DF31DB7AD9EA}" srcId="{6519E6DF-EDD0-48FF-8590-779692877321}" destId="{80549FC2-E095-4290-A34F-A8C4C3C165B2}" srcOrd="1" destOrd="0" parTransId="{362D6EBA-066A-490F-B165-EAC940BD8DB1}" sibTransId="{EBC770DD-73D0-4A3E-9C32-521E395AD79A}"/>
    <dgm:cxn modelId="{D95E41B9-FE24-462C-A058-6F65C347F4B4}" type="presOf" srcId="{F8F24CB3-003D-406F-9287-D74255505DF1}" destId="{9B92AAC9-FE0C-42CA-9736-A25BBBEA5BDD}" srcOrd="0" destOrd="3" presId="urn:microsoft.com/office/officeart/2005/8/layout/hList1"/>
    <dgm:cxn modelId="{DF25A4BB-4099-4270-BDB6-B41BB1AC1C77}" type="presOf" srcId="{DE29585E-01D4-4AD9-B27E-FAB507853F64}" destId="{601D1757-8A12-42C7-91D0-8854A1989607}" srcOrd="0" destOrd="2" presId="urn:microsoft.com/office/officeart/2005/8/layout/hList1"/>
    <dgm:cxn modelId="{D4C5B7C6-070A-4D42-8C38-00A81663D705}" srcId="{A7AB468F-A96F-4620-9D37-532BA1D40DAF}" destId="{DEDC0F52-295A-4D21-9F56-63FD1D02F707}" srcOrd="1" destOrd="0" parTransId="{D2307E8B-9C68-433E-A36A-AF309334F60B}" sibTransId="{BC98A28E-1002-4144-92BE-D513E954D9AB}"/>
    <dgm:cxn modelId="{B3802ED5-4108-4910-98A2-D27F43E3BE3F}" srcId="{DE29585E-01D4-4AD9-B27E-FAB507853F64}" destId="{0D938938-819E-46DF-B45D-992A94BC1311}" srcOrd="0" destOrd="0" parTransId="{4BB52A4E-5222-4469-9C86-5C2DFF4DA3D5}" sibTransId="{8B9D6C70-ADEA-4D50-AE4F-A4803299262B}"/>
    <dgm:cxn modelId="{69E95BE6-FD25-47FA-BFE2-7DAB74A5B34D}" srcId="{A7AB468F-A96F-4620-9D37-532BA1D40DAF}" destId="{CE7DE4C7-8CC0-4A3B-9AAF-631A1CD3B6E4}" srcOrd="0" destOrd="0" parTransId="{0C7EC3CA-6E4A-4729-91CC-0E25146ED6A8}" sibTransId="{26EEE3D1-4444-4C06-8C17-D760D1E1C832}"/>
    <dgm:cxn modelId="{BD1D47E8-6BBB-46C7-BC0D-E4BA2B07E3A3}" type="presOf" srcId="{A7AB468F-A96F-4620-9D37-532BA1D40DAF}" destId="{CAC15954-EDAF-49DE-8FA6-AECCE94B4B05}" srcOrd="0" destOrd="0" presId="urn:microsoft.com/office/officeart/2005/8/layout/hList1"/>
    <dgm:cxn modelId="{FACD11F2-7733-477B-A8C1-5C67112A3211}" type="presOf" srcId="{CE7DE4C7-8CC0-4A3B-9AAF-631A1CD3B6E4}" destId="{0782FBB7-787B-451F-AD2A-C1A12283D9F2}" srcOrd="0" destOrd="0" presId="urn:microsoft.com/office/officeart/2005/8/layout/hList1"/>
    <dgm:cxn modelId="{4ABBB5F4-A9A2-47C4-ADD9-66D5529CC483}" srcId="{6519E6DF-EDD0-48FF-8590-779692877321}" destId="{F8F24CB3-003D-406F-9287-D74255505DF1}" srcOrd="2" destOrd="0" parTransId="{BB795F65-4CBF-4052-8B95-D132FFAAD981}" sibTransId="{BE05FE73-BCB5-47C2-9913-C245A6AAF079}"/>
    <dgm:cxn modelId="{A20BEFF7-21BB-4876-B30E-0491F7DF2B18}" type="presParOf" srcId="{CAC15954-EDAF-49DE-8FA6-AECCE94B4B05}" destId="{5B869EA5-0753-43AE-A7C3-394B5C3ACDB6}" srcOrd="0" destOrd="0" presId="urn:microsoft.com/office/officeart/2005/8/layout/hList1"/>
    <dgm:cxn modelId="{5021C67F-EADE-419F-891C-500A9FC08A16}" type="presParOf" srcId="{5B869EA5-0753-43AE-A7C3-394B5C3ACDB6}" destId="{0782FBB7-787B-451F-AD2A-C1A12283D9F2}" srcOrd="0" destOrd="0" presId="urn:microsoft.com/office/officeart/2005/8/layout/hList1"/>
    <dgm:cxn modelId="{1606053C-8249-4D36-A1B2-D303A0A2CC69}" type="presParOf" srcId="{5B869EA5-0753-43AE-A7C3-394B5C3ACDB6}" destId="{601D1757-8A12-42C7-91D0-8854A1989607}" srcOrd="1" destOrd="0" presId="urn:microsoft.com/office/officeart/2005/8/layout/hList1"/>
    <dgm:cxn modelId="{9AD42DFD-6D53-4122-A6ED-227D1565B53D}" type="presParOf" srcId="{CAC15954-EDAF-49DE-8FA6-AECCE94B4B05}" destId="{650F274C-A554-482A-9270-A1F798C2785B}" srcOrd="1" destOrd="0" presId="urn:microsoft.com/office/officeart/2005/8/layout/hList1"/>
    <dgm:cxn modelId="{50055361-35F4-4989-8E71-1DBE905242CC}" type="presParOf" srcId="{CAC15954-EDAF-49DE-8FA6-AECCE94B4B05}" destId="{D7137EBD-1398-46BF-A2D5-A46BF5C7796C}" srcOrd="2" destOrd="0" presId="urn:microsoft.com/office/officeart/2005/8/layout/hList1"/>
    <dgm:cxn modelId="{C0482958-0858-4CAC-A0E0-3C637D098929}" type="presParOf" srcId="{D7137EBD-1398-46BF-A2D5-A46BF5C7796C}" destId="{5BC7891B-956B-4456-B0CD-00D2201672FE}" srcOrd="0" destOrd="0" presId="urn:microsoft.com/office/officeart/2005/8/layout/hList1"/>
    <dgm:cxn modelId="{D23CC1AB-8C33-4402-BE75-25D00F0C027B}" type="presParOf" srcId="{D7137EBD-1398-46BF-A2D5-A46BF5C7796C}" destId="{9B92AAC9-FE0C-42CA-9736-A25BBBEA5B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3F091-0D4B-4E28-9D03-471DEA4D932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9D9AD80-8212-4107-AF02-E4C2329E0EF0}">
      <dgm:prSet phldrT="[ข้อความ]" custT="1"/>
      <dgm:spPr>
        <a:solidFill>
          <a:schemeClr val="bg2"/>
        </a:solidFill>
      </dgm:spPr>
      <dgm:t>
        <a:bodyPr/>
        <a:lstStyle/>
        <a:p>
          <a:r>
            <a:rPr lang="th-TH" sz="3200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กฎบัตรจริยธรรม</a:t>
          </a:r>
        </a:p>
      </dgm:t>
    </dgm:pt>
    <dgm:pt modelId="{7FB3CF43-BE08-4976-B841-4B71AF1AA0CA}" type="parTrans" cxnId="{B3D687F7-7846-4AC3-B161-A6B4B28E8839}">
      <dgm:prSet/>
      <dgm:spPr/>
      <dgm:t>
        <a:bodyPr/>
        <a:lstStyle/>
        <a:p>
          <a:endParaRPr lang="th-TH" sz="2000"/>
        </a:p>
      </dgm:t>
    </dgm:pt>
    <dgm:pt modelId="{946158F9-11F9-4CB3-8219-F042BF59C487}" type="sibTrans" cxnId="{B3D687F7-7846-4AC3-B161-A6B4B28E8839}">
      <dgm:prSet/>
      <dgm:spPr/>
      <dgm:t>
        <a:bodyPr/>
        <a:lstStyle/>
        <a:p>
          <a:endParaRPr lang="th-TH" sz="2000"/>
        </a:p>
      </dgm:t>
    </dgm:pt>
    <dgm:pt modelId="{C0A01DF5-A8FC-424A-9DD1-0E87B781C860}">
      <dgm:prSet phldrT="[ข้อความ]" custT="1"/>
      <dgm:spPr>
        <a:solidFill>
          <a:schemeClr val="bg2"/>
        </a:solidFill>
      </dgm:spPr>
      <dgm:t>
        <a:bodyPr/>
        <a:lstStyle/>
        <a:p>
          <a:r>
            <a:rPr lang="th-TH" sz="3200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บุคคล</a:t>
          </a:r>
        </a:p>
      </dgm:t>
    </dgm:pt>
    <dgm:pt modelId="{5459FC8A-70E4-494D-B907-11A23A9B14CD}" type="parTrans" cxnId="{3F13BF2B-96D7-4A41-AD62-7FF5DF1292A1}">
      <dgm:prSet custT="1"/>
      <dgm:spPr/>
      <dgm:t>
        <a:bodyPr/>
        <a:lstStyle/>
        <a:p>
          <a:endParaRPr lang="th-TH" sz="2400"/>
        </a:p>
      </dgm:t>
    </dgm:pt>
    <dgm:pt modelId="{DB66F74F-4230-45B0-80A3-BAD7E44F1D28}" type="sibTrans" cxnId="{3F13BF2B-96D7-4A41-AD62-7FF5DF1292A1}">
      <dgm:prSet/>
      <dgm:spPr/>
      <dgm:t>
        <a:bodyPr/>
        <a:lstStyle/>
        <a:p>
          <a:endParaRPr lang="th-TH" sz="2000"/>
        </a:p>
      </dgm:t>
    </dgm:pt>
    <dgm:pt modelId="{78230866-5833-4B03-8E6D-38CA193EC2D7}">
      <dgm:prSet phldrT="[ข้อความ]" custT="1"/>
      <dgm:spPr>
        <a:solidFill>
          <a:schemeClr val="bg2"/>
        </a:solidFill>
      </dgm:spPr>
      <dgm:t>
        <a:bodyPr/>
        <a:lstStyle/>
        <a:p>
          <a:r>
            <a:rPr lang="th-TH" sz="3200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วงการ</a:t>
          </a:r>
        </a:p>
      </dgm:t>
    </dgm:pt>
    <dgm:pt modelId="{C6E782ED-86CE-48CA-BE71-64A5557A48ED}" type="parTrans" cxnId="{6BE99C6F-48E7-447C-A740-653B019A9A59}">
      <dgm:prSet custT="1"/>
      <dgm:spPr/>
      <dgm:t>
        <a:bodyPr/>
        <a:lstStyle/>
        <a:p>
          <a:endParaRPr lang="th-TH" sz="2400"/>
        </a:p>
      </dgm:t>
    </dgm:pt>
    <dgm:pt modelId="{03DF477C-8255-4327-8ED0-08C89CFB2CC3}" type="sibTrans" cxnId="{6BE99C6F-48E7-447C-A740-653B019A9A59}">
      <dgm:prSet/>
      <dgm:spPr/>
      <dgm:t>
        <a:bodyPr/>
        <a:lstStyle/>
        <a:p>
          <a:endParaRPr lang="th-TH" sz="2000"/>
        </a:p>
      </dgm:t>
    </dgm:pt>
    <dgm:pt modelId="{CEC48380-ABE5-48F0-8168-9A89997D334C}">
      <dgm:prSet phldrT="[ข้อความ]" custT="1"/>
      <dgm:spPr>
        <a:solidFill>
          <a:schemeClr val="bg2"/>
        </a:solidFill>
      </dgm:spPr>
      <dgm:t>
        <a:bodyPr/>
        <a:lstStyle/>
        <a:p>
          <a:r>
            <a:rPr lang="th-TH" sz="3200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วิชาชีพ</a:t>
          </a:r>
        </a:p>
      </dgm:t>
    </dgm:pt>
    <dgm:pt modelId="{012495E0-FD71-4D5F-BAA8-5A393798B689}" type="parTrans" cxnId="{3E9F1E47-7A7C-480D-93A7-EEF27862B746}">
      <dgm:prSet custT="1"/>
      <dgm:spPr/>
      <dgm:t>
        <a:bodyPr/>
        <a:lstStyle/>
        <a:p>
          <a:endParaRPr lang="th-TH" sz="2400"/>
        </a:p>
      </dgm:t>
    </dgm:pt>
    <dgm:pt modelId="{8AE18A98-1691-41BD-B353-9C3C7E14B948}" type="sibTrans" cxnId="{3E9F1E47-7A7C-480D-93A7-EEF27862B746}">
      <dgm:prSet/>
      <dgm:spPr/>
      <dgm:t>
        <a:bodyPr/>
        <a:lstStyle/>
        <a:p>
          <a:endParaRPr lang="th-TH" sz="2000"/>
        </a:p>
      </dgm:t>
    </dgm:pt>
    <dgm:pt modelId="{E0C14EE7-D594-4D8A-A582-4AEA409ECA9A}">
      <dgm:prSet phldrT="[ข้อความ]" custT="1"/>
      <dgm:spPr>
        <a:solidFill>
          <a:schemeClr val="bg2"/>
        </a:solidFill>
      </dgm:spPr>
      <dgm:t>
        <a:bodyPr/>
        <a:lstStyle/>
        <a:p>
          <a:r>
            <a:rPr lang="th-TH" sz="3200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บริษัท</a:t>
          </a:r>
        </a:p>
      </dgm:t>
    </dgm:pt>
    <dgm:pt modelId="{29C8A449-567A-46B8-B748-0E2781801CD0}" type="parTrans" cxnId="{CB090364-B6AC-4789-AADE-F658B3CBA06D}">
      <dgm:prSet custT="1"/>
      <dgm:spPr/>
      <dgm:t>
        <a:bodyPr/>
        <a:lstStyle/>
        <a:p>
          <a:endParaRPr lang="th-TH" sz="2400"/>
        </a:p>
      </dgm:t>
    </dgm:pt>
    <dgm:pt modelId="{3712D875-5C47-4145-A449-4C204DA19B0F}" type="sibTrans" cxnId="{CB090364-B6AC-4789-AADE-F658B3CBA06D}">
      <dgm:prSet/>
      <dgm:spPr/>
      <dgm:t>
        <a:bodyPr/>
        <a:lstStyle/>
        <a:p>
          <a:endParaRPr lang="th-TH" sz="2000"/>
        </a:p>
      </dgm:t>
    </dgm:pt>
    <dgm:pt modelId="{7B72E4E1-E7B5-4A3B-9753-C90479EC4C03}" type="pres">
      <dgm:prSet presAssocID="{6AF3F091-0D4B-4E28-9D03-471DEA4D93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6FB4D2-C208-4059-9DF8-8D297813239E}" type="pres">
      <dgm:prSet presAssocID="{19D9AD80-8212-4107-AF02-E4C2329E0EF0}" presName="centerShape" presStyleLbl="node0" presStyleIdx="0" presStyleCnt="1" custScaleX="113728" custScaleY="103839"/>
      <dgm:spPr/>
    </dgm:pt>
    <dgm:pt modelId="{BAB2584B-FA31-4D4D-861E-8982126063F5}" type="pres">
      <dgm:prSet presAssocID="{5459FC8A-70E4-494D-B907-11A23A9B14CD}" presName="parTrans" presStyleLbl="sibTrans2D1" presStyleIdx="0" presStyleCnt="4"/>
      <dgm:spPr/>
    </dgm:pt>
    <dgm:pt modelId="{4F994435-1EED-4F9B-BEEA-E1EAB30E5C3D}" type="pres">
      <dgm:prSet presAssocID="{5459FC8A-70E4-494D-B907-11A23A9B14CD}" presName="connectorText" presStyleLbl="sibTrans2D1" presStyleIdx="0" presStyleCnt="4"/>
      <dgm:spPr/>
    </dgm:pt>
    <dgm:pt modelId="{49245557-24E0-4D02-9676-D5BCBB7F1A15}" type="pres">
      <dgm:prSet presAssocID="{C0A01DF5-A8FC-424A-9DD1-0E87B781C860}" presName="node" presStyleLbl="node1" presStyleIdx="0" presStyleCnt="4">
        <dgm:presLayoutVars>
          <dgm:bulletEnabled val="1"/>
        </dgm:presLayoutVars>
      </dgm:prSet>
      <dgm:spPr/>
    </dgm:pt>
    <dgm:pt modelId="{2582D216-01C9-4AFB-B528-916758BCE9FB}" type="pres">
      <dgm:prSet presAssocID="{C6E782ED-86CE-48CA-BE71-64A5557A48ED}" presName="parTrans" presStyleLbl="sibTrans2D1" presStyleIdx="1" presStyleCnt="4"/>
      <dgm:spPr/>
    </dgm:pt>
    <dgm:pt modelId="{C4F46831-4CEF-4CDB-B710-CC2F665715A0}" type="pres">
      <dgm:prSet presAssocID="{C6E782ED-86CE-48CA-BE71-64A5557A48ED}" presName="connectorText" presStyleLbl="sibTrans2D1" presStyleIdx="1" presStyleCnt="4"/>
      <dgm:spPr/>
    </dgm:pt>
    <dgm:pt modelId="{8E7F741B-C3EF-4395-9C9C-4B27F21B3322}" type="pres">
      <dgm:prSet presAssocID="{78230866-5833-4B03-8E6D-38CA193EC2D7}" presName="node" presStyleLbl="node1" presStyleIdx="1" presStyleCnt="4">
        <dgm:presLayoutVars>
          <dgm:bulletEnabled val="1"/>
        </dgm:presLayoutVars>
      </dgm:prSet>
      <dgm:spPr/>
    </dgm:pt>
    <dgm:pt modelId="{067CFBF9-D217-4F8A-88CC-B9E145362F7E}" type="pres">
      <dgm:prSet presAssocID="{012495E0-FD71-4D5F-BAA8-5A393798B689}" presName="parTrans" presStyleLbl="sibTrans2D1" presStyleIdx="2" presStyleCnt="4"/>
      <dgm:spPr/>
    </dgm:pt>
    <dgm:pt modelId="{5A8FAAE1-3385-481F-B2C9-A6760B7E6252}" type="pres">
      <dgm:prSet presAssocID="{012495E0-FD71-4D5F-BAA8-5A393798B689}" presName="connectorText" presStyleLbl="sibTrans2D1" presStyleIdx="2" presStyleCnt="4"/>
      <dgm:spPr/>
    </dgm:pt>
    <dgm:pt modelId="{1F42B0F2-7B12-4ED0-B741-348314BABB64}" type="pres">
      <dgm:prSet presAssocID="{CEC48380-ABE5-48F0-8168-9A89997D334C}" presName="node" presStyleLbl="node1" presStyleIdx="2" presStyleCnt="4" custRadScaleRad="98261" custRadScaleInc="-564">
        <dgm:presLayoutVars>
          <dgm:bulletEnabled val="1"/>
        </dgm:presLayoutVars>
      </dgm:prSet>
      <dgm:spPr/>
    </dgm:pt>
    <dgm:pt modelId="{893B7642-7F76-437B-AA62-6E70D917A7CD}" type="pres">
      <dgm:prSet presAssocID="{29C8A449-567A-46B8-B748-0E2781801CD0}" presName="parTrans" presStyleLbl="sibTrans2D1" presStyleIdx="3" presStyleCnt="4"/>
      <dgm:spPr/>
    </dgm:pt>
    <dgm:pt modelId="{610357AE-A704-4A4B-9812-EEA358FAD470}" type="pres">
      <dgm:prSet presAssocID="{29C8A449-567A-46B8-B748-0E2781801CD0}" presName="connectorText" presStyleLbl="sibTrans2D1" presStyleIdx="3" presStyleCnt="4"/>
      <dgm:spPr/>
    </dgm:pt>
    <dgm:pt modelId="{C17E4939-2648-413D-B1BC-3E5528510AF6}" type="pres">
      <dgm:prSet presAssocID="{E0C14EE7-D594-4D8A-A582-4AEA409ECA9A}" presName="node" presStyleLbl="node1" presStyleIdx="3" presStyleCnt="4">
        <dgm:presLayoutVars>
          <dgm:bulletEnabled val="1"/>
        </dgm:presLayoutVars>
      </dgm:prSet>
      <dgm:spPr/>
    </dgm:pt>
  </dgm:ptLst>
  <dgm:cxnLst>
    <dgm:cxn modelId="{3F13BF2B-96D7-4A41-AD62-7FF5DF1292A1}" srcId="{19D9AD80-8212-4107-AF02-E4C2329E0EF0}" destId="{C0A01DF5-A8FC-424A-9DD1-0E87B781C860}" srcOrd="0" destOrd="0" parTransId="{5459FC8A-70E4-494D-B907-11A23A9B14CD}" sibTransId="{DB66F74F-4230-45B0-80A3-BAD7E44F1D28}"/>
    <dgm:cxn modelId="{CC7F4731-7616-4CC2-81C8-5F2EC03EE9E5}" type="presOf" srcId="{29C8A449-567A-46B8-B748-0E2781801CD0}" destId="{610357AE-A704-4A4B-9812-EEA358FAD470}" srcOrd="1" destOrd="0" presId="urn:microsoft.com/office/officeart/2005/8/layout/radial5"/>
    <dgm:cxn modelId="{0BB81A42-9B35-4656-BC17-3EA42504B307}" type="presOf" srcId="{012495E0-FD71-4D5F-BAA8-5A393798B689}" destId="{067CFBF9-D217-4F8A-88CC-B9E145362F7E}" srcOrd="0" destOrd="0" presId="urn:microsoft.com/office/officeart/2005/8/layout/radial5"/>
    <dgm:cxn modelId="{CB090364-B6AC-4789-AADE-F658B3CBA06D}" srcId="{19D9AD80-8212-4107-AF02-E4C2329E0EF0}" destId="{E0C14EE7-D594-4D8A-A582-4AEA409ECA9A}" srcOrd="3" destOrd="0" parTransId="{29C8A449-567A-46B8-B748-0E2781801CD0}" sibTransId="{3712D875-5C47-4145-A449-4C204DA19B0F}"/>
    <dgm:cxn modelId="{3E9F1E47-7A7C-480D-93A7-EEF27862B746}" srcId="{19D9AD80-8212-4107-AF02-E4C2329E0EF0}" destId="{CEC48380-ABE5-48F0-8168-9A89997D334C}" srcOrd="2" destOrd="0" parTransId="{012495E0-FD71-4D5F-BAA8-5A393798B689}" sibTransId="{8AE18A98-1691-41BD-B353-9C3C7E14B948}"/>
    <dgm:cxn modelId="{085C924A-49D1-41E8-BEB6-75B3886491FA}" type="presOf" srcId="{E0C14EE7-D594-4D8A-A582-4AEA409ECA9A}" destId="{C17E4939-2648-413D-B1BC-3E5528510AF6}" srcOrd="0" destOrd="0" presId="urn:microsoft.com/office/officeart/2005/8/layout/radial5"/>
    <dgm:cxn modelId="{70FEB84A-9CE7-4411-A883-E6B5469F1184}" type="presOf" srcId="{29C8A449-567A-46B8-B748-0E2781801CD0}" destId="{893B7642-7F76-437B-AA62-6E70D917A7CD}" srcOrd="0" destOrd="0" presId="urn:microsoft.com/office/officeart/2005/8/layout/radial5"/>
    <dgm:cxn modelId="{8931C06B-7930-4A80-A88D-E84B43F057E9}" type="presOf" srcId="{6AF3F091-0D4B-4E28-9D03-471DEA4D932E}" destId="{7B72E4E1-E7B5-4A3B-9753-C90479EC4C03}" srcOrd="0" destOrd="0" presId="urn:microsoft.com/office/officeart/2005/8/layout/radial5"/>
    <dgm:cxn modelId="{6BE99C6F-48E7-447C-A740-653B019A9A59}" srcId="{19D9AD80-8212-4107-AF02-E4C2329E0EF0}" destId="{78230866-5833-4B03-8E6D-38CA193EC2D7}" srcOrd="1" destOrd="0" parTransId="{C6E782ED-86CE-48CA-BE71-64A5557A48ED}" sibTransId="{03DF477C-8255-4327-8ED0-08C89CFB2CC3}"/>
    <dgm:cxn modelId="{AA813076-BADD-4CD4-93EE-6DFF26173B76}" type="presOf" srcId="{C6E782ED-86CE-48CA-BE71-64A5557A48ED}" destId="{C4F46831-4CEF-4CDB-B710-CC2F665715A0}" srcOrd="1" destOrd="0" presId="urn:microsoft.com/office/officeart/2005/8/layout/radial5"/>
    <dgm:cxn modelId="{E3456156-4B59-49BA-8CF1-B7C97B84ED13}" type="presOf" srcId="{78230866-5833-4B03-8E6D-38CA193EC2D7}" destId="{8E7F741B-C3EF-4395-9C9C-4B27F21B3322}" srcOrd="0" destOrd="0" presId="urn:microsoft.com/office/officeart/2005/8/layout/radial5"/>
    <dgm:cxn modelId="{AE7E2357-AAC4-4219-A97D-70CA32368E63}" type="presOf" srcId="{CEC48380-ABE5-48F0-8168-9A89997D334C}" destId="{1F42B0F2-7B12-4ED0-B741-348314BABB64}" srcOrd="0" destOrd="0" presId="urn:microsoft.com/office/officeart/2005/8/layout/radial5"/>
    <dgm:cxn modelId="{30893C8A-27BA-4330-A510-31B610E019BE}" type="presOf" srcId="{C6E782ED-86CE-48CA-BE71-64A5557A48ED}" destId="{2582D216-01C9-4AFB-B528-916758BCE9FB}" srcOrd="0" destOrd="0" presId="urn:microsoft.com/office/officeart/2005/8/layout/radial5"/>
    <dgm:cxn modelId="{364B16C4-BE8C-4918-A544-7D0EBD1399F6}" type="presOf" srcId="{C0A01DF5-A8FC-424A-9DD1-0E87B781C860}" destId="{49245557-24E0-4D02-9676-D5BCBB7F1A15}" srcOrd="0" destOrd="0" presId="urn:microsoft.com/office/officeart/2005/8/layout/radial5"/>
    <dgm:cxn modelId="{181BF7C4-DDBE-4B28-8E24-E20EFED5C557}" type="presOf" srcId="{5459FC8A-70E4-494D-B907-11A23A9B14CD}" destId="{4F994435-1EED-4F9B-BEEA-E1EAB30E5C3D}" srcOrd="1" destOrd="0" presId="urn:microsoft.com/office/officeart/2005/8/layout/radial5"/>
    <dgm:cxn modelId="{16B544C8-06CB-4C7C-A1A7-7D152736D1C7}" type="presOf" srcId="{012495E0-FD71-4D5F-BAA8-5A393798B689}" destId="{5A8FAAE1-3385-481F-B2C9-A6760B7E6252}" srcOrd="1" destOrd="0" presId="urn:microsoft.com/office/officeart/2005/8/layout/radial5"/>
    <dgm:cxn modelId="{9101CECF-1B65-43C3-AA8E-EB1C7C0DF0D4}" type="presOf" srcId="{19D9AD80-8212-4107-AF02-E4C2329E0EF0}" destId="{B46FB4D2-C208-4059-9DF8-8D297813239E}" srcOrd="0" destOrd="0" presId="urn:microsoft.com/office/officeart/2005/8/layout/radial5"/>
    <dgm:cxn modelId="{FDC35CDC-95FB-4C45-A2AE-136B0E2182C6}" type="presOf" srcId="{5459FC8A-70E4-494D-B907-11A23A9B14CD}" destId="{BAB2584B-FA31-4D4D-861E-8982126063F5}" srcOrd="0" destOrd="0" presId="urn:microsoft.com/office/officeart/2005/8/layout/radial5"/>
    <dgm:cxn modelId="{B3D687F7-7846-4AC3-B161-A6B4B28E8839}" srcId="{6AF3F091-0D4B-4E28-9D03-471DEA4D932E}" destId="{19D9AD80-8212-4107-AF02-E4C2329E0EF0}" srcOrd="0" destOrd="0" parTransId="{7FB3CF43-BE08-4976-B841-4B71AF1AA0CA}" sibTransId="{946158F9-11F9-4CB3-8219-F042BF59C487}"/>
    <dgm:cxn modelId="{5B81090B-BE8D-4A24-8F14-CF0E469F9DC9}" type="presParOf" srcId="{7B72E4E1-E7B5-4A3B-9753-C90479EC4C03}" destId="{B46FB4D2-C208-4059-9DF8-8D297813239E}" srcOrd="0" destOrd="0" presId="urn:microsoft.com/office/officeart/2005/8/layout/radial5"/>
    <dgm:cxn modelId="{BB17E2B2-F354-4F01-9DC8-8075DE0B48F1}" type="presParOf" srcId="{7B72E4E1-E7B5-4A3B-9753-C90479EC4C03}" destId="{BAB2584B-FA31-4D4D-861E-8982126063F5}" srcOrd="1" destOrd="0" presId="urn:microsoft.com/office/officeart/2005/8/layout/radial5"/>
    <dgm:cxn modelId="{3C51C1C8-A1CC-4DCA-956E-3BBECEC7130A}" type="presParOf" srcId="{BAB2584B-FA31-4D4D-861E-8982126063F5}" destId="{4F994435-1EED-4F9B-BEEA-E1EAB30E5C3D}" srcOrd="0" destOrd="0" presId="urn:microsoft.com/office/officeart/2005/8/layout/radial5"/>
    <dgm:cxn modelId="{82E15E71-ECB0-4A56-BC2B-3D011572A0DA}" type="presParOf" srcId="{7B72E4E1-E7B5-4A3B-9753-C90479EC4C03}" destId="{49245557-24E0-4D02-9676-D5BCBB7F1A15}" srcOrd="2" destOrd="0" presId="urn:microsoft.com/office/officeart/2005/8/layout/radial5"/>
    <dgm:cxn modelId="{6D2F1D99-0D94-4B04-AA2F-6FB0E4C7E6F3}" type="presParOf" srcId="{7B72E4E1-E7B5-4A3B-9753-C90479EC4C03}" destId="{2582D216-01C9-4AFB-B528-916758BCE9FB}" srcOrd="3" destOrd="0" presId="urn:microsoft.com/office/officeart/2005/8/layout/radial5"/>
    <dgm:cxn modelId="{6E6EA09C-C76A-4FA0-A9A9-A1B3B72CA548}" type="presParOf" srcId="{2582D216-01C9-4AFB-B528-916758BCE9FB}" destId="{C4F46831-4CEF-4CDB-B710-CC2F665715A0}" srcOrd="0" destOrd="0" presId="urn:microsoft.com/office/officeart/2005/8/layout/radial5"/>
    <dgm:cxn modelId="{B3085EC6-40F7-4CD2-9240-3BBD08072ABB}" type="presParOf" srcId="{7B72E4E1-E7B5-4A3B-9753-C90479EC4C03}" destId="{8E7F741B-C3EF-4395-9C9C-4B27F21B3322}" srcOrd="4" destOrd="0" presId="urn:microsoft.com/office/officeart/2005/8/layout/radial5"/>
    <dgm:cxn modelId="{5F940E7D-C6A4-4822-B530-235BB6CFB74F}" type="presParOf" srcId="{7B72E4E1-E7B5-4A3B-9753-C90479EC4C03}" destId="{067CFBF9-D217-4F8A-88CC-B9E145362F7E}" srcOrd="5" destOrd="0" presId="urn:microsoft.com/office/officeart/2005/8/layout/radial5"/>
    <dgm:cxn modelId="{915DA2B0-2F71-4506-9D10-67395204764D}" type="presParOf" srcId="{067CFBF9-D217-4F8A-88CC-B9E145362F7E}" destId="{5A8FAAE1-3385-481F-B2C9-A6760B7E6252}" srcOrd="0" destOrd="0" presId="urn:microsoft.com/office/officeart/2005/8/layout/radial5"/>
    <dgm:cxn modelId="{A009178E-1415-4BDE-BBFD-8C194A942895}" type="presParOf" srcId="{7B72E4E1-E7B5-4A3B-9753-C90479EC4C03}" destId="{1F42B0F2-7B12-4ED0-B741-348314BABB64}" srcOrd="6" destOrd="0" presId="urn:microsoft.com/office/officeart/2005/8/layout/radial5"/>
    <dgm:cxn modelId="{4C15E46B-3846-4AD8-8DB3-31508F6016EB}" type="presParOf" srcId="{7B72E4E1-E7B5-4A3B-9753-C90479EC4C03}" destId="{893B7642-7F76-437B-AA62-6E70D917A7CD}" srcOrd="7" destOrd="0" presId="urn:microsoft.com/office/officeart/2005/8/layout/radial5"/>
    <dgm:cxn modelId="{3CCAC920-584D-4363-A3B4-05D4A2F19ACC}" type="presParOf" srcId="{893B7642-7F76-437B-AA62-6E70D917A7CD}" destId="{610357AE-A704-4A4B-9812-EEA358FAD470}" srcOrd="0" destOrd="0" presId="urn:microsoft.com/office/officeart/2005/8/layout/radial5"/>
    <dgm:cxn modelId="{2860E6C5-1775-482C-82AC-C7B58EE63199}" type="presParOf" srcId="{7B72E4E1-E7B5-4A3B-9753-C90479EC4C03}" destId="{C17E4939-2648-413D-B1BC-3E5528510AF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D456D-5368-48CF-A398-2FA2342732F0}" type="doc">
      <dgm:prSet loTypeId="urn:microsoft.com/office/officeart/2005/8/layout/default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th-TH"/>
        </a:p>
      </dgm:t>
    </dgm:pt>
    <dgm:pt modelId="{01AD9736-12BC-4036-9C57-F9383D42B99F}">
      <dgm:prSet phldrT="[ข้อความ]"/>
      <dgm:spPr/>
      <dgm:t>
        <a:bodyPr/>
        <a:lstStyle/>
        <a:p>
          <a:r>
            <a:rPr lang="th-TH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บทบาทนักธุรกิจต่อลูกค้า</a:t>
          </a:r>
        </a:p>
      </dgm:t>
    </dgm:pt>
    <dgm:pt modelId="{BAFEB4E7-0688-4867-9D60-519345C26DDF}" type="parTrans" cxnId="{4E636F89-B4E7-4975-80DA-945F0FEF0F49}">
      <dgm:prSet/>
      <dgm:spPr/>
      <dgm:t>
        <a:bodyPr/>
        <a:lstStyle/>
        <a:p>
          <a:endParaRPr lang="th-TH"/>
        </a:p>
      </dgm:t>
    </dgm:pt>
    <dgm:pt modelId="{8AF5362F-E0CC-49AC-A6A6-57BD812522AE}" type="sibTrans" cxnId="{4E636F89-B4E7-4975-80DA-945F0FEF0F49}">
      <dgm:prSet/>
      <dgm:spPr/>
      <dgm:t>
        <a:bodyPr/>
        <a:lstStyle/>
        <a:p>
          <a:endParaRPr lang="th-TH"/>
        </a:p>
      </dgm:t>
    </dgm:pt>
    <dgm:pt modelId="{371D8729-DB8F-497E-93E2-8F6287401FEA}">
      <dgm:prSet phldrT="[ข้อความ]"/>
      <dgm:spPr/>
      <dgm:t>
        <a:bodyPr/>
        <a:lstStyle/>
        <a:p>
          <a:r>
            <a:rPr lang="th-TH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บทบาทนักธุรกิจต่อพนักงาน</a:t>
          </a:r>
        </a:p>
      </dgm:t>
    </dgm:pt>
    <dgm:pt modelId="{15B2928C-1EB1-4A12-B48B-EBF5F1E661B0}" type="parTrans" cxnId="{781A6D10-D9EA-48EE-8F20-14D156D55FDF}">
      <dgm:prSet/>
      <dgm:spPr/>
      <dgm:t>
        <a:bodyPr/>
        <a:lstStyle/>
        <a:p>
          <a:endParaRPr lang="th-TH"/>
        </a:p>
      </dgm:t>
    </dgm:pt>
    <dgm:pt modelId="{C24DC1FE-3190-43D0-BA3A-36A1547D91F1}" type="sibTrans" cxnId="{781A6D10-D9EA-48EE-8F20-14D156D55FDF}">
      <dgm:prSet/>
      <dgm:spPr/>
      <dgm:t>
        <a:bodyPr/>
        <a:lstStyle/>
        <a:p>
          <a:endParaRPr lang="th-TH"/>
        </a:p>
      </dgm:t>
    </dgm:pt>
    <dgm:pt modelId="{D78B66DC-D8EE-45D2-95B2-1CCC6D2920C0}">
      <dgm:prSet phldrT="[ข้อความ]"/>
      <dgm:spPr/>
      <dgm:t>
        <a:bodyPr/>
        <a:lstStyle/>
        <a:p>
          <a:r>
            <a:rPr lang="th-TH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บทบาทนักธุรกิจต่อคู่แข่งขัน</a:t>
          </a:r>
        </a:p>
      </dgm:t>
    </dgm:pt>
    <dgm:pt modelId="{69088559-66AA-4C44-A042-F549AB440667}" type="parTrans" cxnId="{3AC011A3-A8E2-4E75-9BCF-082044D3BE33}">
      <dgm:prSet/>
      <dgm:spPr/>
      <dgm:t>
        <a:bodyPr/>
        <a:lstStyle/>
        <a:p>
          <a:endParaRPr lang="th-TH"/>
        </a:p>
      </dgm:t>
    </dgm:pt>
    <dgm:pt modelId="{05256C08-B788-4C81-9353-5C5CEC7C063B}" type="sibTrans" cxnId="{3AC011A3-A8E2-4E75-9BCF-082044D3BE33}">
      <dgm:prSet/>
      <dgm:spPr/>
      <dgm:t>
        <a:bodyPr/>
        <a:lstStyle/>
        <a:p>
          <a:endParaRPr lang="th-TH"/>
        </a:p>
      </dgm:t>
    </dgm:pt>
    <dgm:pt modelId="{8A158A36-6A64-4A47-82D0-16BA08FFD5F5}">
      <dgm:prSet phldrT="[ข้อความ]"/>
      <dgm:spPr/>
      <dgm:t>
        <a:bodyPr/>
        <a:lstStyle/>
        <a:p>
          <a:r>
            <a:rPr lang="th-TH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บทบาทนักธุรกิจต่อหน่วยงานราชการ</a:t>
          </a:r>
        </a:p>
      </dgm:t>
    </dgm:pt>
    <dgm:pt modelId="{795099EA-0235-491F-8E91-23597B446C18}" type="parTrans" cxnId="{F3A6C410-22FA-4C2B-975E-BF235F61699A}">
      <dgm:prSet/>
      <dgm:spPr/>
      <dgm:t>
        <a:bodyPr/>
        <a:lstStyle/>
        <a:p>
          <a:endParaRPr lang="th-TH"/>
        </a:p>
      </dgm:t>
    </dgm:pt>
    <dgm:pt modelId="{0F2DA1DC-92E4-4458-94E0-C446AE0A32AE}" type="sibTrans" cxnId="{F3A6C410-22FA-4C2B-975E-BF235F61699A}">
      <dgm:prSet/>
      <dgm:spPr/>
      <dgm:t>
        <a:bodyPr/>
        <a:lstStyle/>
        <a:p>
          <a:endParaRPr lang="th-TH"/>
        </a:p>
      </dgm:t>
    </dgm:pt>
    <dgm:pt modelId="{E9374E1E-EA66-42CD-9F18-6B076139F223}">
      <dgm:prSet phldrT="[ข้อความ]"/>
      <dgm:spPr/>
      <dgm:t>
        <a:bodyPr/>
        <a:lstStyle/>
        <a:p>
          <a:r>
            <a:rPr lang="th-TH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บทบาทนักธุรกิจต่อสังคม</a:t>
          </a:r>
        </a:p>
      </dgm:t>
    </dgm:pt>
    <dgm:pt modelId="{0F4A5CC6-F797-4F77-880F-463C83C8C0F1}" type="parTrans" cxnId="{425D3C0B-250B-47D4-8CCF-8033136BEFD5}">
      <dgm:prSet/>
      <dgm:spPr/>
      <dgm:t>
        <a:bodyPr/>
        <a:lstStyle/>
        <a:p>
          <a:endParaRPr lang="th-TH"/>
        </a:p>
      </dgm:t>
    </dgm:pt>
    <dgm:pt modelId="{6C6286BD-B332-4CC2-A386-C48C9B629B32}" type="sibTrans" cxnId="{425D3C0B-250B-47D4-8CCF-8033136BEFD5}">
      <dgm:prSet/>
      <dgm:spPr/>
      <dgm:t>
        <a:bodyPr/>
        <a:lstStyle/>
        <a:p>
          <a:endParaRPr lang="th-TH"/>
        </a:p>
      </dgm:t>
    </dgm:pt>
    <dgm:pt modelId="{F73D4400-9D45-4C72-B2C7-7E2D79250D58}">
      <dgm:prSet phldrT="[ข้อความ]"/>
      <dgm:spPr/>
      <dgm:t>
        <a:bodyPr/>
        <a:lstStyle/>
        <a:p>
          <a:r>
            <a:rPr lang="th-TH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บทบาทนักธุรกิจต่อนักธุรกิจ</a:t>
          </a:r>
        </a:p>
      </dgm:t>
    </dgm:pt>
    <dgm:pt modelId="{BF37940E-8989-4F20-A92C-2B77E2D5B913}" type="parTrans" cxnId="{7F7622B2-2228-4927-958C-38AC60CC4BA9}">
      <dgm:prSet/>
      <dgm:spPr/>
      <dgm:t>
        <a:bodyPr/>
        <a:lstStyle/>
        <a:p>
          <a:endParaRPr lang="th-TH"/>
        </a:p>
      </dgm:t>
    </dgm:pt>
    <dgm:pt modelId="{1141441D-2FF6-4C4B-BD9A-83FDD2F54A93}" type="sibTrans" cxnId="{7F7622B2-2228-4927-958C-38AC60CC4BA9}">
      <dgm:prSet/>
      <dgm:spPr/>
      <dgm:t>
        <a:bodyPr/>
        <a:lstStyle/>
        <a:p>
          <a:endParaRPr lang="th-TH"/>
        </a:p>
      </dgm:t>
    </dgm:pt>
    <dgm:pt modelId="{2C8DCDDB-7718-44C4-BB81-CD437AE9C71A}" type="pres">
      <dgm:prSet presAssocID="{73CD456D-5368-48CF-A398-2FA2342732F0}" presName="diagram" presStyleCnt="0">
        <dgm:presLayoutVars>
          <dgm:dir/>
          <dgm:resizeHandles val="exact"/>
        </dgm:presLayoutVars>
      </dgm:prSet>
      <dgm:spPr/>
    </dgm:pt>
    <dgm:pt modelId="{66CD0AE4-F94D-46BD-A576-DFCC73E8C7B6}" type="pres">
      <dgm:prSet presAssocID="{01AD9736-12BC-4036-9C57-F9383D42B99F}" presName="node" presStyleLbl="node1" presStyleIdx="0" presStyleCnt="6">
        <dgm:presLayoutVars>
          <dgm:bulletEnabled val="1"/>
        </dgm:presLayoutVars>
      </dgm:prSet>
      <dgm:spPr/>
    </dgm:pt>
    <dgm:pt modelId="{D8E35798-7902-4544-AF9B-6DBDAC31D4EF}" type="pres">
      <dgm:prSet presAssocID="{8AF5362F-E0CC-49AC-A6A6-57BD812522AE}" presName="sibTrans" presStyleCnt="0"/>
      <dgm:spPr/>
    </dgm:pt>
    <dgm:pt modelId="{0298FEBA-24DD-47EC-8A37-17DF28AB270D}" type="pres">
      <dgm:prSet presAssocID="{371D8729-DB8F-497E-93E2-8F6287401FEA}" presName="node" presStyleLbl="node1" presStyleIdx="1" presStyleCnt="6">
        <dgm:presLayoutVars>
          <dgm:bulletEnabled val="1"/>
        </dgm:presLayoutVars>
      </dgm:prSet>
      <dgm:spPr/>
    </dgm:pt>
    <dgm:pt modelId="{90EE2107-2ED2-428A-897C-858A4ED2D708}" type="pres">
      <dgm:prSet presAssocID="{C24DC1FE-3190-43D0-BA3A-36A1547D91F1}" presName="sibTrans" presStyleCnt="0"/>
      <dgm:spPr/>
    </dgm:pt>
    <dgm:pt modelId="{83E3B485-D33F-4F9B-AC49-E6FF6DFEA5C4}" type="pres">
      <dgm:prSet presAssocID="{D78B66DC-D8EE-45D2-95B2-1CCC6D2920C0}" presName="node" presStyleLbl="node1" presStyleIdx="2" presStyleCnt="6" custLinFactNeighborX="690" custLinFactNeighborY="51">
        <dgm:presLayoutVars>
          <dgm:bulletEnabled val="1"/>
        </dgm:presLayoutVars>
      </dgm:prSet>
      <dgm:spPr/>
    </dgm:pt>
    <dgm:pt modelId="{3FE8EB4F-7D55-4BA6-A3C8-F904B54AC76C}" type="pres">
      <dgm:prSet presAssocID="{05256C08-B788-4C81-9353-5C5CEC7C063B}" presName="sibTrans" presStyleCnt="0"/>
      <dgm:spPr/>
    </dgm:pt>
    <dgm:pt modelId="{B50FBDE5-929F-4382-BD32-46AACC06A636}" type="pres">
      <dgm:prSet presAssocID="{8A158A36-6A64-4A47-82D0-16BA08FFD5F5}" presName="node" presStyleLbl="node1" presStyleIdx="3" presStyleCnt="6">
        <dgm:presLayoutVars>
          <dgm:bulletEnabled val="1"/>
        </dgm:presLayoutVars>
      </dgm:prSet>
      <dgm:spPr/>
    </dgm:pt>
    <dgm:pt modelId="{2567A880-B002-46D8-9E86-0BFFB6DB5CC5}" type="pres">
      <dgm:prSet presAssocID="{0F2DA1DC-92E4-4458-94E0-C446AE0A32AE}" presName="sibTrans" presStyleCnt="0"/>
      <dgm:spPr/>
    </dgm:pt>
    <dgm:pt modelId="{81851C13-0675-4616-9EB2-6CF12D422B64}" type="pres">
      <dgm:prSet presAssocID="{E9374E1E-EA66-42CD-9F18-6B076139F223}" presName="node" presStyleLbl="node1" presStyleIdx="4" presStyleCnt="6">
        <dgm:presLayoutVars>
          <dgm:bulletEnabled val="1"/>
        </dgm:presLayoutVars>
      </dgm:prSet>
      <dgm:spPr/>
    </dgm:pt>
    <dgm:pt modelId="{925E1589-867A-4B87-900E-3B4370E1EB12}" type="pres">
      <dgm:prSet presAssocID="{6C6286BD-B332-4CC2-A386-C48C9B629B32}" presName="sibTrans" presStyleCnt="0"/>
      <dgm:spPr/>
    </dgm:pt>
    <dgm:pt modelId="{83392D3E-CAFF-4C4B-ACF3-524A2ED61EBC}" type="pres">
      <dgm:prSet presAssocID="{F73D4400-9D45-4C72-B2C7-7E2D79250D58}" presName="node" presStyleLbl="node1" presStyleIdx="5" presStyleCnt="6">
        <dgm:presLayoutVars>
          <dgm:bulletEnabled val="1"/>
        </dgm:presLayoutVars>
      </dgm:prSet>
      <dgm:spPr/>
    </dgm:pt>
  </dgm:ptLst>
  <dgm:cxnLst>
    <dgm:cxn modelId="{425D3C0B-250B-47D4-8CCF-8033136BEFD5}" srcId="{73CD456D-5368-48CF-A398-2FA2342732F0}" destId="{E9374E1E-EA66-42CD-9F18-6B076139F223}" srcOrd="4" destOrd="0" parTransId="{0F4A5CC6-F797-4F77-880F-463C83C8C0F1}" sibTransId="{6C6286BD-B332-4CC2-A386-C48C9B629B32}"/>
    <dgm:cxn modelId="{781A6D10-D9EA-48EE-8F20-14D156D55FDF}" srcId="{73CD456D-5368-48CF-A398-2FA2342732F0}" destId="{371D8729-DB8F-497E-93E2-8F6287401FEA}" srcOrd="1" destOrd="0" parTransId="{15B2928C-1EB1-4A12-B48B-EBF5F1E661B0}" sibTransId="{C24DC1FE-3190-43D0-BA3A-36A1547D91F1}"/>
    <dgm:cxn modelId="{F3A6C410-22FA-4C2B-975E-BF235F61699A}" srcId="{73CD456D-5368-48CF-A398-2FA2342732F0}" destId="{8A158A36-6A64-4A47-82D0-16BA08FFD5F5}" srcOrd="3" destOrd="0" parTransId="{795099EA-0235-491F-8E91-23597B446C18}" sibTransId="{0F2DA1DC-92E4-4458-94E0-C446AE0A32AE}"/>
    <dgm:cxn modelId="{0F2CFD29-2D55-489F-8AF8-395531EB7A6C}" type="presOf" srcId="{371D8729-DB8F-497E-93E2-8F6287401FEA}" destId="{0298FEBA-24DD-47EC-8A37-17DF28AB270D}" srcOrd="0" destOrd="0" presId="urn:microsoft.com/office/officeart/2005/8/layout/default#1"/>
    <dgm:cxn modelId="{BBF88D2E-2076-49E1-BD81-492F077CB918}" type="presOf" srcId="{E9374E1E-EA66-42CD-9F18-6B076139F223}" destId="{81851C13-0675-4616-9EB2-6CF12D422B64}" srcOrd="0" destOrd="0" presId="urn:microsoft.com/office/officeart/2005/8/layout/default#1"/>
    <dgm:cxn modelId="{628A2A4A-9342-48D8-A9D8-E8D334A54022}" type="presOf" srcId="{F73D4400-9D45-4C72-B2C7-7E2D79250D58}" destId="{83392D3E-CAFF-4C4B-ACF3-524A2ED61EBC}" srcOrd="0" destOrd="0" presId="urn:microsoft.com/office/officeart/2005/8/layout/default#1"/>
    <dgm:cxn modelId="{566DB754-C194-4B25-AE70-B866D65DE60A}" type="presOf" srcId="{8A158A36-6A64-4A47-82D0-16BA08FFD5F5}" destId="{B50FBDE5-929F-4382-BD32-46AACC06A636}" srcOrd="0" destOrd="0" presId="urn:microsoft.com/office/officeart/2005/8/layout/default#1"/>
    <dgm:cxn modelId="{4E636F89-B4E7-4975-80DA-945F0FEF0F49}" srcId="{73CD456D-5368-48CF-A398-2FA2342732F0}" destId="{01AD9736-12BC-4036-9C57-F9383D42B99F}" srcOrd="0" destOrd="0" parTransId="{BAFEB4E7-0688-4867-9D60-519345C26DDF}" sibTransId="{8AF5362F-E0CC-49AC-A6A6-57BD812522AE}"/>
    <dgm:cxn modelId="{3AC011A3-A8E2-4E75-9BCF-082044D3BE33}" srcId="{73CD456D-5368-48CF-A398-2FA2342732F0}" destId="{D78B66DC-D8EE-45D2-95B2-1CCC6D2920C0}" srcOrd="2" destOrd="0" parTransId="{69088559-66AA-4C44-A042-F549AB440667}" sibTransId="{05256C08-B788-4C81-9353-5C5CEC7C063B}"/>
    <dgm:cxn modelId="{7F7622B2-2228-4927-958C-38AC60CC4BA9}" srcId="{73CD456D-5368-48CF-A398-2FA2342732F0}" destId="{F73D4400-9D45-4C72-B2C7-7E2D79250D58}" srcOrd="5" destOrd="0" parTransId="{BF37940E-8989-4F20-A92C-2B77E2D5B913}" sibTransId="{1141441D-2FF6-4C4B-BD9A-83FDD2F54A93}"/>
    <dgm:cxn modelId="{A919BBB5-1A83-4F14-AA8F-418B7E2D33D5}" type="presOf" srcId="{73CD456D-5368-48CF-A398-2FA2342732F0}" destId="{2C8DCDDB-7718-44C4-BB81-CD437AE9C71A}" srcOrd="0" destOrd="0" presId="urn:microsoft.com/office/officeart/2005/8/layout/default#1"/>
    <dgm:cxn modelId="{637FCED3-22B5-4D9D-BA58-20F5C8681A09}" type="presOf" srcId="{01AD9736-12BC-4036-9C57-F9383D42B99F}" destId="{66CD0AE4-F94D-46BD-A576-DFCC73E8C7B6}" srcOrd="0" destOrd="0" presId="urn:microsoft.com/office/officeart/2005/8/layout/default#1"/>
    <dgm:cxn modelId="{543117DA-260A-4A11-A1BC-4D23BDE15F3D}" type="presOf" srcId="{D78B66DC-D8EE-45D2-95B2-1CCC6D2920C0}" destId="{83E3B485-D33F-4F9B-AC49-E6FF6DFEA5C4}" srcOrd="0" destOrd="0" presId="urn:microsoft.com/office/officeart/2005/8/layout/default#1"/>
    <dgm:cxn modelId="{545113EE-1C00-4ED5-A933-F559F3C6F9F5}" type="presParOf" srcId="{2C8DCDDB-7718-44C4-BB81-CD437AE9C71A}" destId="{66CD0AE4-F94D-46BD-A576-DFCC73E8C7B6}" srcOrd="0" destOrd="0" presId="urn:microsoft.com/office/officeart/2005/8/layout/default#1"/>
    <dgm:cxn modelId="{20127D86-521A-46E4-BC12-1A1415F8FCF8}" type="presParOf" srcId="{2C8DCDDB-7718-44C4-BB81-CD437AE9C71A}" destId="{D8E35798-7902-4544-AF9B-6DBDAC31D4EF}" srcOrd="1" destOrd="0" presId="urn:microsoft.com/office/officeart/2005/8/layout/default#1"/>
    <dgm:cxn modelId="{E7EF9D55-656D-4946-9717-106FC373D08C}" type="presParOf" srcId="{2C8DCDDB-7718-44C4-BB81-CD437AE9C71A}" destId="{0298FEBA-24DD-47EC-8A37-17DF28AB270D}" srcOrd="2" destOrd="0" presId="urn:microsoft.com/office/officeart/2005/8/layout/default#1"/>
    <dgm:cxn modelId="{96B0361C-E29D-46C1-9921-52D1285DD705}" type="presParOf" srcId="{2C8DCDDB-7718-44C4-BB81-CD437AE9C71A}" destId="{90EE2107-2ED2-428A-897C-858A4ED2D708}" srcOrd="3" destOrd="0" presId="urn:microsoft.com/office/officeart/2005/8/layout/default#1"/>
    <dgm:cxn modelId="{6F9C7B3D-B6ED-4096-A3CE-6F1282F31DE5}" type="presParOf" srcId="{2C8DCDDB-7718-44C4-BB81-CD437AE9C71A}" destId="{83E3B485-D33F-4F9B-AC49-E6FF6DFEA5C4}" srcOrd="4" destOrd="0" presId="urn:microsoft.com/office/officeart/2005/8/layout/default#1"/>
    <dgm:cxn modelId="{60126889-BA74-457F-A236-116A65E6C1AD}" type="presParOf" srcId="{2C8DCDDB-7718-44C4-BB81-CD437AE9C71A}" destId="{3FE8EB4F-7D55-4BA6-A3C8-F904B54AC76C}" srcOrd="5" destOrd="0" presId="urn:microsoft.com/office/officeart/2005/8/layout/default#1"/>
    <dgm:cxn modelId="{7A1E0262-2E50-47FA-AE5A-3F7EA23BB7C1}" type="presParOf" srcId="{2C8DCDDB-7718-44C4-BB81-CD437AE9C71A}" destId="{B50FBDE5-929F-4382-BD32-46AACC06A636}" srcOrd="6" destOrd="0" presId="urn:microsoft.com/office/officeart/2005/8/layout/default#1"/>
    <dgm:cxn modelId="{5CA564EC-5EB0-4BC6-B67B-1EF121F5B801}" type="presParOf" srcId="{2C8DCDDB-7718-44C4-BB81-CD437AE9C71A}" destId="{2567A880-B002-46D8-9E86-0BFFB6DB5CC5}" srcOrd="7" destOrd="0" presId="urn:microsoft.com/office/officeart/2005/8/layout/default#1"/>
    <dgm:cxn modelId="{F4F9629D-4947-44C3-8421-44E13BC94CB9}" type="presParOf" srcId="{2C8DCDDB-7718-44C4-BB81-CD437AE9C71A}" destId="{81851C13-0675-4616-9EB2-6CF12D422B64}" srcOrd="8" destOrd="0" presId="urn:microsoft.com/office/officeart/2005/8/layout/default#1"/>
    <dgm:cxn modelId="{B367C40C-D991-41FC-9994-E6FB18F741E6}" type="presParOf" srcId="{2C8DCDDB-7718-44C4-BB81-CD437AE9C71A}" destId="{925E1589-867A-4B87-900E-3B4370E1EB12}" srcOrd="9" destOrd="0" presId="urn:microsoft.com/office/officeart/2005/8/layout/default#1"/>
    <dgm:cxn modelId="{F1BEAB1C-897A-4EEE-8752-FF7C67B09B6A}" type="presParOf" srcId="{2C8DCDDB-7718-44C4-BB81-CD437AE9C71A}" destId="{83392D3E-CAFF-4C4B-ACF3-524A2ED61EB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2FBB7-787B-451F-AD2A-C1A12283D9F2}">
      <dsp:nvSpPr>
        <dsp:cNvPr id="0" name=""/>
        <dsp:cNvSpPr/>
      </dsp:nvSpPr>
      <dsp:spPr>
        <a:xfrm>
          <a:off x="6404" y="-40221"/>
          <a:ext cx="3753949" cy="983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มาตรฐานของจริยธรรมที่แท้จริง</a:t>
          </a:r>
        </a:p>
      </dsp:txBody>
      <dsp:txXfrm>
        <a:off x="6404" y="-40221"/>
        <a:ext cx="3753949" cy="983006"/>
      </dsp:txXfrm>
    </dsp:sp>
    <dsp:sp modelId="{601D1757-8A12-42C7-91D0-8854A1989607}">
      <dsp:nvSpPr>
        <dsp:cNvPr id="0" name=""/>
        <dsp:cNvSpPr/>
      </dsp:nvSpPr>
      <dsp:spPr>
        <a:xfrm>
          <a:off x="175237" y="942784"/>
          <a:ext cx="3416284" cy="36233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ลัทธิความสัมบูรณ์นิยม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ความดีเป็นสากล อยู่ที่ตัวของมันเองไม่ขึ้นกับสภาพแวดล้อม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ลัทธิสัมพัทธ์นิยม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ความดีขึ้นอยู่กับสภาพแวดล้อม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ลัทธิประโยชน์นิยม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ความดีขึ้นอยู่กับประโยชน์ของส่วนรวม</a:t>
          </a:r>
        </a:p>
      </dsp:txBody>
      <dsp:txXfrm>
        <a:off x="175237" y="942784"/>
        <a:ext cx="3416284" cy="3623399"/>
      </dsp:txXfrm>
    </dsp:sp>
    <dsp:sp modelId="{5BC7891B-956B-4456-B0CD-00D2201672FE}">
      <dsp:nvSpPr>
        <dsp:cNvPr id="0" name=""/>
        <dsp:cNvSpPr/>
      </dsp:nvSpPr>
      <dsp:spPr>
        <a:xfrm>
          <a:off x="4238167" y="-40221"/>
          <a:ext cx="3985027" cy="983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มาตรฐานจริยธรรมตามตัวบทกฎหมาย</a:t>
          </a:r>
        </a:p>
      </dsp:txBody>
      <dsp:txXfrm>
        <a:off x="4238167" y="-40221"/>
        <a:ext cx="3985027" cy="983006"/>
      </dsp:txXfrm>
    </dsp:sp>
    <dsp:sp modelId="{9B92AAC9-FE0C-42CA-9736-A25BBBEA5BDD}">
      <dsp:nvSpPr>
        <dsp:cNvPr id="0" name=""/>
        <dsp:cNvSpPr/>
      </dsp:nvSpPr>
      <dsp:spPr>
        <a:xfrm>
          <a:off x="4522539" y="942784"/>
          <a:ext cx="3416284" cy="36233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กฎระเบียบต่าง ๆ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เช่น  พ.ร.บ.คุ้มครองแรงงาน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พ.ร.บ.คุ้มครองผู้บริโภค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24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522539" y="942784"/>
        <a:ext cx="3416284" cy="362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FB4D2-C208-4059-9DF8-8D297813239E}">
      <dsp:nvSpPr>
        <dsp:cNvPr id="0" name=""/>
        <dsp:cNvSpPr/>
      </dsp:nvSpPr>
      <dsp:spPr>
        <a:xfrm>
          <a:off x="3384378" y="2016223"/>
          <a:ext cx="1656179" cy="1512169"/>
        </a:xfrm>
        <a:prstGeom prst="ellipse">
          <a:avLst/>
        </a:prstGeom>
        <a:solidFill>
          <a:schemeClr val="bg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กฎบัตรจริยธรรม</a:t>
          </a:r>
        </a:p>
      </dsp:txBody>
      <dsp:txXfrm>
        <a:off x="3626920" y="2237675"/>
        <a:ext cx="1171095" cy="1069265"/>
      </dsp:txXfrm>
    </dsp:sp>
    <dsp:sp modelId="{BAB2584B-FA31-4D4D-861E-8982126063F5}">
      <dsp:nvSpPr>
        <dsp:cNvPr id="0" name=""/>
        <dsp:cNvSpPr/>
      </dsp:nvSpPr>
      <dsp:spPr>
        <a:xfrm rot="16200000">
          <a:off x="4064959" y="1498690"/>
          <a:ext cx="295016" cy="495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4109212" y="1641969"/>
        <a:ext cx="206511" cy="297077"/>
      </dsp:txXfrm>
    </dsp:sp>
    <dsp:sp modelId="{49245557-24E0-4D02-9676-D5BCBB7F1A15}">
      <dsp:nvSpPr>
        <dsp:cNvPr id="0" name=""/>
        <dsp:cNvSpPr/>
      </dsp:nvSpPr>
      <dsp:spPr>
        <a:xfrm>
          <a:off x="3484336" y="3324"/>
          <a:ext cx="1456263" cy="1456263"/>
        </a:xfrm>
        <a:prstGeom prst="ellipse">
          <a:avLst/>
        </a:prstGeom>
        <a:solidFill>
          <a:schemeClr val="bg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บุคคล</a:t>
          </a:r>
        </a:p>
      </dsp:txBody>
      <dsp:txXfrm>
        <a:off x="3697601" y="216589"/>
        <a:ext cx="1029733" cy="1029733"/>
      </dsp:txXfrm>
    </dsp:sp>
    <dsp:sp modelId="{2582D216-01C9-4AFB-B528-916758BCE9FB}">
      <dsp:nvSpPr>
        <dsp:cNvPr id="0" name=""/>
        <dsp:cNvSpPr/>
      </dsp:nvSpPr>
      <dsp:spPr>
        <a:xfrm>
          <a:off x="5147176" y="2524743"/>
          <a:ext cx="256854" cy="495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5147176" y="2623769"/>
        <a:ext cx="179798" cy="297077"/>
      </dsp:txXfrm>
    </dsp:sp>
    <dsp:sp modelId="{8E7F741B-C3EF-4395-9C9C-4B27F21B3322}">
      <dsp:nvSpPr>
        <dsp:cNvPr id="0" name=""/>
        <dsp:cNvSpPr/>
      </dsp:nvSpPr>
      <dsp:spPr>
        <a:xfrm>
          <a:off x="5525188" y="2044176"/>
          <a:ext cx="1456263" cy="1456263"/>
        </a:xfrm>
        <a:prstGeom prst="ellipse">
          <a:avLst/>
        </a:prstGeom>
        <a:solidFill>
          <a:schemeClr val="bg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วงการ</a:t>
          </a:r>
        </a:p>
      </dsp:txBody>
      <dsp:txXfrm>
        <a:off x="5738453" y="2257441"/>
        <a:ext cx="1029733" cy="1029733"/>
      </dsp:txXfrm>
    </dsp:sp>
    <dsp:sp modelId="{067CFBF9-D217-4F8A-88CC-B9E145362F7E}">
      <dsp:nvSpPr>
        <dsp:cNvPr id="0" name=""/>
        <dsp:cNvSpPr/>
      </dsp:nvSpPr>
      <dsp:spPr>
        <a:xfrm rot="5384772">
          <a:off x="4078833" y="3533573"/>
          <a:ext cx="276206" cy="495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4120080" y="3591168"/>
        <a:ext cx="193344" cy="297077"/>
      </dsp:txXfrm>
    </dsp:sp>
    <dsp:sp modelId="{1F42B0F2-7B12-4ED0-B741-348314BABB64}">
      <dsp:nvSpPr>
        <dsp:cNvPr id="0" name=""/>
        <dsp:cNvSpPr/>
      </dsp:nvSpPr>
      <dsp:spPr>
        <a:xfrm>
          <a:off x="3493219" y="4049518"/>
          <a:ext cx="1456263" cy="1456263"/>
        </a:xfrm>
        <a:prstGeom prst="ellipse">
          <a:avLst/>
        </a:prstGeom>
        <a:solidFill>
          <a:schemeClr val="bg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วิชาชีพ</a:t>
          </a:r>
        </a:p>
      </dsp:txBody>
      <dsp:txXfrm>
        <a:off x="3706484" y="4262783"/>
        <a:ext cx="1029733" cy="1029733"/>
      </dsp:txXfrm>
    </dsp:sp>
    <dsp:sp modelId="{893B7642-7F76-437B-AA62-6E70D917A7CD}">
      <dsp:nvSpPr>
        <dsp:cNvPr id="0" name=""/>
        <dsp:cNvSpPr/>
      </dsp:nvSpPr>
      <dsp:spPr>
        <a:xfrm rot="10800000">
          <a:off x="3020905" y="2524743"/>
          <a:ext cx="256854" cy="495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 rot="10800000">
        <a:off x="3097961" y="2623769"/>
        <a:ext cx="179798" cy="297077"/>
      </dsp:txXfrm>
    </dsp:sp>
    <dsp:sp modelId="{C17E4939-2648-413D-B1BC-3E5528510AF6}">
      <dsp:nvSpPr>
        <dsp:cNvPr id="0" name=""/>
        <dsp:cNvSpPr/>
      </dsp:nvSpPr>
      <dsp:spPr>
        <a:xfrm>
          <a:off x="1443484" y="2044176"/>
          <a:ext cx="1456263" cy="1456263"/>
        </a:xfrm>
        <a:prstGeom prst="ellipse">
          <a:avLst/>
        </a:prstGeom>
        <a:solidFill>
          <a:schemeClr val="bg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บริษัท</a:t>
          </a:r>
        </a:p>
      </dsp:txBody>
      <dsp:txXfrm>
        <a:off x="1656749" y="2257441"/>
        <a:ext cx="1029733" cy="1029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D0AE4-F94D-46BD-A576-DFCC73E8C7B6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บทบาทนักธุรกิจต่อลูกค้า</a:t>
          </a:r>
        </a:p>
      </dsp:txBody>
      <dsp:txXfrm>
        <a:off x="0" y="591343"/>
        <a:ext cx="2571749" cy="1543050"/>
      </dsp:txXfrm>
    </dsp:sp>
    <dsp:sp modelId="{0298FEBA-24DD-47EC-8A37-17DF28AB270D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2">
            <a:shade val="80000"/>
            <a:hueOff val="-127214"/>
            <a:satOff val="-3343"/>
            <a:lumOff val="632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บทบาทนักธุรกิจต่อพนักงาน</a:t>
          </a:r>
        </a:p>
      </dsp:txBody>
      <dsp:txXfrm>
        <a:off x="2828925" y="591343"/>
        <a:ext cx="2571749" cy="1543050"/>
      </dsp:txXfrm>
    </dsp:sp>
    <dsp:sp modelId="{83E3B485-D33F-4F9B-AC49-E6FF6DFEA5C4}">
      <dsp:nvSpPr>
        <dsp:cNvPr id="0" name=""/>
        <dsp:cNvSpPr/>
      </dsp:nvSpPr>
      <dsp:spPr>
        <a:xfrm>
          <a:off x="5657850" y="592130"/>
          <a:ext cx="2571749" cy="1543050"/>
        </a:xfrm>
        <a:prstGeom prst="rect">
          <a:avLst/>
        </a:prstGeom>
        <a:solidFill>
          <a:schemeClr val="accent2">
            <a:shade val="80000"/>
            <a:hueOff val="-254429"/>
            <a:satOff val="-6686"/>
            <a:lumOff val="126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บทบาทนักธุรกิจต่อคู่แข่งขัน</a:t>
          </a:r>
        </a:p>
      </dsp:txBody>
      <dsp:txXfrm>
        <a:off x="5657850" y="592130"/>
        <a:ext cx="2571749" cy="1543050"/>
      </dsp:txXfrm>
    </dsp:sp>
    <dsp:sp modelId="{B50FBDE5-929F-4382-BD32-46AACC06A636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2">
            <a:shade val="80000"/>
            <a:hueOff val="-381643"/>
            <a:satOff val="-10029"/>
            <a:lumOff val="1896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บทบาทนักธุรกิจต่อหน่วยงานราชการ</a:t>
          </a:r>
        </a:p>
      </dsp:txBody>
      <dsp:txXfrm>
        <a:off x="0" y="2391569"/>
        <a:ext cx="2571749" cy="1543050"/>
      </dsp:txXfrm>
    </dsp:sp>
    <dsp:sp modelId="{81851C13-0675-4616-9EB2-6CF12D422B64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2">
            <a:shade val="80000"/>
            <a:hueOff val="-508858"/>
            <a:satOff val="-13372"/>
            <a:lumOff val="252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บทบาทนักธุรกิจต่อสังคม</a:t>
          </a:r>
        </a:p>
      </dsp:txBody>
      <dsp:txXfrm>
        <a:off x="2828925" y="2391569"/>
        <a:ext cx="2571749" cy="1543050"/>
      </dsp:txXfrm>
    </dsp:sp>
    <dsp:sp modelId="{83392D3E-CAFF-4C4B-ACF3-524A2ED61EBC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2">
            <a:shade val="80000"/>
            <a:hueOff val="-636072"/>
            <a:satOff val="-16715"/>
            <a:lumOff val="316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บทบาทนักธุรกิจต่อนักธุรกิจ</a:t>
          </a:r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BD4FF-66D7-48E6-8F46-36746C9E640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E3FCD-36E1-45CE-8BF2-3D2F39A34D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58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แทนรูปบนภาพนิ่ง 1">
            <a:extLst>
              <a:ext uri="{FF2B5EF4-FFF2-40B4-BE49-F238E27FC236}">
                <a16:creationId xmlns:a16="http://schemas.microsoft.com/office/drawing/2014/main" id="{3E4E3091-D717-4B3F-B17B-80A3CCE21F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ตัวแทนบันทึกย่อ 2">
            <a:extLst>
              <a:ext uri="{FF2B5EF4-FFF2-40B4-BE49-F238E27FC236}">
                <a16:creationId xmlns:a16="http://schemas.microsoft.com/office/drawing/2014/main" id="{09B92E5B-976A-438B-98EC-AFE3E64E7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4" name="ตัวแทนหมายเลขภาพนิ่ง 3">
            <a:extLst>
              <a:ext uri="{FF2B5EF4-FFF2-40B4-BE49-F238E27FC236}">
                <a16:creationId xmlns:a16="http://schemas.microsoft.com/office/drawing/2014/main" id="{E2E6E127-B659-491F-9CF3-53400BA5F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BB0DB1C-DFEB-49D8-A666-D42794CD8DEC}" type="slidenum">
              <a:rPr lang="th-TH" altLang="th-TH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3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ตัวยึดรูปบนภาพนิ่ง 1">
            <a:extLst>
              <a:ext uri="{FF2B5EF4-FFF2-40B4-BE49-F238E27FC236}">
                <a16:creationId xmlns:a16="http://schemas.microsoft.com/office/drawing/2014/main" id="{060BA7D3-E711-4A28-85F0-2DEB5DC058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ตัวยึดบันทึกย่อ 2">
            <a:extLst>
              <a:ext uri="{FF2B5EF4-FFF2-40B4-BE49-F238E27FC236}">
                <a16:creationId xmlns:a16="http://schemas.microsoft.com/office/drawing/2014/main" id="{D639A8F8-7BB4-4577-A2CE-CE9E07A3CE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4" name="ตัวยึดหมายเลขภาพนิ่ง 3">
            <a:extLst>
              <a:ext uri="{FF2B5EF4-FFF2-40B4-BE49-F238E27FC236}">
                <a16:creationId xmlns:a16="http://schemas.microsoft.com/office/drawing/2014/main" id="{082F40E4-8111-4648-940A-BFDD137A2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8D2D9F84-514F-493C-944D-784C8F117743}" type="slidenum">
              <a:rPr lang="th-TH" altLang="th-TH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8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ยึดรูปบนภาพนิ่ง 1">
            <a:extLst>
              <a:ext uri="{FF2B5EF4-FFF2-40B4-BE49-F238E27FC236}">
                <a16:creationId xmlns:a16="http://schemas.microsoft.com/office/drawing/2014/main" id="{781B5419-F262-4DA5-8970-950B0CBEDB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ตัวยึดบันทึกย่อ 2">
            <a:extLst>
              <a:ext uri="{FF2B5EF4-FFF2-40B4-BE49-F238E27FC236}">
                <a16:creationId xmlns:a16="http://schemas.microsoft.com/office/drawing/2014/main" id="{6FD30D38-E909-4600-AD3E-5B9BB0946C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4" name="ตัวยึดหมายเลขภาพนิ่ง 3">
            <a:extLst>
              <a:ext uri="{FF2B5EF4-FFF2-40B4-BE49-F238E27FC236}">
                <a16:creationId xmlns:a16="http://schemas.microsoft.com/office/drawing/2014/main" id="{51AE6EE6-AD10-4630-8841-2A02CF8F7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36D8778-FABB-4033-AC5F-588BFF9A74C4}" type="slidenum">
              <a:rPr lang="th-TH" altLang="th-TH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18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>
            <a:extLst>
              <a:ext uri="{FF2B5EF4-FFF2-40B4-BE49-F238E27FC236}">
                <a16:creationId xmlns:a16="http://schemas.microsoft.com/office/drawing/2014/main" id="{E5FE4286-5657-4509-AE22-B2E093045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>
            <a:extLst>
              <a:ext uri="{FF2B5EF4-FFF2-40B4-BE49-F238E27FC236}">
                <a16:creationId xmlns:a16="http://schemas.microsoft.com/office/drawing/2014/main" id="{17484157-AEE8-47A2-AE09-757CD31F4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4" name="ตัวยึดหมายเลขภาพนิ่ง 3">
            <a:extLst>
              <a:ext uri="{FF2B5EF4-FFF2-40B4-BE49-F238E27FC236}">
                <a16:creationId xmlns:a16="http://schemas.microsoft.com/office/drawing/2014/main" id="{E31BF078-CCF1-41A5-9646-B776D86D5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A2AD8BAD-40CF-42EF-AD19-3FE052052613}" type="slidenum">
              <a:rPr lang="th-TH" altLang="th-TH" sz="1200">
                <a:latin typeface="Calibri" panose="020F0502020204030204" pitchFamily="34" charset="0"/>
                <a:cs typeface="Cordia New" panose="020B0304020202020204" pitchFamily="34" charset="-34"/>
              </a:rPr>
              <a:pPr eaLnBrk="1" hangingPunct="1"/>
              <a:t>19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40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6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576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05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94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2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6113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192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946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277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635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548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005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339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287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27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6113-A0DF-40BC-A34B-7DFCDB1C18EA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B5F992-8B18-44EB-B372-5CC9EC9DD3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407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78360" y="1073628"/>
            <a:ext cx="8229600" cy="719661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บทที่ 9 จริยธรรมในการประกอบธุรกิจ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37075" y="2104740"/>
            <a:ext cx="10120544" cy="1783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จริยธรรม คือ ความระลึกได้ในการมีสติ ประพฤติปฏิบัติสิ่งดีงาม ไม่ก่อความเดือนร้อนในการดำเนินชีวิตและการประกอบสัมมาอาชีพของตน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จรรยาบรรณ หมายถึง การประพฤติตนตามกฎ ระเบียบ ข้อบังคับของสังคม ปฏิบัติตามที่กฎหมายกำหนด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26139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>
            <a:extLst>
              <a:ext uri="{FF2B5EF4-FFF2-40B4-BE49-F238E27FC236}">
                <a16:creationId xmlns:a16="http://schemas.microsoft.com/office/drawing/2014/main" id="{E0146E07-1807-48AF-9E08-AE834DEC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กฎบัตรจริยธรรม</a:t>
            </a:r>
          </a:p>
        </p:txBody>
      </p:sp>
      <p:sp>
        <p:nvSpPr>
          <p:cNvPr id="12291" name="ตัวยึดเนื้อหา 2">
            <a:extLst>
              <a:ext uri="{FF2B5EF4-FFF2-40B4-BE49-F238E27FC236}">
                <a16:creationId xmlns:a16="http://schemas.microsoft.com/office/drawing/2014/main" id="{AD44B688-732F-4954-BD69-7151D2E8E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183" y="2133600"/>
            <a:ext cx="10066429" cy="3777622"/>
          </a:xfrm>
        </p:spPr>
        <p:txBody>
          <a:bodyPr>
            <a:normAutofit/>
          </a:bodyPr>
          <a:lstStyle/>
          <a:p>
            <a:pPr marL="273050" indent="-273050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th-TH" altLang="th-TH" sz="33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 ตราสารที่กำหนดจริยธรรมหรือจรรยาบรรณ</a:t>
            </a:r>
          </a:p>
          <a:p>
            <a:pPr marL="273050" indent="-273050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th-TH" altLang="th-TH" sz="33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จำแนกได้ 4 ประเภท</a:t>
            </a:r>
          </a:p>
          <a:p>
            <a:pPr marL="776288" lvl="1" indent="-457200">
              <a:spcBef>
                <a:spcPts val="375"/>
              </a:spcBef>
              <a:buFontTx/>
              <a:buAutoNum type="arabicPeriod"/>
            </a:pPr>
            <a:r>
              <a:rPr lang="th-TH" altLang="th-TH" sz="33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กฎบัตรจริยธรรมของบุคคล</a:t>
            </a:r>
            <a:r>
              <a:rPr lang="th-TH" altLang="th-TH" sz="33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th-TH" altLang="th-TH" sz="2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ข้อควรประพฤติปฏิบัติของบุคคลในบริษัท</a:t>
            </a:r>
            <a:endParaRPr lang="th-TH" altLang="th-TH" sz="33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776288" lvl="1" indent="-457200">
              <a:spcBef>
                <a:spcPts val="375"/>
              </a:spcBef>
              <a:buFontTx/>
              <a:buAutoNum type="arabicPeriod"/>
            </a:pPr>
            <a:r>
              <a:rPr lang="th-TH" altLang="th-TH" sz="33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กฎบัตรจริยธรรมของบริษัท</a:t>
            </a:r>
            <a:r>
              <a:rPr lang="th-TH" altLang="th-TH" sz="33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th-TH" altLang="th-TH" sz="2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ข้อควรปฏิบัติโดยรวมของบริษัท</a:t>
            </a:r>
            <a:endParaRPr lang="th-TH" altLang="th-TH" sz="33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776288" lvl="1" indent="-457200">
              <a:spcBef>
                <a:spcPts val="375"/>
              </a:spcBef>
              <a:buFontTx/>
              <a:buAutoNum type="arabicPeriod"/>
            </a:pPr>
            <a:r>
              <a:rPr lang="th-TH" altLang="th-TH" sz="33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กฎบัตรจริยธรรมในวงการ</a:t>
            </a:r>
            <a:r>
              <a:rPr lang="th-TH" altLang="th-TH" sz="41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 </a:t>
            </a:r>
            <a:r>
              <a:rPr lang="th-TH" altLang="th-TH" sz="32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th-TH" altLang="th-TH" sz="2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แต่ละวงการควรมีกฎบัตรจริยธรรมของวงการนั้น ๆ</a:t>
            </a:r>
            <a:endParaRPr lang="th-TH" altLang="th-TH" sz="33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776288" lvl="1" indent="-457200">
              <a:spcBef>
                <a:spcPts val="375"/>
              </a:spcBef>
              <a:buFontTx/>
              <a:buAutoNum type="arabicPeriod"/>
            </a:pPr>
            <a:r>
              <a:rPr lang="th-TH" altLang="th-TH" sz="33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กฎบัตรจริยธรรมวิชาชีพ</a:t>
            </a:r>
            <a:r>
              <a:rPr lang="th-TH" altLang="th-TH" sz="41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 </a:t>
            </a:r>
            <a:r>
              <a:rPr lang="th-TH" altLang="th-TH" sz="32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th-TH" alt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จะเป็นตราสารที่กำหนดจริยธรรมของวิชาชีพต่างๆ  เช่น จรรยาบรรณ</a:t>
            </a:r>
            <a:endParaRPr lang="th-TH" altLang="th-TH" sz="33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A10D67B3-1B91-4AD1-8DC8-C3B4A9F9F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16727"/>
              </p:ext>
            </p:extLst>
          </p:nvPr>
        </p:nvGraphicFramePr>
        <p:xfrm>
          <a:off x="1991544" y="548680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>
            <a:extLst>
              <a:ext uri="{FF2B5EF4-FFF2-40B4-BE49-F238E27FC236}">
                <a16:creationId xmlns:a16="http://schemas.microsoft.com/office/drawing/2014/main" id="{AB856BC5-8081-41BF-9A73-8F695928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21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บทบาทนักธุรกิจด้านจริยธรรมในการดำเนินธุรกิจ</a:t>
            </a:r>
          </a:p>
        </p:txBody>
      </p:sp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C5AA438F-EEDD-445A-863A-C56C64CBB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86714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>
            <a:extLst>
              <a:ext uri="{FF2B5EF4-FFF2-40B4-BE49-F238E27FC236}">
                <a16:creationId xmlns:a16="http://schemas.microsoft.com/office/drawing/2014/main" id="{32A1BAC0-6CD6-4EB7-8AF8-66B5ACF7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26035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บทบาทนักธุรกิจต่อลูกค้า</a:t>
            </a:r>
          </a:p>
        </p:txBody>
      </p:sp>
      <p:sp>
        <p:nvSpPr>
          <p:cNvPr id="15363" name="ตัวยึดเนื้อหา 2">
            <a:extLst>
              <a:ext uri="{FF2B5EF4-FFF2-40B4-BE49-F238E27FC236}">
                <a16:creationId xmlns:a16="http://schemas.microsoft.com/office/drawing/2014/main" id="{8E78443D-1B5F-4061-8148-29E02CE9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628776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ขายสินค้าและบริการในราคายุติธรรม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ขายสินค้าและบริการให้ถูกต้อง และมีความรับผิดชอบ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ดูแลและให้บริการลูกค้าอย่างเท่าเทียม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ไม่ควบคุมการตัดสินใจของลูกค้า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ไม่กระทำการเพื่อทำให้ราคาสินค้าสูงขึ้นโดยไม่เหตุผล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ปฏิบัติต่อลูกค้า ให้บริการอย่างมีน้ำใจมีอัธยาศัยที่ดี</a:t>
            </a:r>
          </a:p>
        </p:txBody>
      </p:sp>
      <p:pic>
        <p:nvPicPr>
          <p:cNvPr id="15364" name="Picture 4" descr="http://t2.gstatic.com/images?q=tbn:ANd9GcQTsj3AqLO16-nMizRWy_84AehEI0tcSSnvxVldiCqaS9HY_r17">
            <a:extLst>
              <a:ext uri="{FF2B5EF4-FFF2-40B4-BE49-F238E27FC236}">
                <a16:creationId xmlns:a16="http://schemas.microsoft.com/office/drawing/2014/main" id="{D916E462-1DB7-478A-8741-E74A9C9A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7244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>
            <a:extLst>
              <a:ext uri="{FF2B5EF4-FFF2-40B4-BE49-F238E27FC236}">
                <a16:creationId xmlns:a16="http://schemas.microsoft.com/office/drawing/2014/main" id="{2337CF75-B663-4F04-BD67-C63E99AE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15888"/>
            <a:ext cx="7772400" cy="576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บทบาทนักธุรกิจต่อพนักงาน</a:t>
            </a:r>
          </a:p>
        </p:txBody>
      </p:sp>
      <p:sp>
        <p:nvSpPr>
          <p:cNvPr id="16387" name="ตัวยึดเนื้อหา 2">
            <a:extLst>
              <a:ext uri="{FF2B5EF4-FFF2-40B4-BE49-F238E27FC236}">
                <a16:creationId xmlns:a16="http://schemas.microsoft.com/office/drawing/2014/main" id="{DF246254-3DFA-4496-8607-02A83D382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118" y="1196975"/>
            <a:ext cx="10608816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เคารพสิทธิส่วนบุคคลและความสามารถของพนักงาน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ให้ค่าตอบแทนที่ยุติธรรม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ให้ความเป็นธรรมในการปกครอง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เอาใจใส่ต่อสวัสดิการ สิ่งแวดล้อม บรรยากาศ  สถานที่ทำงาน สภาพการทำงาน  ตลอดจนสภาพความเป็นอยู่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ให้เกียรติ ให้ความเชื่อถือ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พัฒนาให้ความรู้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ศึกษาและทำความเข้าใจลักษณะนิสัยและความสามารถ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ให้คำแนะนำ ช่วยเหลือ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สนับสนุนความประพฤติที่ดี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6388" name="Picture 2" descr="http://www.hufs.ac.kr/user/hufsthai/images/sub01_12.gif">
            <a:extLst>
              <a:ext uri="{FF2B5EF4-FFF2-40B4-BE49-F238E27FC236}">
                <a16:creationId xmlns:a16="http://schemas.microsoft.com/office/drawing/2014/main" id="{9A766F37-7A72-4652-8B20-1D4F3D81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868863"/>
            <a:ext cx="36718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>
            <a:extLst>
              <a:ext uri="{FF2B5EF4-FFF2-40B4-BE49-F238E27FC236}">
                <a16:creationId xmlns:a16="http://schemas.microsoft.com/office/drawing/2014/main" id="{722F6920-C180-4EC6-A2AD-54533005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42" y="80624"/>
            <a:ext cx="7772400" cy="5230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กรณีตัวอย่าง</a:t>
            </a:r>
          </a:p>
        </p:txBody>
      </p:sp>
      <p:sp>
        <p:nvSpPr>
          <p:cNvPr id="17411" name="สี่เหลี่ยมผืนผ้า 3">
            <a:extLst>
              <a:ext uri="{FF2B5EF4-FFF2-40B4-BE49-F238E27FC236}">
                <a16:creationId xmlns:a16="http://schemas.microsoft.com/office/drawing/2014/main" id="{A5BD6D7E-5A78-411A-8E50-518792E1F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262" y="603682"/>
            <a:ext cx="1059106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400" dirty="0">
                <a:latin typeface="Angsana New" panose="02020603050405020304" pitchFamily="18" charset="-34"/>
              </a:rPr>
              <a:t>	 การดูแลพนักงานระหว่างประสบภัยน้ำท่วม บริษัท แอดวานซ์ อินโฟร์ เซอร์วิส จำกัด (มหาชน) หรือเอไอเอส ได้รับการจัดอันดับเป็น "นายจ้างดีเด่นแห่งประเทศไทย ปี 2554 อันดับที่ 1" โดยเอ</a:t>
            </a:r>
            <a:r>
              <a:rPr lang="th-TH" altLang="th-TH" sz="2400" dirty="0" err="1">
                <a:latin typeface="Angsana New" panose="02020603050405020304" pitchFamily="18" charset="-34"/>
              </a:rPr>
              <a:t>ออน</a:t>
            </a:r>
            <a:r>
              <a:rPr lang="th-TH" altLang="th-TH" sz="2400" dirty="0">
                <a:latin typeface="Angsana New" panose="02020603050405020304" pitchFamily="18" charset="-34"/>
              </a:rPr>
              <a:t> ฮิววิท แอซโซซิเอ</a:t>
            </a:r>
            <a:r>
              <a:rPr lang="th-TH" altLang="th-TH" sz="2400" dirty="0" err="1">
                <a:latin typeface="Angsana New" panose="02020603050405020304" pitchFamily="18" charset="-34"/>
              </a:rPr>
              <a:t>ทส์</a:t>
            </a:r>
            <a:r>
              <a:rPr lang="th-TH" altLang="th-TH" sz="2400" dirty="0">
                <a:latin typeface="Angsana New" panose="02020603050405020304" pitchFamily="18" charset="-34"/>
              </a:rPr>
              <a:t>แห่งประเทศไทยร่วมมือกับสถาบันบัณฑิตบริหารธุรกิจศศินท</a:t>
            </a:r>
            <a:r>
              <a:rPr lang="th-TH" altLang="th-TH" sz="2400" dirty="0" err="1">
                <a:latin typeface="Angsana New" panose="02020603050405020304" pitchFamily="18" charset="-34"/>
              </a:rPr>
              <a:t>ร์</a:t>
            </a:r>
            <a:r>
              <a:rPr lang="th-TH" altLang="th-TH" sz="2400" dirty="0">
                <a:latin typeface="Angsana New" panose="02020603050405020304" pitchFamily="18" charset="-34"/>
              </a:rPr>
              <a:t> แห่งจุฬาลงกรณ์มหาวิทยาลัย</a:t>
            </a:r>
            <a:br>
              <a:rPr lang="th-TH" altLang="th-TH" sz="2400" dirty="0">
                <a:latin typeface="Angsana New" panose="02020603050405020304" pitchFamily="18" charset="-34"/>
              </a:rPr>
            </a:br>
            <a:br>
              <a:rPr lang="th-TH" altLang="th-TH" sz="2400" dirty="0">
                <a:latin typeface="Angsana New" panose="02020603050405020304" pitchFamily="18" charset="-34"/>
              </a:rPr>
            </a:br>
            <a:r>
              <a:rPr lang="th-TH" altLang="th-TH" sz="2400" dirty="0">
                <a:latin typeface="Angsana New" panose="02020603050405020304" pitchFamily="18" charset="-34"/>
              </a:rPr>
              <a:t>	</a:t>
            </a:r>
            <a:r>
              <a:rPr lang="th-TH" altLang="th-TH" sz="2400" b="1" dirty="0">
                <a:solidFill>
                  <a:srgbClr val="FF0000"/>
                </a:solidFill>
                <a:latin typeface="Angsana New" panose="02020603050405020304" pitchFamily="18" charset="-34"/>
              </a:rPr>
              <a:t>"ทิพวรรณ ศิริคูณ" ผู้อำนวยการสำนักบริหารทรัพยากรบุคคล เอไอเอส เล่าว่า เอไอเอสเป็นบริษัทที่ใส่ใจและดูแลพนักงานเป็นอย่างดี โดยในภาวะนี้การช่วยเหลือดูแลพนักงานของเอไอเอส มี 2 ส่วน </a:t>
            </a:r>
            <a:br>
              <a:rPr lang="th-TH" altLang="th-TH" sz="2400" dirty="0">
                <a:latin typeface="Angsana New" panose="02020603050405020304" pitchFamily="18" charset="-34"/>
              </a:rPr>
            </a:br>
            <a:br>
              <a:rPr lang="th-TH" altLang="th-TH" sz="2400" dirty="0">
                <a:latin typeface="Angsana New" panose="02020603050405020304" pitchFamily="18" charset="-34"/>
              </a:rPr>
            </a:br>
            <a:r>
              <a:rPr lang="th-TH" altLang="th-TH" sz="2400" b="1" dirty="0">
                <a:latin typeface="Angsana New" panose="02020603050405020304" pitchFamily="18" charset="-34"/>
              </a:rPr>
              <a:t>ส่วนแรก</a:t>
            </a:r>
            <a:r>
              <a:rPr lang="th-TH" altLang="th-TH" sz="2400" dirty="0">
                <a:latin typeface="Angsana New" panose="02020603050405020304" pitchFamily="18" charset="-34"/>
              </a:rPr>
              <a:t> คือ สวัสดิการพื้นฐานตามระเบียบบริษัท ซึ่งมีสวัสดิการช่วยเหลือเมื่อประสบภัยพิบัติให้กับพนักงาน อยู่แล้ว โดยถ้าบ้านพนักงานได้รับความเสียหาย บริษัทให้เงินช่วยเหลือ 25,000 บาทต่อราย นอกจากนี้ถ้าบ้านพ่อแม่ได้รับความเสียหายจากภัยพิบัติ บริษัทออกให้อีก 5,000 บาทต่อราย</a:t>
            </a:r>
            <a:br>
              <a:rPr lang="th-TH" altLang="th-TH" sz="2400" dirty="0">
                <a:latin typeface="Angsana New" panose="02020603050405020304" pitchFamily="18" charset="-34"/>
              </a:rPr>
            </a:br>
            <a:br>
              <a:rPr lang="th-TH" altLang="th-TH" sz="2400" dirty="0">
                <a:latin typeface="Angsana New" panose="02020603050405020304" pitchFamily="18" charset="-34"/>
              </a:rPr>
            </a:br>
            <a:r>
              <a:rPr lang="th-TH" altLang="th-TH" sz="24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ส่วนที่ 2 คือการช่วยเหลือในยามฉุกเฉิน เช่น ขณะนี้เอไอเอสทำหลายอย่างมาก อาทิ การจัดที่พักให้พนักงานระหว่างน้ำท่วม โดยตั้งแต่วันที่ 17-31 ตุลาคม บริษัทได้เช่าโรงแรมในย่านประดิพัทธ์-สะพานควาย ให้กับพนักงานจำนวน 250 ห้อง พร้อมจัดรถรับส่ง </a:t>
            </a:r>
            <a:br>
              <a:rPr lang="th-TH" altLang="th-TH" sz="2400" dirty="0">
                <a:latin typeface="Angsana New" panose="02020603050405020304" pitchFamily="18" charset="-34"/>
              </a:rPr>
            </a:br>
            <a:br>
              <a:rPr lang="th-TH" altLang="th-TH" sz="2400" dirty="0">
                <a:latin typeface="Angsana New" panose="02020603050405020304" pitchFamily="18" charset="-34"/>
              </a:rPr>
            </a:br>
            <a:r>
              <a:rPr lang="th-TH" altLang="th-TH" sz="2400" dirty="0">
                <a:latin typeface="Angsana New" panose="02020603050405020304" pitchFamily="18" charset="-34"/>
              </a:rPr>
              <a:t>	ส่วนพนักงานที่ไม่สะดวกย้ายมาอยู่ในย่านที่จัดให้ สามารถใช้สิทธิเบิกค่า ที่พักได้ไม่เกิน 800 บาทต่อคืน โดยขณะนี้บริษัทสำรองค่าที่พักให้พนักงานที่บ้านถูกน้ำท่วมจนถึงวันที่ 10 พฤศจิกายน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>
            <a:extLst>
              <a:ext uri="{FF2B5EF4-FFF2-40B4-BE49-F238E27FC236}">
                <a16:creationId xmlns:a16="http://schemas.microsoft.com/office/drawing/2014/main" id="{E26C6FF8-71F3-4F61-941E-3F299880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15888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th-TH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บทบาทนักธุรกิจต่อคู่แข่งขัน</a:t>
            </a:r>
          </a:p>
        </p:txBody>
      </p:sp>
      <p:sp>
        <p:nvSpPr>
          <p:cNvPr id="18435" name="ตัวยึดเนื้อหา 2">
            <a:extLst>
              <a:ext uri="{FF2B5EF4-FFF2-40B4-BE49-F238E27FC236}">
                <a16:creationId xmlns:a16="http://schemas.microsoft.com/office/drawing/2014/main" id="{5AE9F3A2-688C-4A5E-8D7B-EDF968F53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113" y="1125538"/>
            <a:ext cx="77724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ละเว้นการกลั่นแกล้งให้ร้ายป้ายสี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ให้ความร่วมมือในการแข่งขัน เพื่อสร้างสภาวะตลาดที่ดี</a:t>
            </a:r>
          </a:p>
        </p:txBody>
      </p:sp>
      <p:pic>
        <p:nvPicPr>
          <p:cNvPr id="18436" name="Picture 4" descr="http://www.thaibizchina.com/upload/thaibizchina/bic-xiamen/fujian/062011/Piao%204.jpg">
            <a:extLst>
              <a:ext uri="{FF2B5EF4-FFF2-40B4-BE49-F238E27FC236}">
                <a16:creationId xmlns:a16="http://schemas.microsoft.com/office/drawing/2014/main" id="{8BB6FEBF-7CFC-4357-B60D-D290CEF7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708275"/>
            <a:ext cx="467518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>
            <a:extLst>
              <a:ext uri="{FF2B5EF4-FFF2-40B4-BE49-F238E27FC236}">
                <a16:creationId xmlns:a16="http://schemas.microsoft.com/office/drawing/2014/main" id="{3767C13F-F1BC-401B-B418-545EECB4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บทบาทนักธุรกิจต่อหน่วยราชการ</a:t>
            </a:r>
          </a:p>
        </p:txBody>
      </p:sp>
      <p:sp>
        <p:nvSpPr>
          <p:cNvPr id="19459" name="ตัวยึดเนื้อหา 2">
            <a:extLst>
              <a:ext uri="{FF2B5EF4-FFF2-40B4-BE49-F238E27FC236}">
                <a16:creationId xmlns:a16="http://schemas.microsoft.com/office/drawing/2014/main" id="{A4B10BD0-E5D2-4961-BF0C-7EC549BDB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378998"/>
            <a:ext cx="8915400" cy="377762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ทำธุรกิจกับหน่วยงานราชการอย่างตรงไปตรงมา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ปฏิบัติตามข้อกำหนดของกฎหมาย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ละเว้นการติดสินบน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ละเว้นการให้ความร่วมมือ  การกระทำของข้าราชการที่เจตนาทุจริต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ละเว้นการให้ของขวัญของกำนัล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ให้ความร่วมมือกับหน่วยราชการในการทำหน้าที่พลเมืองดี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มีทัศนคติที่ถูกต้องและมีความเชื่อต่อหน่วยราชการ</a:t>
            </a:r>
          </a:p>
        </p:txBody>
      </p:sp>
      <p:pic>
        <p:nvPicPr>
          <p:cNvPr id="19460" name="Picture 2" descr="http://images02.olx-st.com/ui/3/27/39/51161839_1.jpg">
            <a:extLst>
              <a:ext uri="{FF2B5EF4-FFF2-40B4-BE49-F238E27FC236}">
                <a16:creationId xmlns:a16="http://schemas.microsoft.com/office/drawing/2014/main" id="{1EE64F08-EA3A-4B38-BD22-E48A5E86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451" y="3196883"/>
            <a:ext cx="18113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>
            <a:extLst>
              <a:ext uri="{FF2B5EF4-FFF2-40B4-BE49-F238E27FC236}">
                <a16:creationId xmlns:a16="http://schemas.microsoft.com/office/drawing/2014/main" id="{1F309A98-D775-4AC0-990B-56CAC9EE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บทบาทนักธุรกิจต่อสังคม</a:t>
            </a:r>
          </a:p>
        </p:txBody>
      </p:sp>
      <p:sp>
        <p:nvSpPr>
          <p:cNvPr id="20483" name="ตัวยึดเนื้อหา 2">
            <a:extLst>
              <a:ext uri="{FF2B5EF4-FFF2-40B4-BE49-F238E27FC236}">
                <a16:creationId xmlns:a16="http://schemas.microsoft.com/office/drawing/2014/main" id="{128543D7-2F3A-4773-AD7A-715B5527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264555"/>
            <a:ext cx="8915400" cy="377762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ละเว้นการประกอบธุรกิจที่ทำลายทรัพยากรธรรมชาติและสิ่งแวดล้อม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ละเว้นการประกอบธุรกิจที่ทำให้สังคมเสื่อมเสีย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เคารพในสิทธิทางปัญญาของผู้อื่นหรือธุรกิจอื่น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เอาใจใส่การประกอบกิจการของตน  ไม่ให้เกิดมลภาวะต่อสังคมและสิ่งแวดล้อม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สนใจในเรื่องการจ้างงานแก่ชุมชน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ให้ความร่วมมือกับทุกฝ่ายในชุมชน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484" name="Picture 2" descr="http://imaim.files.wordpress.com/2011/09/eco-technology-02-is.jpg">
            <a:extLst>
              <a:ext uri="{FF2B5EF4-FFF2-40B4-BE49-F238E27FC236}">
                <a16:creationId xmlns:a16="http://schemas.microsoft.com/office/drawing/2014/main" id="{9FCB7B2D-3BDF-4CC7-B620-EF982945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7" y="3763740"/>
            <a:ext cx="38703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>
            <a:extLst>
              <a:ext uri="{FF2B5EF4-FFF2-40B4-BE49-F238E27FC236}">
                <a16:creationId xmlns:a16="http://schemas.microsoft.com/office/drawing/2014/main" id="{612FCA62-47CD-4C41-BFCB-EAF287A3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บทบาทนักธุรกิจต่อนักธุรกิจ</a:t>
            </a:r>
          </a:p>
        </p:txBody>
      </p:sp>
      <p:sp>
        <p:nvSpPr>
          <p:cNvPr id="21507" name="ตัวยึดเนื้อหา 2">
            <a:extLst>
              <a:ext uri="{FF2B5EF4-FFF2-40B4-BE49-F238E27FC236}">
                <a16:creationId xmlns:a16="http://schemas.microsoft.com/office/drawing/2014/main" id="{BE26D990-68AF-477E-AC42-76CBF247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647" y="1324289"/>
            <a:ext cx="8915400" cy="377762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ให้เกียรติซึ่งกันและกัน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เอื้อเฟื้อต่อกัน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สร้างความสามัคคี</a:t>
            </a:r>
          </a:p>
        </p:txBody>
      </p:sp>
      <p:pic>
        <p:nvPicPr>
          <p:cNvPr id="21508" name="Picture 2" descr="http://www.dhammajak.net/board/files/268_1239380195.jpg_174.jpg">
            <a:extLst>
              <a:ext uri="{FF2B5EF4-FFF2-40B4-BE49-F238E27FC236}">
                <a16:creationId xmlns:a16="http://schemas.microsoft.com/office/drawing/2014/main" id="{8E5F2017-6F2D-452D-827E-C0C45C6F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40" y="2244411"/>
            <a:ext cx="3305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>
            <a:extLst>
              <a:ext uri="{FF2B5EF4-FFF2-40B4-BE49-F238E27FC236}">
                <a16:creationId xmlns:a16="http://schemas.microsoft.com/office/drawing/2014/main" id="{18D825E6-40ED-498E-8D46-A135F570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จริยธรรมของนักธุรกิจ</a:t>
            </a:r>
          </a:p>
        </p:txBody>
      </p:sp>
      <p:sp>
        <p:nvSpPr>
          <p:cNvPr id="3075" name="ตัวยึดเนื้อหา 2">
            <a:extLst>
              <a:ext uri="{FF2B5EF4-FFF2-40B4-BE49-F238E27FC236}">
                <a16:creationId xmlns:a16="http://schemas.microsoft.com/office/drawing/2014/main" id="{F3C9FCE0-2E55-42A1-A6A6-B4E6D159D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1600201"/>
            <a:ext cx="8964612" cy="4525963"/>
          </a:xfrm>
        </p:spPr>
        <p:txBody>
          <a:bodyPr>
            <a:normAutofit/>
          </a:bodyPr>
          <a:lstStyle/>
          <a:p>
            <a:pPr marL="273050" indent="-273050"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ส่วนที่  1  พฤติบัญญัติ  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หลักปฏิบัติ</a:t>
            </a:r>
          </a:p>
          <a:p>
            <a:pPr marL="273050" indent="-273050"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ส่วนที่  2  ข้อพึงปฏิบัติของการจัดการที่ดี</a:t>
            </a:r>
            <a:endParaRPr lang="th-TH" altLang="th-TH" sz="2400" dirty="0">
              <a:latin typeface="Angsana New" panose="02020603050405020304" pitchFamily="18" charset="-34"/>
              <a:cs typeface="Angsana New" panose="02020603050405020304" pitchFamily="18" charset="-34"/>
              <a:sym typeface="Wingdings" panose="05000000000000000000" pitchFamily="2" charset="2"/>
            </a:endParaRPr>
          </a:p>
          <a:p>
            <a:pPr marL="547688" lvl="1">
              <a:spcBef>
                <a:spcPts val="375"/>
              </a:spcBef>
              <a:buFont typeface="Wingdings" panose="05000000000000000000" pitchFamily="2" charset="2"/>
              <a:buChar char="Ø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การแสวงหากำไรต้องคำนึงถึงสิ่งต่อไปนี้</a:t>
            </a:r>
          </a:p>
          <a:p>
            <a:pPr marL="547688" lvl="1">
              <a:spcBef>
                <a:spcPts val="375"/>
              </a:spcBef>
              <a:buFontTx/>
              <a:buAutoNum type="arabicPeriod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กำไรที่ได้มาต้องไม่เอารัดเอาเปรียบส่วนรวม</a:t>
            </a:r>
          </a:p>
          <a:p>
            <a:pPr marL="547688" lvl="1">
              <a:spcBef>
                <a:spcPts val="375"/>
              </a:spcBef>
              <a:buFontTx/>
              <a:buAutoNum type="arabicPeriod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กำไรที่ได้มาต้องไม่มีส่วนในการทำลายธรรมชาติ</a:t>
            </a:r>
          </a:p>
          <a:p>
            <a:pPr marL="547688" lvl="1">
              <a:spcBef>
                <a:spcPts val="375"/>
              </a:spcBef>
              <a:buFontTx/>
              <a:buAutoNum type="arabicPeriod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กำไรที่ได้มาต้องเสริมสร้างความเป็นปึกแผ่นของสังคม</a:t>
            </a:r>
          </a:p>
          <a:p>
            <a:pPr marL="547688" lvl="1">
              <a:spcBef>
                <a:spcPts val="375"/>
              </a:spcBef>
              <a:buFontTx/>
              <a:buAutoNum type="arabicPeriod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กำไรที่ได้มาต้องคำนึงถึงองค์ประกอบที่จำเป็นต่อความเป็นมนุษย์</a:t>
            </a:r>
            <a:endParaRPr lang="th-TH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>
            <a:extLst>
              <a:ext uri="{FF2B5EF4-FFF2-40B4-BE49-F238E27FC236}">
                <a16:creationId xmlns:a16="http://schemas.microsoft.com/office/drawing/2014/main" id="{7E65DAE7-7F87-4B5E-90D2-A780F2BB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การดำเนินธุรกิจอย่างมีจริยธรรม</a:t>
            </a:r>
          </a:p>
        </p:txBody>
      </p:sp>
      <p:sp>
        <p:nvSpPr>
          <p:cNvPr id="22531" name="ตัวยึดเนื้อหา 2">
            <a:extLst>
              <a:ext uri="{FF2B5EF4-FFF2-40B4-BE49-F238E27FC236}">
                <a16:creationId xmlns:a16="http://schemas.microsoft.com/office/drawing/2014/main" id="{E5C58017-68B1-42AA-89BA-F4A4F37F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142" y="1423387"/>
            <a:ext cx="8915400" cy="377762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เว้นจากการเบียดเบียนลูกค้า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เว้นจากการเบียดเบียนผู้จัดหาสินค้าหรือวัตถุดิบ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เว้นจากการเบียนพนักงาน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เว้นจากการเบียดเบียนผู้ถือหุ้นหรือเจ้าของ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เว้นจากจากเบียดเบียนคู่แข่ง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เว้นจากการเบียดเบียนราชการ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เว้นจากการเบียดเบียนสังคม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เว้นจากการเบียดเบียนสิ่งแวดล้อม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th-TH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>
            <a:extLst>
              <a:ext uri="{FF2B5EF4-FFF2-40B4-BE49-F238E27FC236}">
                <a16:creationId xmlns:a16="http://schemas.microsoft.com/office/drawing/2014/main" id="{782D2D43-7D04-4F93-8BCD-0668538D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0" y="188914"/>
            <a:ext cx="7772400" cy="796925"/>
          </a:xfrm>
        </p:spPr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การดำเนินธุรกิจที่ละเมิดต่อจริยธรรม</a:t>
            </a: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B30975E5-AFF5-45DA-906E-337902D4A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907"/>
            <a:ext cx="5649912" cy="55816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การประกอบธุรกิจด้วยความละโมบ</a:t>
            </a:r>
          </a:p>
          <a:p>
            <a:pPr eaLnBrk="1" hangingPunct="1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การปกปิดความเป็นจริงในรายงาน/การดำเนินงาน</a:t>
            </a:r>
          </a:p>
          <a:p>
            <a:pPr eaLnBrk="1" hangingPunct="1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การให้ความเท็จหรือความจริงที่คลาดเคลื่อนเกี่ยวกับสรรพคุณของสินค้า</a:t>
            </a:r>
          </a:p>
          <a:p>
            <a:pPr eaLnBrk="1" hangingPunct="1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ไม่ทำตามสัญญาหรือข้อตกลง</a:t>
            </a:r>
          </a:p>
          <a:p>
            <a:pPr eaLnBrk="1" hangingPunct="1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ผลิตสินค้าหรือบริการที่มีคุณภาพต่ำ</a:t>
            </a:r>
          </a:p>
          <a:p>
            <a:pPr eaLnBrk="1" hangingPunct="1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บังคับให้ปฏิบัติตามคำสั่งผู้มีอำนาจ  แม้คำสั่งจะผิดจริยธรรม หรือไม่เป็นธรรม</a:t>
            </a:r>
          </a:p>
          <a:p>
            <a:pPr eaLnBrk="1" hangingPunct="1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กำหนดราคาสินค้าไม่เป็นธรรม</a:t>
            </a:r>
          </a:p>
          <a:p>
            <a:pPr eaLnBrk="1" hangingPunct="1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กดขี่ไม่ให้สิทธิขั้นพื้นฐานแก่ผู้ร่วมงาน</a:t>
            </a:r>
          </a:p>
          <a:p>
            <a:pPr eaLnBrk="1" hangingPunct="1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ผลิตสินค้าที่สร้างมลภาวะต่อสิ่งแวดล้อม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defRPr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defRPr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31B17E6C-87E1-483E-A024-65218EA6CA25}"/>
              </a:ext>
            </a:extLst>
          </p:cNvPr>
          <p:cNvSpPr txBox="1">
            <a:spLocks/>
          </p:cNvSpPr>
          <p:nvPr/>
        </p:nvSpPr>
        <p:spPr bwMode="auto">
          <a:xfrm>
            <a:off x="6542089" y="1052514"/>
            <a:ext cx="5380622" cy="5616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ไม่ได้คงสภาพแวดล้อมให้เหมือนเดิม หรือเพิ่มคุณค่าหลังจากได้ประโยชน์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ระบุข้อเด่นของงาน/โครงการที่ผิดจากความเป็นจริง เพื่อต้องการการสนับสนุนหรือการยอมรับ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ไม่ได้ตอบแทนลูกจ้างในสัดส่วนที่สอดคล้องกับประโยชน์ที่ได้รับจากลูกจ้าง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เลื่อนตำแหน่งของพนักงานด้วยวิธีการที่ไม่เกี่ยวข้องกับความสามารถในการทำงาน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ไม่รับผิดชอบต่อความเสียหายที่เกิดขึ้นต่อลูกจ้าง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ดำเนินการหรือให้ความร่วมมือในกิจกรรมที่ไม่เกิดประโยชน์ต่อบริษัท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>
            <a:extLst>
              <a:ext uri="{FF2B5EF4-FFF2-40B4-BE49-F238E27FC236}">
                <a16:creationId xmlns:a16="http://schemas.microsoft.com/office/drawing/2014/main" id="{6CCA565F-D2F2-4B51-AA30-D3558F16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60351"/>
            <a:ext cx="7772400" cy="652463"/>
          </a:xfrm>
        </p:spPr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พฤติกรรมที่จัดว่าขาดจริยธรรม</a:t>
            </a:r>
          </a:p>
        </p:txBody>
      </p:sp>
      <p:graphicFrame>
        <p:nvGraphicFramePr>
          <p:cNvPr id="6" name="ตัวยึดเนื้อหา 5">
            <a:extLst>
              <a:ext uri="{FF2B5EF4-FFF2-40B4-BE49-F238E27FC236}">
                <a16:creationId xmlns:a16="http://schemas.microsoft.com/office/drawing/2014/main" id="{BB94F172-DFC6-4040-A07A-8DEA92459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23840"/>
              </p:ext>
            </p:extLst>
          </p:nvPr>
        </p:nvGraphicFramePr>
        <p:xfrm>
          <a:off x="2582864" y="981075"/>
          <a:ext cx="7113587" cy="53117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113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6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สภาพการทำงานที่ไม่ปลอดภัย</a:t>
                      </a:r>
                    </a:p>
                  </a:txBody>
                  <a:tcPr marL="91435" marR="91435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การทำการค้าหลอกลวง</a:t>
                      </a:r>
                    </a:p>
                  </a:txBody>
                  <a:tcPr marL="91435" marR="91435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การนำความลับขององค์กรไปเปิดเผย</a:t>
                      </a:r>
                    </a:p>
                  </a:txBody>
                  <a:tcPr marL="91435" marR="91435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การละเมิดสิทธิส่วนบุคคล</a:t>
                      </a:r>
                    </a:p>
                  </a:txBody>
                  <a:tcPr marL="91435" marR="91435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การส่งมอบสินค้าที่มีคุณภาพต่ำหรือไม่ปลอดภัย</a:t>
                      </a:r>
                    </a:p>
                  </a:txBody>
                  <a:tcPr marL="91435" marR="91435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6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การจ้างงานโดยมีการแบ่งแยก</a:t>
                      </a:r>
                    </a:p>
                  </a:txBody>
                  <a:tcPr marL="91435" marR="91435"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การล่วงละเมิดทางเพศ</a:t>
                      </a:r>
                    </a:p>
                  </a:txBody>
                  <a:tcPr marL="91435" marR="91435"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6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การเปลี่ยนแปลงคุณภาพสินค้า</a:t>
                      </a:r>
                    </a:p>
                  </a:txBody>
                  <a:tcPr marL="91435" marR="91435"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4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การละเมิดต่อต้านการผูกขาดและการแข่งขันที่ไม่เป็นธรรม</a:t>
                      </a:r>
                    </a:p>
                  </a:txBody>
                  <a:tcPr marL="91435" marR="91435" marT="45710" marB="4571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626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การทำลายสิ่งแวดล้อม</a:t>
                      </a:r>
                    </a:p>
                  </a:txBody>
                  <a:tcPr marL="91435" marR="91435" marT="45710" marB="4571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55071" y="114841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องค์ประกอบของจริยธรรม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3480" y="1352841"/>
            <a:ext cx="1038687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จริยธรรม คือ ความระลึกได้ในสิ่งที่ควรแสดงออกทางกาย วาจา ใจที่เหมาะสมและสมควร องค์ประกอบของจริยธรรมสามารถแบ่งออกเป็น 4 ประเภท ดังนี้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1.ความรู้เชิงจริยธรรม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การรับรู้ซึ่งพฤติกรรมการแสดงออกของตนว่าพฤติกรรมใดเป็นพฤติกรรมที่ดีควรแสดงออก ไม่ก่อให้เกิดผลเสียกับใครอีกทั้งส่งเสริมภาพลักษณ์ที่ดีของผู้ที่แสดงออก และการมีความยับยั้งชั่งใจไม่แสดงออกซึ่งพฤติกรรมที่ไม่ดี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2.เจตคติเชิงจริยธรรม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ความรู้สึกนึกคิดของแต่ละบุคคลที่มีทัศนคติ   ประเพณีความเชื่อเข้ามาหล่อหลอมให้เชื่อและปฏิบัติตาม ความเชื่อและประสบการณ์ยังคมมีอยู่แต่สิ่งที่เปลี่ยนแปลงไปตามสังคมและสภาพความเป็นอยู่ในสังคมต่างๆ </a:t>
            </a:r>
          </a:p>
        </p:txBody>
      </p:sp>
    </p:spTree>
    <p:extLst>
      <p:ext uri="{BB962C8B-B14F-4D97-AF65-F5344CB8AC3E}">
        <p14:creationId xmlns:p14="http://schemas.microsoft.com/office/powerpoint/2010/main" val="199366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38687" y="620689"/>
            <a:ext cx="1022707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 เหตุผลเชิงจริยธรรม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กิดขึ้นจากการประมวลผลของสมองในการรับรู้ตีความการใช้หลักเหตุและผลของการเลือกที่จะกระทำหรือไม่กระทำกิจกรรมใด ส่วนหนึ่งมาจากจิตใต้สำนึกที่ถูกสั่งสม อบรมเลี้ยงดูให้เกิดการยั้งคิด คิดอย่างรอบคอบ มุมมองในการมองเหตุการณ์ต่าง ๆ </a:t>
            </a:r>
          </a:p>
          <a:p>
            <a:pPr marL="0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 พฤติกรรมเชิงจริยธรรม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การแสดงออกซึ่งกิจกรรมต่างๆ ที่สังคมยอมรับ ว่าการแสดงออกนั้นเป็นบุคคลที่มีจริยธรรมในการดำรงชีวิต เป็นบุคคลตัวอย่างในการประพฤติปฏิบัติดีงาม </a:t>
            </a:r>
          </a:p>
        </p:txBody>
      </p:sp>
    </p:spTree>
    <p:extLst>
      <p:ext uri="{BB962C8B-B14F-4D97-AF65-F5344CB8AC3E}">
        <p14:creationId xmlns:p14="http://schemas.microsoft.com/office/powerpoint/2010/main" val="2794183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97945" y="573027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การปลูกฝังจริยธรรมในการดำเนินชีวิต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64455" y="1149958"/>
            <a:ext cx="950109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จริยธรรมพื้นฐานที่ใช้ในการดำเนินชีวิต</a:t>
            </a:r>
          </a:p>
          <a:p>
            <a:pPr marL="0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2660" y="1889116"/>
            <a:ext cx="11203620" cy="43958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972759"/>
            <a:ext cx="1656184" cy="52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499619"/>
            <a:ext cx="1695516" cy="52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4047129"/>
            <a:ext cx="1470273" cy="11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499619"/>
            <a:ext cx="1584176" cy="52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66" y="4602160"/>
            <a:ext cx="1374626" cy="55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5256303"/>
            <a:ext cx="1656184" cy="53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3026348"/>
            <a:ext cx="3240359" cy="157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ลูกศรเชื่อมต่อแบบตรง 5"/>
          <p:cNvCxnSpPr>
            <a:stCxn id="4104" idx="0"/>
            <a:endCxn id="4098" idx="2"/>
          </p:cNvCxnSpPr>
          <p:nvPr/>
        </p:nvCxnSpPr>
        <p:spPr>
          <a:xfrm flipV="1">
            <a:off x="6204012" y="2499619"/>
            <a:ext cx="0" cy="526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V="1">
            <a:off x="7392144" y="285293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7608168" y="4221088"/>
            <a:ext cx="641598" cy="381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>
            <a:stCxn id="4104" idx="2"/>
            <a:endCxn id="4103" idx="0"/>
          </p:cNvCxnSpPr>
          <p:nvPr/>
        </p:nvCxnSpPr>
        <p:spPr>
          <a:xfrm>
            <a:off x="6204012" y="4602160"/>
            <a:ext cx="0" cy="654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>
            <a:endCxn id="4099" idx="3"/>
          </p:cNvCxnSpPr>
          <p:nvPr/>
        </p:nvCxnSpPr>
        <p:spPr>
          <a:xfrm flipH="1" flipV="1">
            <a:off x="4191116" y="2762984"/>
            <a:ext cx="824764" cy="522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H="1">
            <a:off x="3965874" y="4047128"/>
            <a:ext cx="833983" cy="364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10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6606" y="1029240"/>
            <a:ext cx="8229600" cy="778098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ความแตกต่างระหว่างจริยธรรมกับกฎหมาย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83" y="2414726"/>
            <a:ext cx="8966446" cy="400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15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0998" y="585926"/>
            <a:ext cx="8229600" cy="617730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ผู้มีส่วนได้เสียของธุรกิจ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91953" y="1268761"/>
            <a:ext cx="1006727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มีส่วนได้เสียของธุรกิจ คือ บุคคลที่เกี่ยวข้องกับธุรกิจทั้งทางตรงและทางอ้อม      ผู้มีส่วนได้เสียสามารถแบ่งออกเป็น 2 ประเภทใหญ่ๆ ได้แก่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1.ผู้มีส่วนได้เสียโดยตรงกับธุรกิจ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1.1 ลูกจ้างหรือพนักงาน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1.2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ถือหุ้นและเจ้าของ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1.3 ลูกค้า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1.4 ผู้จำหน่ายวัตถุดิบ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1.5 คู่แข่ง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1.6 ผู้จำหน่ายสินค้า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1.7 เจ้าหนี้ </a:t>
            </a:r>
          </a:p>
        </p:txBody>
      </p:sp>
    </p:spTree>
    <p:extLst>
      <p:ext uri="{BB962C8B-B14F-4D97-AF65-F5344CB8AC3E}">
        <p14:creationId xmlns:p14="http://schemas.microsoft.com/office/powerpoint/2010/main" val="207094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48035" y="93831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2.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ผู้มีส่วนได้เสียโดยอ้อมกับธุรกิจ </a:t>
            </a: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2.1 ชุมชนโดยรอบธุรกิจ </a:t>
            </a: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2.2 รัฐบาล</a:t>
            </a:r>
          </a:p>
          <a:p>
            <a:pPr marL="0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2.3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สมาคมการค้าต่างๆ </a:t>
            </a:r>
          </a:p>
        </p:txBody>
      </p:sp>
    </p:spTree>
    <p:extLst>
      <p:ext uri="{BB962C8B-B14F-4D97-AF65-F5344CB8AC3E}">
        <p14:creationId xmlns:p14="http://schemas.microsoft.com/office/powerpoint/2010/main" val="2466113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4210" y="610257"/>
            <a:ext cx="8229600" cy="586496"/>
          </a:xfrm>
        </p:spPr>
        <p:txBody>
          <a:bodyPr>
            <a:normAutofit fontScale="90000"/>
          </a:bodyPr>
          <a:lstStyle/>
          <a:p>
            <a:r>
              <a:rPr lang="th-TH" dirty="0"/>
              <a:t>จรรยาบรรณของนักธุรกิจ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29810" y="1196753"/>
            <a:ext cx="100584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จรรยาบรรณของนักธุรกิจ หมายถึง การประพฤติที่นักธุรกิจต้องปฏิบัติตามกฎ ระเบียบ ข้อบังคับของสังคม ปฏิบัติตามที่กฎหมายกำหนด จรรยาบรรณของนักธุรกิจมีการกำหนดโดยบทบาทที่ต้องแสดงออกซึ่งบุคคลที่เกี่ยวข้อง</a:t>
            </a:r>
          </a:p>
          <a:p>
            <a:pPr marL="0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1.จรรยาบรรณของผู้ประกอบการต่อพนักงาน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2.จรรยาบรรณของพนักงานมีต่อผู้ประกอบการ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3.จรรยาบรรณของผู้ประกอบธุรกิจต่อผลิตภัณฑ์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4.จรรยาบรรณของผู้ประกอบธุรกิจต่อลูกค้า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5.จรรยาบรรณของผู้ประกอบธุรกิจต่อคู่แข่ง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6.จรรยาบรรณของผู้ประกอบการต่อหน่วยราชการ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25146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>
            <a:extLst>
              <a:ext uri="{FF2B5EF4-FFF2-40B4-BE49-F238E27FC236}">
                <a16:creationId xmlns:a16="http://schemas.microsoft.com/office/drawing/2014/main" id="{587B4BE8-D2F7-4CC7-94CA-7F8728F5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ธุรกิจกับจริยธรรม</a:t>
            </a:r>
          </a:p>
        </p:txBody>
      </p:sp>
      <p:sp>
        <p:nvSpPr>
          <p:cNvPr id="5123" name="ตัวยึดเนื้อหา 2">
            <a:extLst>
              <a:ext uri="{FF2B5EF4-FFF2-40B4-BE49-F238E27FC236}">
                <a16:creationId xmlns:a16="http://schemas.microsoft.com/office/drawing/2014/main" id="{8321C66D-8B08-4026-87AD-3BD7FA35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803" y="1547674"/>
            <a:ext cx="8915400" cy="21621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ธุรกิจไม่เพียงต้องดำเนินตามกฎหมายเท่านั้น  จะต้องมีจริยธรรมประกอบด้วย</a:t>
            </a:r>
          </a:p>
          <a:p>
            <a:pPr eaLnBrk="1" hangingPunct="1"/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ธุรกิจต้องรับผิดชอบต่อสินค้าและบริการที่จำหน่ายให้แก่ผู้บริโภค </a:t>
            </a:r>
          </a:p>
          <a:p>
            <a:pPr eaLnBrk="1" hangingPunct="1"/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การกระทำผิดจริยธรรมบางอย่างไม่มีกฎหมายห้ามไว้</a:t>
            </a: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  <a:sym typeface="Wingdings" panose="05000000000000000000" pitchFamily="2" charset="2"/>
            </a:endParaRPr>
          </a:p>
          <a:p>
            <a:pPr eaLnBrk="1" hangingPunct="1"/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การตัดสินคุณค่าทางจริยธรรม</a:t>
            </a:r>
            <a:endParaRPr lang="th-TH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1200" y="674133"/>
            <a:ext cx="8229600" cy="778098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การสร้างจริยธรรมในองค์การธุรกิจ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43379" y="1653951"/>
            <a:ext cx="10546671" cy="393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การออกแบบวิธีการปฏิบัติงานที่ลดโอกาสการเกิดการทุจริตในงานแผนกต่างๆ การสร้างให้บุคลากรในองค์การเป็นผู้มีจริยธรรม สามารถทำได้ ดังนี้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1.การสร้างจรรยาบรรณ   เป็นขั้นตอนแรกที่องค์การธุรกิจต้องสร้างขึ้น จรรยาบรรณเป็นการออกกฎ ระเบียบ ข้อบังคับหรือข้อกำหนดตามที่กฎหมายกำหนดในแต่ละสาขาอาชีพ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2.จัดตั้งคณะกรรมการจริยธรรม  เป็นการแต่งตั้งบุคคลในองค์การหรือผู้มีประสบการณ์ในการบริหารองค์การ ทำหน้าที่ในกำกับดูแลผู้ปฏิบัติงานในองค์การให้เป็นผู้มีจริยธรรมในการประกอบวิชาชีพ </a:t>
            </a:r>
          </a:p>
        </p:txBody>
      </p:sp>
    </p:spTree>
    <p:extLst>
      <p:ext uri="{BB962C8B-B14F-4D97-AF65-F5344CB8AC3E}">
        <p14:creationId xmlns:p14="http://schemas.microsoft.com/office/powerpoint/2010/main" val="1621286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526959"/>
            <a:ext cx="10573305" cy="5398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3.การฝึกอบรมทางจริยธรรม เป็นวิธีการอบรมเพื่อสร้างให้องค์การธุรกิจ เป็นองค์การที่มีการปฏิบัติงานมีภาพลักษณ์ที่ดีและส่งเสริมให้พนักงานเป็นผู้มีจริยธรรม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4.การให้รางวัลแก่ผู้ปฏิบัติตามจริยธรรม เป็นการติดตามการปฏิบัติงานของพนักงานที่ได้รับการอบรมให้เป็นผู้ปฏิบัติหน้าที่อย่างมีจริยธรรม การให้รางวัลสนับสนุนบุคคลที่เห็นคุณค่าและการวางตัวเป็นแบบอย่างที่ดีในการปฏิบัติงาน 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5.การลงโทษแก่ผู้ที่ไม่ปฏิบัติตามจริยธรรม ในการปฏิบัติงานของคนจำนวนมากในองค์การเป็นไปไม่ได้ที่จะมีทุกคนปฏิบัติงามตามกฎ ระเบียบข้อบังคับทั้งหมด พนักงานบางส่วนไม่ตระหนักหรือให้ความสนใจที่จะปฏิบัติตนบนพื้นฐานการมีจริยธรรมในการปฏิบัติงาน นึกถึงแต่ความสะดวกสบายของตนเป็นใหญ่ จนละเมิดหรือก้าวก่ายการปฏิบัติงานของผู้ที่มีความรับผิดชอบ </a:t>
            </a:r>
          </a:p>
        </p:txBody>
      </p:sp>
    </p:spTree>
    <p:extLst>
      <p:ext uri="{BB962C8B-B14F-4D97-AF65-F5344CB8AC3E}">
        <p14:creationId xmlns:p14="http://schemas.microsoft.com/office/powerpoint/2010/main" val="2538567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5B87D6-6C5E-498C-B88F-318DCC7B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จริยธรรมทางธุรกิจ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Business Ethics)</a:t>
            </a:r>
            <a:endParaRPr lang="en-US" dirty="0"/>
          </a:p>
        </p:txBody>
      </p:sp>
      <p:sp>
        <p:nvSpPr>
          <p:cNvPr id="13315" name="ตัวยึดเนื้อหา 2">
            <a:extLst>
              <a:ext uri="{FF2B5EF4-FFF2-40B4-BE49-F238E27FC236}">
                <a16:creationId xmlns:a16="http://schemas.microsoft.com/office/drawing/2014/main" id="{70019496-6374-4BC3-B154-DC3854E4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964" y="1071563"/>
            <a:ext cx="9063037" cy="5072062"/>
          </a:xfrm>
        </p:spPr>
        <p:txBody>
          <a:bodyPr>
            <a:no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องค์ประกอบของจริยธรรม 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จริยธรรมนั้น เป็นเครื่องกำหนดหลักปฏิบัติในการดำรงชีวิตเป็นแนวทางในการอยู่ร่วมกันอย่างสงบเรียบร้อย ทุกองค์กรต้องมีข้อปฏิบัติร่วมกันจึงสามารถอยู่ร่วมกันเป็นหมู่คณะได้ มีดังนี้ 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ระเบียบวินัย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(Discipline)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สังคม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(Society)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อิสระ เสรี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(Autonomy)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	คณะกรรมการโครงการการศึกษาจริยธรรม ได้กำหนดจริยธรรมที่ควรปลูกฝังแก่คนไทยไว้ 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8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ประการ ดังนี้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3.1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การใฝ่สัจจะ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3.2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การใช้ปัญญาในการแก้ไขปัญหา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3.3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เมตตากรุณา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3.4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สติ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สัมปชัญญะ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316" name="ตัวยึดเนื้อหา 2">
            <a:extLst>
              <a:ext uri="{FF2B5EF4-FFF2-40B4-BE49-F238E27FC236}">
                <a16:creationId xmlns:a16="http://schemas.microsoft.com/office/drawing/2014/main" id="{640AFE90-47A9-424F-85E9-D6D4C132D4AC}"/>
              </a:ext>
            </a:extLst>
          </p:cNvPr>
          <p:cNvSpPr txBox="1">
            <a:spLocks/>
          </p:cNvSpPr>
          <p:nvPr/>
        </p:nvSpPr>
        <p:spPr bwMode="auto">
          <a:xfrm>
            <a:off x="5453063" y="4714876"/>
            <a:ext cx="36433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3.5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ไม่ประมาท</a:t>
            </a:r>
            <a:endParaRPr lang="en-US" altLang="th-TH" sz="2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3.6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ซื่อสัตย์สุจริต</a:t>
            </a:r>
            <a:endParaRPr lang="en-US" altLang="th-TH" sz="2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3.7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ขยัน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หมั่นเพียร</a:t>
            </a:r>
            <a:endParaRPr lang="en-US" altLang="th-TH" sz="2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3.8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หิริ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โอตตัปปะ</a:t>
            </a:r>
            <a:endParaRPr lang="en-US" altLang="th-TH" sz="2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3317" name="Picture 2" descr="C:\Users\Parinya\Desktop\BM602\รายงาน\ภาพ\1232555978.jpg">
            <a:extLst>
              <a:ext uri="{FF2B5EF4-FFF2-40B4-BE49-F238E27FC236}">
                <a16:creationId xmlns:a16="http://schemas.microsoft.com/office/drawing/2014/main" id="{A9F917E3-348E-4475-90E9-DB3524196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6" y="4489450"/>
            <a:ext cx="27146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0E5017-1BA9-444E-8E20-B344EFA3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จริยธรรมทางธุรกิจ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Business Ethics)</a:t>
            </a:r>
            <a:endParaRPr lang="en-US" dirty="0"/>
          </a:p>
        </p:txBody>
      </p:sp>
      <p:sp>
        <p:nvSpPr>
          <p:cNvPr id="14339" name="ตัวยึดเนื้อหา 2">
            <a:extLst>
              <a:ext uri="{FF2B5EF4-FFF2-40B4-BE49-F238E27FC236}">
                <a16:creationId xmlns:a16="http://schemas.microsoft.com/office/drawing/2014/main" id="{A16A0B8C-3B1C-4C7B-B8B7-E224AE88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6" y="1285876"/>
            <a:ext cx="9115425" cy="4525963"/>
          </a:xfrm>
        </p:spPr>
        <p:txBody>
          <a:bodyPr>
            <a:no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ประโยชน์ของจริยธรรม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สามารถแบ่งประโยชน์ของจริยธรรมที่มีต่อสังคมเป็น 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7 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ด้าน ดังนี้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1.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เป็นประโยชน์ต่อตัวผู้ปฏิบัติเอง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เป็นประโยชน์แก่สังคมส่วนรวม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เป็นการรักษาจริยธรรม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จริยธรรมช่วยควบคุมมาตรฐาน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พัฒนาบ้านเมืองและประเทศชาติ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6.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จริยธรรมทำหน้าที่พิทักษ์สิทธิ์ตามกฎหมาย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7.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จริยธรรมช่วยเน้นให้เห็นภาพพจน์ที่ดี</a:t>
            </a:r>
            <a:endParaRPr lang="en-US" alt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ของผู้มีจริยธรรม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4340" name="Picture 3" descr="C:\Users\Parinya\Desktop\BM602\รายงาน\ภาพ\00000011119-aa6206983.jpg">
            <a:extLst>
              <a:ext uri="{FF2B5EF4-FFF2-40B4-BE49-F238E27FC236}">
                <a16:creationId xmlns:a16="http://schemas.microsoft.com/office/drawing/2014/main" id="{080ABD0D-5B56-4D4B-8862-F203633D7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14" y="1905000"/>
            <a:ext cx="4214813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777659-4EEA-42C4-A368-C606028C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จริยธรรมทางธุรกิจ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Business Ethics)</a:t>
            </a:r>
            <a:endParaRPr lang="en-US" dirty="0"/>
          </a:p>
        </p:txBody>
      </p:sp>
      <p:sp>
        <p:nvSpPr>
          <p:cNvPr id="15363" name="ตัวยึดเนื้อหา 2">
            <a:extLst>
              <a:ext uri="{FF2B5EF4-FFF2-40B4-BE49-F238E27FC236}">
                <a16:creationId xmlns:a16="http://schemas.microsoft.com/office/drawing/2014/main" id="{76D310F0-29E0-4187-9947-A17C96850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5" y="1214438"/>
            <a:ext cx="8686800" cy="4857750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หลักเกณฑ์จริยธรรมที่นักธุรกิจพึงปฏิบัติในการดำเนินธุรกิจ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มีดังนี้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ความรับผิดชอบของพนักงานต่อนักธุรกิจ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ความรับผิดชอบของนักธุรกิจต่อสังคม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ความรับผิดชอบของนักธุรกิจต่อลูกค้า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ความรับผิดชอบของนักธุรกิจต่อหน่วยราชการ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ความรับผิดชอบของนักธุรกิจต่อคู่แข่ง 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นักธุรกิจต่อพนักงาน ลูกจ้าง </a:t>
            </a:r>
            <a:endParaRPr lang="en-US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364" name="Picture 2" descr="C:\Users\Parinya\Desktop\BM602\รายงาน\ภาพ\securedownload1.jpg">
            <a:extLst>
              <a:ext uri="{FF2B5EF4-FFF2-40B4-BE49-F238E27FC236}">
                <a16:creationId xmlns:a16="http://schemas.microsoft.com/office/drawing/2014/main" id="{D16F0640-FCA6-4D05-A97A-4E8D3CD42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57375"/>
            <a:ext cx="34290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20503F-FFB2-48DF-B170-AA2F058D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จริยธรรมทางธุรกิจ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Business Ethics)</a:t>
            </a:r>
            <a:endParaRPr lang="en-US" dirty="0"/>
          </a:p>
        </p:txBody>
      </p:sp>
      <p:sp>
        <p:nvSpPr>
          <p:cNvPr id="16387" name="ตัวยึดเนื้อหา 2">
            <a:extLst>
              <a:ext uri="{FF2B5EF4-FFF2-40B4-BE49-F238E27FC236}">
                <a16:creationId xmlns:a16="http://schemas.microsoft.com/office/drawing/2014/main" id="{B9DDBB0A-7D18-4CBA-8C2B-2D8DEF6D7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1214439"/>
            <a:ext cx="3838575" cy="52149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การดำเนินธุรกิจอย่างมีจริยธรรม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1. ไม่เบียดเบียนลูกค้า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 ไม่เบียดเบียนผู้จัดส่งวัตถุดิบ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3. ไม่เบียดเบียนพนักงาน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4. ไม่เบียดเบียนผู้ถือหุ้น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5. ไม่เบียดเบียนผู้ร่วมงาน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6. ไม่เบียดเบียนผู้ให้กู้ยืม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7. ไม่เบียดเบียนคู่แข่ง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8. ไม่เบียดเบียนราชการ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9. ไม่เบียดเบียนสังคม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10. ไม่เบียดเบียนสิ่งแวดล้อม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388" name="ตัวยึดเนื้อหา 2">
            <a:extLst>
              <a:ext uri="{FF2B5EF4-FFF2-40B4-BE49-F238E27FC236}">
                <a16:creationId xmlns:a16="http://schemas.microsoft.com/office/drawing/2014/main" id="{3477E243-4E6D-4055-B353-9A2D630E61A9}"/>
              </a:ext>
            </a:extLst>
          </p:cNvPr>
          <p:cNvSpPr txBox="1">
            <a:spLocks/>
          </p:cNvSpPr>
          <p:nvPr/>
        </p:nvSpPr>
        <p:spPr bwMode="auto">
          <a:xfrm>
            <a:off x="5310188" y="1214439"/>
            <a:ext cx="5357812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b="1" u="sng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การดำเนินธุรกิจที่ละเมิดต่อจริยธรรม </a:t>
            </a:r>
            <a:endParaRPr lang="en-US" altLang="th-TH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altLang="th-TH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ไม่ทำตามสัญญาหรือข้อตกลงที่ได้เจรจาไปแล้ว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altLang="th-TH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กดราคาผู้ผลิตวัตถุดิบ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altLang="th-TH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3.ไม่ได้ตอบแทนลูกจ้างในสัดส่วนที่เหมาะสม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altLang="th-TH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ให้รายงานคลาดเคลื่อนไปจากความเป็นจริง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altLang="th-TH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5.กดขี่ไม่ให้สิทธิขั้นพื้นฐานแก่ผู้ร่วมงาน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altLang="th-TH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6.ระบุข้อเด่นของงาน โครงการที่ผิดจากความเป็นจริง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altLang="th-TH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 กำหนดราคาสินค้าไม่เป็นธรรม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altLang="th-TH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 การหลีกเลี่ยงภาษี ติดสินบน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altLang="th-TH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 ผลิตสินค้าหรือบริการที่มีคุณภาพต่ำ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th-TH" altLang="th-TH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 ผลิตสินค้าที่สร้างมลภาวะต่อสิ่งแวดล้อม</a:t>
            </a:r>
            <a:endParaRPr lang="en-US" altLang="th-TH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2C2B6D-4754-4296-A525-E36FE2F2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จริยธรรมทางธุรกิจ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Business Ethics)</a:t>
            </a:r>
            <a:endParaRPr lang="en-US" dirty="0"/>
          </a:p>
        </p:txBody>
      </p:sp>
      <p:sp>
        <p:nvSpPr>
          <p:cNvPr id="17411" name="ตัวยึดเนื้อหา 2">
            <a:extLst>
              <a:ext uri="{FF2B5EF4-FFF2-40B4-BE49-F238E27FC236}">
                <a16:creationId xmlns:a16="http://schemas.microsoft.com/office/drawing/2014/main" id="{AED9DBA5-FBBE-42C0-9C2A-07B19208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285876"/>
            <a:ext cx="5286375" cy="507206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แรงกดดันทางสังคมที่ผู้บริหารทุกองค์กร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ต้องตัดสินใจตัดสินภายใต้จริยธรรมทางธุรกิจ</a:t>
            </a:r>
            <a:endParaRPr lang="en-US" altLang="th-TH" sz="2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th-TH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1.ประเด็นว่าด้วยนิเวศวิทยาและสิ่งแวดล้อม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ปัจจัยที่เป็นผลในการทำงาน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การปรับปรุงเพิ่มผลผลิต</a:t>
            </a:r>
            <a:r>
              <a:rPr lang="en-US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endParaRPr lang="th-TH" altLang="th-TH" sz="2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แรงกดดัน ความต้องการ และความจำเป็นของโลก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ความสมดุลระหว่างจริยธรรมและเศรษฐกิจ 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6. </a:t>
            </a:r>
            <a:r>
              <a:rPr lang="th-TH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กำหนดหุ้นส่วนทางสังคม</a:t>
            </a:r>
            <a:r>
              <a:rPr lang="en-US" altLang="th-TH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endParaRPr lang="th-TH" altLang="th-TH" sz="2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412" name="ตัวยึดเนื้อหา 2">
            <a:extLst>
              <a:ext uri="{FF2B5EF4-FFF2-40B4-BE49-F238E27FC236}">
                <a16:creationId xmlns:a16="http://schemas.microsoft.com/office/drawing/2014/main" id="{04ACE58C-D3D9-4E0E-A9A3-98351EB3AD33}"/>
              </a:ext>
            </a:extLst>
          </p:cNvPr>
          <p:cNvSpPr txBox="1">
            <a:spLocks/>
          </p:cNvSpPr>
          <p:nvPr/>
        </p:nvSpPr>
        <p:spPr bwMode="auto">
          <a:xfrm>
            <a:off x="6024564" y="1285876"/>
            <a:ext cx="442912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แนวทางในการเสริมสร้างปลูกฝังจริยธรรมทางธุรกิจ</a:t>
            </a:r>
            <a:endParaRPr lang="en-US" altLang="th-TH" sz="2600" b="1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1.วิธีการกระจ่างค่านิยม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Value Clarification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altLang="th-TH" sz="26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VC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altLang="th-TH" sz="2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60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วิธีการให้เหตุผลทางจริยธรรม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Moral Reasoning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 </a:t>
            </a:r>
            <a:r>
              <a:rPr lang="en-US" altLang="th-TH" sz="26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 R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  </a:t>
            </a:r>
            <a:endParaRPr lang="th-TH" altLang="th-TH" sz="2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วิธีการปรับพฤติกรรม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Behavior Modification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altLang="th-TH" sz="26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BM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4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วิธีการเรียนรู้ทางสังคม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Social Learning </a:t>
            </a:r>
            <a:r>
              <a:rPr lang="th-TH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altLang="th-TH" sz="26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SL</a:t>
            </a:r>
            <a:r>
              <a:rPr lang="en-US" altLang="th-TH" sz="26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 </a:t>
            </a:r>
          </a:p>
        </p:txBody>
      </p:sp>
      <p:pic>
        <p:nvPicPr>
          <p:cNvPr id="17413" name="Picture 3" descr="C:\Users\Parinya\Desktop\BM602\รายงาน\ภาพ\00225588.jpg">
            <a:extLst>
              <a:ext uri="{FF2B5EF4-FFF2-40B4-BE49-F238E27FC236}">
                <a16:creationId xmlns:a16="http://schemas.microsoft.com/office/drawing/2014/main" id="{FA876E6D-1EB2-4C1C-8F8D-427820C1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72064"/>
            <a:ext cx="16637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>
            <a:extLst>
              <a:ext uri="{FF2B5EF4-FFF2-40B4-BE49-F238E27FC236}">
                <a16:creationId xmlns:a16="http://schemas.microsoft.com/office/drawing/2014/main" id="{2A2CB15E-2C60-4B9D-A890-A373EDC1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กรณีตัวอย่าง  </a:t>
            </a:r>
          </a:p>
        </p:txBody>
      </p:sp>
      <p:sp>
        <p:nvSpPr>
          <p:cNvPr id="6147" name="ตัวยึดเนื้อหา 2">
            <a:extLst>
              <a:ext uri="{FF2B5EF4-FFF2-40B4-BE49-F238E27FC236}">
                <a16:creationId xmlns:a16="http://schemas.microsoft.com/office/drawing/2014/main" id="{5438EED6-C101-4C50-8D01-981BE1C9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447800"/>
            <a:ext cx="8685320" cy="17653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เหตุการณ์การปนเปื้อนของสารเมลามีนในผลิตภัณฑ์ต่างๆ โดยเฉพาะในนมผง ซึ่งทำให้เด็กชาวจีนที่รับประทานเข้าไปเจ็บป่วยมากกว่า 2 แสนคน ในจำนวนนี้กว่า 5 หมื่นคนต้องเข้ารักษาตัวในโรงพยาบาลจากอาการปัสสาวะขัด และมีเด็กทารกที่อาการรุนแรงถึงขั้นเสียชีวิต 6 คน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>
            <a:extLst>
              <a:ext uri="{FF2B5EF4-FFF2-40B4-BE49-F238E27FC236}">
                <a16:creationId xmlns:a16="http://schemas.microsoft.com/office/drawing/2014/main" id="{6A024BC6-71FB-4FBE-B218-DB9A4BED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กรณีตัวอย่าง </a:t>
            </a:r>
          </a:p>
        </p:txBody>
      </p:sp>
      <p:pic>
        <p:nvPicPr>
          <p:cNvPr id="7171" name="Picture 1" descr="http://www.chemtrack.org/BoardPicture/P3-18-1.jpg">
            <a:extLst>
              <a:ext uri="{FF2B5EF4-FFF2-40B4-BE49-F238E27FC236}">
                <a16:creationId xmlns:a16="http://schemas.microsoft.com/office/drawing/2014/main" id="{2D453EB9-E74E-411F-A8B8-AA4F9098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844675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chemtrack.org/BoardPicture/P3-18-2.jpg">
            <a:extLst>
              <a:ext uri="{FF2B5EF4-FFF2-40B4-BE49-F238E27FC236}">
                <a16:creationId xmlns:a16="http://schemas.microsoft.com/office/drawing/2014/main" id="{CBC801D6-E924-4FBC-A2E4-062CF895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1844675"/>
            <a:ext cx="10969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http://www.chemtrack.org/BoardPicture/P3-18-3.jpg">
            <a:extLst>
              <a:ext uri="{FF2B5EF4-FFF2-40B4-BE49-F238E27FC236}">
                <a16:creationId xmlns:a16="http://schemas.microsoft.com/office/drawing/2014/main" id="{0F6E8677-9AFB-4DAC-BF22-F5CAB39B9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773239"/>
            <a:ext cx="268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7">
            <a:extLst>
              <a:ext uri="{FF2B5EF4-FFF2-40B4-BE49-F238E27FC236}">
                <a16:creationId xmlns:a16="http://schemas.microsoft.com/office/drawing/2014/main" id="{77333397-A1A9-4D78-A9F1-977DDEABC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066" y="4410075"/>
            <a:ext cx="851368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4000" dirty="0">
                <a:latin typeface="Angsana New" panose="02020603050405020304" pitchFamily="18" charset="-34"/>
              </a:rPr>
              <a:t>ตัวอย่างสินค้าที่ </a:t>
            </a:r>
            <a:r>
              <a:rPr lang="en-US" altLang="th-TH" sz="4000" dirty="0">
                <a:latin typeface="Angsana New" panose="02020603050405020304" pitchFamily="18" charset="-34"/>
              </a:rPr>
              <a:t>Health Canada </a:t>
            </a:r>
            <a:r>
              <a:rPr lang="th-TH" altLang="th-TH" sz="4000" dirty="0">
                <a:latin typeface="Angsana New" panose="02020603050405020304" pitchFamily="18" charset="-34"/>
              </a:rPr>
              <a:t>เรียกคืน</a:t>
            </a:r>
            <a:endParaRPr lang="en-US" altLang="th-TH" sz="4000" dirty="0">
              <a:latin typeface="Angsana New" panose="02020603050405020304" pitchFamily="18" charset="-34"/>
            </a:endParaRPr>
          </a:p>
          <a:p>
            <a:pPr algn="ctr" eaLnBrk="1" hangingPunct="1"/>
            <a:r>
              <a:rPr lang="th-TH" altLang="th-TH" sz="4000" dirty="0">
                <a:latin typeface="Angsana New" panose="02020603050405020304" pitchFamily="18" charset="-34"/>
              </a:rPr>
              <a:t>เนื่องจาก มีตะกั่วสูงกว่าเกณฑ์ที่กำหนด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>
            <a:extLst>
              <a:ext uri="{FF2B5EF4-FFF2-40B4-BE49-F238E27FC236}">
                <a16:creationId xmlns:a16="http://schemas.microsoft.com/office/drawing/2014/main" id="{F4C10838-8215-4CF9-9B53-338691F6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88913"/>
            <a:ext cx="7772400" cy="711200"/>
          </a:xfrm>
        </p:spPr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กรณีตัวอย่าง</a:t>
            </a:r>
          </a:p>
        </p:txBody>
      </p:sp>
      <p:sp>
        <p:nvSpPr>
          <p:cNvPr id="8195" name="สี่เหลี่ยมผืนผ้า 3">
            <a:extLst>
              <a:ext uri="{FF2B5EF4-FFF2-40B4-BE49-F238E27FC236}">
                <a16:creationId xmlns:a16="http://schemas.microsoft.com/office/drawing/2014/main" id="{4E303116-64CB-4F39-837F-7DEEC9343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795" y="1602930"/>
            <a:ext cx="1013829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</a:rPr>
              <a:t>กรณีผู้ผลิตรถบรรทุกมิตซูบิชิฟูโซ่รู้ว่าเพลาและคล</a:t>
            </a:r>
            <a:r>
              <a:rPr lang="th-TH" altLang="th-TH" sz="2400" dirty="0" err="1">
                <a:latin typeface="Angsana New" panose="02020603050405020304" pitchFamily="18" charset="-34"/>
              </a:rPr>
              <a:t>ัชท์</a:t>
            </a:r>
            <a:r>
              <a:rPr lang="th-TH" altLang="th-TH" sz="2400" dirty="0">
                <a:latin typeface="Angsana New" panose="02020603050405020304" pitchFamily="18" charset="-34"/>
              </a:rPr>
              <a:t>ที่ผลิตขึ้นมีปัญหาแต่ก็ไม่รีบเรียกสินค้าคืนส่งผลทำให้เกิดอุบัติเหตุมีผู้เสียชีวิตเมื่อ ๔-๕ ปีก่อนทำให้บริษัทเสื่อมเสียชื่อเสียง และขาดทุนมหาศาล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b="1" dirty="0">
                <a:latin typeface="Angsana New" panose="02020603050405020304" pitchFamily="18" charset="-34"/>
              </a:rPr>
              <a:t>กรณี</a:t>
            </a:r>
            <a:r>
              <a:rPr lang="th-TH" altLang="th-TH" sz="2400" b="1" dirty="0" err="1">
                <a:latin typeface="Angsana New" panose="02020603050405020304" pitchFamily="18" charset="-34"/>
              </a:rPr>
              <a:t>ฮีทเต</a:t>
            </a:r>
            <a:r>
              <a:rPr lang="th-TH" altLang="th-TH" sz="2400" b="1" dirty="0">
                <a:latin typeface="Angsana New" panose="02020603050405020304" pitchFamily="18" charset="-34"/>
              </a:rPr>
              <a:t>อร</a:t>
            </a:r>
            <a:r>
              <a:rPr lang="th-TH" altLang="th-TH" sz="2400" b="1" dirty="0" err="1">
                <a:latin typeface="Angsana New" panose="02020603050405020304" pitchFamily="18" charset="-34"/>
              </a:rPr>
              <a:t>์ข</a:t>
            </a:r>
            <a:r>
              <a:rPr lang="th-TH" altLang="th-TH" sz="2400" b="1" dirty="0">
                <a:latin typeface="Angsana New" panose="02020603050405020304" pitchFamily="18" charset="-34"/>
              </a:rPr>
              <a:t>องบริษัท</a:t>
            </a:r>
            <a:r>
              <a:rPr lang="th-TH" altLang="th-TH" sz="2400" b="1" dirty="0" err="1">
                <a:latin typeface="Angsana New" panose="02020603050405020304" pitchFamily="18" charset="-34"/>
              </a:rPr>
              <a:t>มัตสุชิ</a:t>
            </a:r>
            <a:r>
              <a:rPr lang="th-TH" altLang="th-TH" sz="2400" b="1" dirty="0">
                <a:latin typeface="Angsana New" panose="02020603050405020304" pitchFamily="18" charset="-34"/>
              </a:rPr>
              <a:t>ตะอิเล็กทริคเป็นต้นเหตุทำให้เกิดไฟไหม้ ผู้ผลิตทำการเรียกสินค้าคืนจากผู้บริโภคทันที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</a:rPr>
              <a:t>กรณีบริษัทซันโยที่ผลิตแบตเตอรี่สำหรับคอมพิวเตอร์แล้วเกิดปัญหาไฟฟ้าลัดวงจร...เขาก็แสดงความรับผิดชอบด้วยการประกาศเรียกคืนสินค้า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b="1" dirty="0">
                <a:latin typeface="Angsana New" panose="02020603050405020304" pitchFamily="18" charset="-34"/>
              </a:rPr>
              <a:t>กรณียางของบ</a:t>
            </a:r>
            <a:r>
              <a:rPr lang="th-TH" altLang="th-TH" sz="2400" b="1" dirty="0" err="1">
                <a:latin typeface="Angsana New" panose="02020603050405020304" pitchFamily="18" charset="-34"/>
              </a:rPr>
              <a:t>ริดจสโ</a:t>
            </a:r>
            <a:r>
              <a:rPr lang="th-TH" altLang="th-TH" sz="2400" b="1" dirty="0">
                <a:latin typeface="Angsana New" panose="02020603050405020304" pitchFamily="18" charset="-34"/>
              </a:rPr>
              <a:t>ตนมีปัญหาทำให้รถกระบะของฟอร์ดเกิดอุบัติเหตุแก่ผู้ขับขี่ ผู้บริหารของบ</a:t>
            </a:r>
            <a:r>
              <a:rPr lang="th-TH" altLang="th-TH" sz="2400" b="1" dirty="0" err="1">
                <a:latin typeface="Angsana New" panose="02020603050405020304" pitchFamily="18" charset="-34"/>
              </a:rPr>
              <a:t>ริดจสโ</a:t>
            </a:r>
            <a:r>
              <a:rPr lang="th-TH" altLang="th-TH" sz="2400" b="1" dirty="0">
                <a:latin typeface="Angsana New" panose="02020603050405020304" pitchFamily="18" charset="-34"/>
              </a:rPr>
              <a:t>ตนบินไปฟังการประชุมกับตัวแทนของฟอร์ดและชี้แจงข้อเท็จจริงผลของการทดสอบยาง รวมทั้งเรียกสินค้ายางรุ่นที่มีปัญหาออกจากตลาดด้วยความสมัครใจทันที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>
            <a:extLst>
              <a:ext uri="{FF2B5EF4-FFF2-40B4-BE49-F238E27FC236}">
                <a16:creationId xmlns:a16="http://schemas.microsoft.com/office/drawing/2014/main" id="{AE5D3025-644A-49D1-8C63-3B927ACE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3" y="549275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กรณีตัวอย่าง</a:t>
            </a:r>
            <a:b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การกระทำที่ "ถูกกฎหมายแต่ผิดศีลธรรม“ 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D805E53-60B6-425A-8DAD-3A62B1128CEF}"/>
              </a:ext>
            </a:extLst>
          </p:cNvPr>
          <p:cNvSpPr/>
          <p:nvPr/>
        </p:nvSpPr>
        <p:spPr>
          <a:xfrm>
            <a:off x="2059619" y="2060575"/>
            <a:ext cx="7972147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อาชีพการขายบริการทางเพศ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การขายหวยบนดิน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ฆ่าสัตว์ขาย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ขายอาวุธ</a:t>
            </a:r>
          </a:p>
          <a:p>
            <a:pPr>
              <a:buFontTx/>
              <a:buChar char="-"/>
              <a:defRPr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ขายสุรา   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ขายสัตว์ที่ผู้ซื้อจะนำไปฆ่า 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อาชีพทนายความ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- อาชีพทำประมง โรงฆ่าสัตว์</a:t>
            </a:r>
            <a:endParaRPr lang="th-TH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>
            <a:extLst>
              <a:ext uri="{FF2B5EF4-FFF2-40B4-BE49-F238E27FC236}">
                <a16:creationId xmlns:a16="http://schemas.microsoft.com/office/drawing/2014/main" id="{6BB23B3B-463E-4FF1-96FD-2F689C7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26035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คุณธรรมที่ส่งเสริมการดำเนินธุรกิจ</a:t>
            </a:r>
          </a:p>
        </p:txBody>
      </p:sp>
      <p:sp>
        <p:nvSpPr>
          <p:cNvPr id="10243" name="ตัวยึดเนื้อหา 2">
            <a:extLst>
              <a:ext uri="{FF2B5EF4-FFF2-40B4-BE49-F238E27FC236}">
                <a16:creationId xmlns:a16="http://schemas.microsoft.com/office/drawing/2014/main" id="{1EDC404E-0EEE-4B15-B97E-876F5B5A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403350"/>
            <a:ext cx="8915400" cy="242952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ความไว้วางใจ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th-TH" alt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เชื่อในพฤติกรรมของผู้อื่น  ขาดการหวาดระแวง</a:t>
            </a:r>
            <a:endParaRPr lang="th-TH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การควบคุมตนเอง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th-TH" alt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ดำเนินการอย่างมีคุณธรรมด้วยตนเอง</a:t>
            </a:r>
            <a:endParaRPr lang="th-TH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ความเห็นอกเห็นใจ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th-TH" alt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สามารถคาดคะเนความต้องการของลูกค้าได้ถูกต้อง</a:t>
            </a:r>
            <a:endParaRPr lang="th-TH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ความยุติธรรม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th-TH" alt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ความชอบธรรม</a:t>
            </a:r>
            <a:endParaRPr lang="th-TH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ความจริงใจ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th-TH" alt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การให้ข้อมูลที่ถูกต้อง</a:t>
            </a:r>
            <a:endParaRPr lang="th-TH" alt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44" name="Picture 5" descr="http://www.pattanakit.net/images/column_1217063969/man_throwing_money_ha.gif">
            <a:extLst>
              <a:ext uri="{FF2B5EF4-FFF2-40B4-BE49-F238E27FC236}">
                <a16:creationId xmlns:a16="http://schemas.microsoft.com/office/drawing/2014/main" id="{80AEB868-9F7D-4F2D-879C-8DB1E870ED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357563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http://t2.gstatic.com/images?q=tbn:ANd9GcRl6gTm8cMQOlokpX-M_fjN-TwotzFaY8N377rzc8b8JNHKr8Hg8A">
            <a:extLst>
              <a:ext uri="{FF2B5EF4-FFF2-40B4-BE49-F238E27FC236}">
                <a16:creationId xmlns:a16="http://schemas.microsoft.com/office/drawing/2014/main" id="{61035F48-41CD-481D-9E49-4E306180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6529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>
            <a:extLst>
              <a:ext uri="{FF2B5EF4-FFF2-40B4-BE49-F238E27FC236}">
                <a16:creationId xmlns:a16="http://schemas.microsoft.com/office/drawing/2014/main" id="{F0B4D569-29C5-408B-8310-861F5710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มาตรฐานจริยธรรมในการดำเนินธุรกิจ</a:t>
            </a:r>
          </a:p>
        </p:txBody>
      </p:sp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7FB396D5-9700-4595-ADDA-F828FDF9A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0135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</TotalTime>
  <Words>2875</Words>
  <Application>Microsoft Office PowerPoint</Application>
  <PresentationFormat>แบบจอกว้าง</PresentationFormat>
  <Paragraphs>269</Paragraphs>
  <Slides>36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36</vt:i4>
      </vt:variant>
    </vt:vector>
  </HeadingPairs>
  <TitlesOfParts>
    <vt:vector size="44" baseType="lpstr">
      <vt:lpstr>Angsana New</vt:lpstr>
      <vt:lpstr>Arial</vt:lpstr>
      <vt:lpstr>Calibri</vt:lpstr>
      <vt:lpstr>Century Gothic</vt:lpstr>
      <vt:lpstr>Wingdings</vt:lpstr>
      <vt:lpstr>Wingdings 2</vt:lpstr>
      <vt:lpstr>Wingdings 3</vt:lpstr>
      <vt:lpstr>ช่อ</vt:lpstr>
      <vt:lpstr>บทที่ 9 จริยธรรมในการประกอบธุรกิจ </vt:lpstr>
      <vt:lpstr>จริยธรรมของนักธุรกิจ</vt:lpstr>
      <vt:lpstr>ธุรกิจกับจริยธรรม</vt:lpstr>
      <vt:lpstr>กรณีตัวอย่าง  </vt:lpstr>
      <vt:lpstr>กรณีตัวอย่าง </vt:lpstr>
      <vt:lpstr>กรณีตัวอย่าง</vt:lpstr>
      <vt:lpstr>กรณีตัวอย่าง การกระทำที่ "ถูกกฎหมายแต่ผิดศีลธรรม“ </vt:lpstr>
      <vt:lpstr>คุณธรรมที่ส่งเสริมการดำเนินธุรกิจ</vt:lpstr>
      <vt:lpstr>มาตรฐานจริยธรรมในการดำเนินธุรกิจ</vt:lpstr>
      <vt:lpstr>กฎบัตรจริยธรรม</vt:lpstr>
      <vt:lpstr>งานนำเสนอ PowerPoint</vt:lpstr>
      <vt:lpstr>บทบาทนักธุรกิจด้านจริยธรรมในการดำเนินธุรกิจ</vt:lpstr>
      <vt:lpstr>บทบาทนักธุรกิจต่อลูกค้า</vt:lpstr>
      <vt:lpstr>บทบาทนักธุรกิจต่อพนักงาน</vt:lpstr>
      <vt:lpstr>กรณีตัวอย่าง</vt:lpstr>
      <vt:lpstr>บทบาทนักธุรกิจต่อคู่แข่งขัน</vt:lpstr>
      <vt:lpstr>บทบาทนักธุรกิจต่อหน่วยราชการ</vt:lpstr>
      <vt:lpstr>บทบาทนักธุรกิจต่อสังคม</vt:lpstr>
      <vt:lpstr>บทบาทนักธุรกิจต่อนักธุรกิจ</vt:lpstr>
      <vt:lpstr>การดำเนินธุรกิจอย่างมีจริยธรรม</vt:lpstr>
      <vt:lpstr>การดำเนินธุรกิจที่ละเมิดต่อจริยธรรม</vt:lpstr>
      <vt:lpstr>พฤติกรรมที่จัดว่าขาดจริยธรรม</vt:lpstr>
      <vt:lpstr>องค์ประกอบของจริยธรรม</vt:lpstr>
      <vt:lpstr>งานนำเสนอ PowerPoint</vt:lpstr>
      <vt:lpstr>การปลูกฝังจริยธรรมในการดำเนินชีวิต</vt:lpstr>
      <vt:lpstr>ความแตกต่างระหว่างจริยธรรมกับกฎหมาย</vt:lpstr>
      <vt:lpstr>ผู้มีส่วนได้เสียของธุรกิจ</vt:lpstr>
      <vt:lpstr>งานนำเสนอ PowerPoint</vt:lpstr>
      <vt:lpstr>จรรยาบรรณของนักธุรกิจ</vt:lpstr>
      <vt:lpstr>การสร้างจริยธรรมในองค์การธุรกิจ</vt:lpstr>
      <vt:lpstr>งานนำเสนอ PowerPoint</vt:lpstr>
      <vt:lpstr>จริยธรรมทางธุรกิจ (Business Ethics)</vt:lpstr>
      <vt:lpstr>จริยธรรมทางธุรกิจ (Business Ethics)</vt:lpstr>
      <vt:lpstr>จริยธรรมทางธุรกิจ (Business Ethics)</vt:lpstr>
      <vt:lpstr>จริยธรรมทางธุรกิจ (Business Ethics)</vt:lpstr>
      <vt:lpstr>จริยธรรมทางธุรกิจ (Business Ethics)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9 จริยธรรมในการประกอบธุรกิจ</dc:title>
  <dc:creator>UNS_CT</dc:creator>
  <cp:lastModifiedBy>UNS_CT</cp:lastModifiedBy>
  <cp:revision>5</cp:revision>
  <dcterms:created xsi:type="dcterms:W3CDTF">2021-06-08T14:29:10Z</dcterms:created>
  <dcterms:modified xsi:type="dcterms:W3CDTF">2021-06-08T14:55:31Z</dcterms:modified>
</cp:coreProperties>
</file>