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8" r:id="rId3"/>
    <p:sldId id="281" r:id="rId4"/>
    <p:sldId id="297" r:id="rId5"/>
    <p:sldId id="298" r:id="rId6"/>
    <p:sldId id="299" r:id="rId7"/>
    <p:sldId id="295" r:id="rId8"/>
    <p:sldId id="300" r:id="rId9"/>
    <p:sldId id="296" r:id="rId10"/>
    <p:sldId id="301" r:id="rId11"/>
    <p:sldId id="302" r:id="rId12"/>
    <p:sldId id="282" r:id="rId13"/>
    <p:sldId id="303" r:id="rId14"/>
    <p:sldId id="283" r:id="rId15"/>
    <p:sldId id="306" r:id="rId16"/>
    <p:sldId id="304" r:id="rId17"/>
    <p:sldId id="305" r:id="rId18"/>
    <p:sldId id="307" r:id="rId19"/>
    <p:sldId id="276" r:id="rId20"/>
    <p:sldId id="311" r:id="rId21"/>
    <p:sldId id="277" r:id="rId22"/>
    <p:sldId id="308" r:id="rId23"/>
    <p:sldId id="309" r:id="rId24"/>
    <p:sldId id="310" r:id="rId25"/>
    <p:sldId id="27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018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864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636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5057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8940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53765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0821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221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125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151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68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690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602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664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71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29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0DFC6-99DA-489E-B7FF-050595E625FA}" type="datetimeFigureOut">
              <a:rPr lang="th-TH" smtClean="0"/>
              <a:t>05/07/64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24187F8-7F96-4C22-8D72-39CBF3DCDAC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1164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5997587-D74B-418E-B3CA-CDB54C07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462" y="256993"/>
            <a:ext cx="7500986" cy="689785"/>
          </a:xfrm>
        </p:spPr>
        <p:txBody>
          <a:bodyPr>
            <a:noAutofit/>
          </a:bodyPr>
          <a:lstStyle/>
          <a:p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 ความรู้เบื้องต้นเกี่ยวกับการประกอบธุรกิจ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3088545-814E-4FE2-8A6F-5B1473D55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2681" y="1236956"/>
            <a:ext cx="5906718" cy="5293030"/>
          </a:xfrm>
        </p:spPr>
        <p:txBody>
          <a:bodyPr>
            <a:normAutofit/>
          </a:bodyPr>
          <a:lstStyle/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ความหมายของธุรกิจ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ความสำคัญของธุรกิจ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 / เป้าหมายของธุรกิจ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ประโยชน์ของธุรกิจ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ปัจจัยการผลิต</a:t>
            </a:r>
          </a:p>
          <a:p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หน้าที่ในการประกอบธุรกิจ</a:t>
            </a:r>
          </a:p>
          <a:p>
            <a:r>
              <a:rPr 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ลักษณะสำคัญของธุรกิจชุมชน</a:t>
            </a:r>
          </a:p>
          <a:p>
            <a:r>
              <a:rPr 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</a:t>
            </a:r>
            <a:r>
              <a:rPr lang="th-TH" sz="28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การแข่งขัน</a:t>
            </a:r>
            <a:endParaRPr 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9531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FCBCF89-1D61-4181-9710-48B9CB0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29096-8CFE-43E0-B084-0706638E7768}" type="slidenum">
              <a:rPr lang="en-US" altLang="th-TH"/>
              <a:pPr/>
              <a:t>10</a:t>
            </a:fld>
            <a:endParaRPr lang="th-TH" altLang="th-TH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0FF2DC7A-6313-44CC-B64E-C0A37312B2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2463" y="258985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37C1554-AAA0-43C0-BE69-7CFF840DB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0790" y="1152907"/>
            <a:ext cx="11532941" cy="532527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แบ่งประเภทของธุรกิจตามลักษณะของกิจกรรมที่ธุรกิจกระทำ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แบ่งออกได้ 8 ประเภท ดังนี้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ธุรกิจการเกษตร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Agriculture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นา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ไร่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สวน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ป่าไม้ 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ปศุสัตว์ 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ธุรกิจอุตสาหกรรม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Manufacturing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ธุรกิจผลิตสินค้าเพื่ออุปโภค แบ่งเป็น</a:t>
            </a: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ลักษณะ ดังนี้</a:t>
            </a:r>
            <a:b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  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 2.1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 อุตสาหกรรมในครัวเรือน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จัดเป็นอุตสาหกรรมขนาดเล็ก ใช้แรงงานเฉพาะสมาชิกในครอบครัว ลงทุนไม่สูงนักส่วนใหญ่เป็นการใช้เวลาว่างจากการประกอบอาชีพหลัก คือ 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นาทำไร่ ขณะที่รอเก็บเกี่ยวพืชผลก็ใช้เวลาว่างมาทำอุตสาหกรรมในครัวเรือน ได้แก่ อุตสาหกรรมทอผ้า อุตสาหกรรมเครื่องปั้นดินเผา อุตสาหกรรมทำเครื่องเขิน อุตสาหกรรมทำเครื่องจักสาน ฯลฯ</a:t>
            </a:r>
            <a:b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     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2.2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 อุตสาหกรรมโรงงาน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เป็นอุตสาหกรรมที่ผู้ผลิตสินค้ามีโรงงาน มีเครื่องจักรที่ใช้ในการผลิตสินค้าได้ครั้งละจำนวนมาก มีการจ้างแรงงานจากบุคคลภายนอก ได้แก่ โรงงานผลิตรถยนต์ โรงงานผลิตเฟอร์นิเจอร์ โรงงานผลิตอาหารสำเร็จรูป โรงงานผลิตพลาสติก ฯลฯ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ธุรกิจเหมืองแร่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Mineral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เหมืองแร่ชนิดต่าง ๆ การขุดเจาะถ่านหิน การขุดเจาะนำทรัพยากรธรรมชาติต่าง ๆ มาใช้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ธุรกิจการพาณิชย์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Commercial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เป็นธุรกิจที่ทำหน้าที่กระจายสินค้าที่ผลิตจากอุตสาหกรรมต่าง ๆ ไปสู่ผู้บริโภค ทำให้ผู้บริโภคได้อุปโภคบริโภคสินค้าตามความต้องการ เช่น ธุรกิจพ่อค้าคนกลาง ผู้ค้าส่ง ผู้ค้าปลีก ตัวแทนจำหน่ายสินค้าต่าง ๆ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34E42CB2-0740-4F7D-B75A-0D5CE6FDE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F73-5C3B-4D89-92D1-FD36BF3C42C2}" type="slidenum">
              <a:rPr lang="en-US" altLang="th-TH"/>
              <a:pPr/>
              <a:t>11</a:t>
            </a:fld>
            <a:endParaRPr lang="th-TH" altLang="th-TH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B820404D-924E-48D3-99C1-B5F92BCBB6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2599" y="203039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 (ต่อ)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32E853E-97B9-42D4-9324-4A63399404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7250" y="1340529"/>
            <a:ext cx="11585360" cy="478563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แบ่งประเภทของธุรกิจตามลักษณะของกิจกรรมที่ธุรกิจกระทำ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แบ่งออกได้ 8 ประเภท (ต่อ)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ธุรกิจการก่อสร้าง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Construction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เป็นธุรกิจที่ทำหน้าที่ในการนำวัสดุต่าง ๆ ได้แก่ อิฐ หิน ปูน ทราย มาใช้ในการก่อสร้าง เช่น การสร้างถนน สร้างอาคาร สร้างเขื่อน ก่อสร้าง เป็นต้น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ธุรกิจการเงิน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Finance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เป็นธุรกิจที่ทำหน้าที่ส่งเสริมให้ธุรกิจอื่นทำงานได้คล่องตัวขึ้น เนื่องจากใน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ธุรกิจจะต้องเริ่มจากการลงทุน ซึ่งต้องใช้เงินในการลงทุน เช่น นำมาซื้อที่ดิน ปลูกสร้างอาคาร จ้างคนงาน ซื้อวัตถุดิบ ซื้อเครื่องจักร ฯลฯซึ่งถือว่าธุรกิจการเงินเป็นแหล่งที่ธุรกิจอื่นสามารถติดต่อในการจัดหาทุนได้ นอกจากนั้นในการสั่งซื้อสินค้าจากต่างประเทศ  หรือส่งสินค้าไปขายต่างประเทศ ธุรกิจการเงินจะทำหน้าที่เป็นตัวกลางในการติดต่อซื้อขายชำระเงินระหว่างกัน ธุรกิจที่จัดเป็นธุรกิจการเงิน ได้แก่ ธุรกิจประเภทธนาคาร บริษัทประกันภัย บริษัทการเงิน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ธุรกิจให้บริการ (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Service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เป็นธุรกิจที่อำนวยความสะดวกสบายให้แก่ผู้บริโภค ได้แก่ ธุรกิจการขนส่ง ธุรกิจการสื่อสารธุรกิจการท่องเที่ยว ธุรกิจการโรงแรม ฯลฯ</a:t>
            </a:r>
            <a:b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ธุรกิจอื่น ๆ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เป็นธุรกิจที่นอกเหนือจากธุรกิจประเภทที่กล่าวมาแล้วข้างต้น ได้แก่ ผู้ประกอบธุรกิจ อาชีพอิสระต่าง ๆ เช่น วิศวกร แพทย์ สถา</a:t>
            </a:r>
            <a:r>
              <a:rPr lang="th-TH" altLang="th-TH" sz="28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ปัตย์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ช่างฝีมือ ประติมากรรม ฯลฯ </a:t>
            </a:r>
          </a:p>
          <a:p>
            <a:pPr>
              <a:lnSpc>
                <a:spcPct val="80000"/>
              </a:lnSpc>
              <a:buFontTx/>
              <a:buNone/>
            </a:pPr>
            <a:endParaRPr lang="th-TH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6F9A81C-4924-41E8-A78D-743D8FE0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79F4A-06E7-4E8B-8E51-3BFF2FB41593}" type="slidenum">
              <a:rPr lang="en-US" altLang="th-TH"/>
              <a:pPr/>
              <a:t>12</a:t>
            </a:fld>
            <a:endParaRPr lang="th-TH" altLang="th-TH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B98223E-3860-44F2-B20A-58B312482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1579" y="144716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 (ต่อ)</a:t>
            </a:r>
            <a:r>
              <a:rPr lang="en-US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altLang="th-TH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46405B82-DBFF-4042-85E2-2FC1BF7576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0313" y="1267176"/>
            <a:ext cx="11283519" cy="55908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	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ประเภทของธุรกิจแบ่งตามลักษณะของการดำเนินงานได้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รูปแบบใหม่ ๆ คือ</a:t>
            </a:r>
            <a:endParaRPr lang="en-US" altLang="th-TH" sz="2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1.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การพาณิชย์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Commerces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 การดำเนินการด้านการซื้อขายแลกเปลี่ยน  รวมทั้งกิจการขายปลีก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(Retail)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การขายส่ง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(Wholesale)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กิจการคลังสินค้า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(Warehousing)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การขนส่ง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(Transporting)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การประกันภัย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Insurancing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การธนาคาร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(Banking)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	2.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การอุตสาหกรรม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(Industry)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การดำเนินการผลิตสินค้าและบริการ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(Goods  and  Service)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สินค้าและบริการที่มีการผลิตขึ้น  ได้แก่  สินค้าอุปโภคบริโภค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(Consumer’s  Goods)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สินค้าที่ผู้นำไปใช้ในการอุปโภคบริโภคได้ทันที  สินค้าอีกรูปแบบหนึ่ง คือ สินค้ากึ่งสำเร็จรูป   คือ  สินค้าที่จะนำไปอุปโภคทันทียังไม่ได้   แต่จะต้องถูกนำไปใช้ในการผลิตสินค้าและบริการชนิดอื่นต่อไป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3.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การบริการ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(Service)	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หมายถึง  การดำเนินการด้านการให้บริการแก่ผู้ซื้อ   ได้แก่  กิจการโรงแรม   โรงภาพยนต์   การท่องเที่ยว   ธนาคาร  การขนส่ง  เป็นต้น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3CE8A59-6783-4673-9B7B-9C11B628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2CF6-220D-4104-A5BA-462703E51680}" type="slidenum">
              <a:rPr lang="en-US" altLang="th-TH"/>
              <a:pPr/>
              <a:t>13</a:t>
            </a:fld>
            <a:endParaRPr lang="th-TH" altLang="th-TH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5F25695-C1D1-4F78-BD6A-D71513277F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5461" y="186774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ประเภทของธุรกิจ (ต่อ)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966F7CF-2A2A-4D3E-A2D5-F94838ED1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2357" y="1299099"/>
            <a:ext cx="11185864" cy="52348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การอุตสาหกรรม   อาจแบ่งแยกออกเป็นประเภทต่าง ๆ ได้  คือ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2.1    Genetic  Industry  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 ธุรกิจประกับการเกษตร   การเพาะปลูก  การเลี้ยงสัตว์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2.2    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Extratic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Industry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  ธุรกิจที่นำเอาทรัพยากรธรรมชาติมาใช้  เช่น  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เหมืองแร่  การประมง  การป่าไม้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2.3    Manufacturing  Industry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ธุรกิจที่นำเอาวัตถุดิบต่าง ๆ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(Raw  Material)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มาประกอบกันเป็นสินค้าสำเร็จรูป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(Finished  Goods)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2.4    Construction  Industry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ธุรกิจที่ดำเนินการการก่อสร้าง  อาคารบ้านเรือน  ถนน ฯลฯ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2.5    Analytical  Industry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อุตสาหกรรมที่นำเอาวัตถุอย่างเดียวมาใช้เพื่อผลิตสินค้าหลายประเภท   ตัวอย่างเช่น  อุตสาหกรรมกลั่นน้ำมัน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2.6    Synthetic  Industry 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อุตสาหกรรมที่ผลิตสินค้า   ซึ่งต้องใช้วัตถุดิบและวัสดุหลายๆ  อย่างมาใช้ประกอบกัน  เช่น  อุตสาหกรรมทอผ้า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7B8AD34-2EF6-4677-BD87-D97465DA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57D51-C14B-4AF0-BD9E-11835790C86A}" type="slidenum">
              <a:rPr lang="en-US" altLang="th-TH"/>
              <a:pPr/>
              <a:t>14</a:t>
            </a:fld>
            <a:endParaRPr lang="th-TH" altLang="th-TH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F42B5BE0-FA46-4A5C-A378-B9C1DA1C0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6886" y="162471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ปัจจัยการผลิต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896BDA2-F0A5-47BF-87F5-78A8006236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0315" y="1037594"/>
            <a:ext cx="11336784" cy="45259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ปัจจัยการผลิต  คือ ทรัพยากรที่ธุรกิจจำเป็นต้องใช้ในการผลิตสินค้าหรือบริการ มี 5 ปัจจัย ดังนี้</a:t>
            </a:r>
            <a:endParaRPr lang="en-US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  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แรงงาน  </a:t>
            </a: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th-TH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Laber</a:t>
            </a: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ปัจจุบันเรียกว่า  ทรัพยากรมนุษย์  </a:t>
            </a:r>
            <a:r>
              <a:rPr lang="en-US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(Human  Resources)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เป็นปัจจัยที่ทำงานให้ธุรกิจทั้งด้านกายภาพและทางด้านสติปัญญา   เป็นปัจจัยการผลิตที่สำคัญที่สุดในการผลิตสินค้าหรือบริการ</a:t>
            </a:r>
            <a:endParaRPr lang="en-US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  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เงินทุน  </a:t>
            </a: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(Capital)  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ธุรกิจจำเป็นต้องมีเงินทุนในการดำเนินงาน  ทั้งซื้อทรัพยากรต่าง ๆ  ใช้ในการว่าจ้างแรงงาน   ใช้ในการลงทุนซื้อสินทรัพย์ต่าง ๆ  และใช้เป็นค่าใช้จ่ายในการดำเนินงาน   ถ้าเป็นธุรกิจขนาดย่อมเงินลงทุนของธุรกิจมักมาจากเจ้าของธุรกิจ  ส่วนธุรกิจขนาดใหญ่เงินลงทุนของธุรกิจมาจากการขายหุ้นของกิจการ  และเงินทุนของกิจการอีกส่วนหนึ่งจะได้มากจากผลการดำเนินงานของธุรกิจ</a:t>
            </a:r>
            <a:endParaRPr lang="en-US" altLang="th-TH" sz="24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3.    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ผู้ประกอบการ  </a:t>
            </a: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th-TH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Enterpreneurs</a:t>
            </a:r>
            <a:r>
              <a:rPr lang="en-US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เป็นผู้ริเริ่มและลงทุนในการดำเนินงาน  โดยจะเป็นผู้มองหา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โอกาสในการดำเนินธุรกิจ   โดยยอมรับภาระความเสี่ยวจากการดำเนินงาน  และใช้ความสามารถทางด้านการจัดการเพื่อให้ธุรกิจนั้นประสบผลสำเร็จ   เจริญเติบโตก้าวหน้า</a:t>
            </a:r>
            <a:endParaRPr lang="en-US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6D48EA2-2629-4B34-AFB2-5E43AE0A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663" y="197982"/>
            <a:ext cx="8911687" cy="485599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ปัจจัยการผลิต (ต่อ)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C724A63-1240-46AF-AEB1-C656738BC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028" y="1540189"/>
            <a:ext cx="10460963" cy="377762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ทรัพยากรทางด้านกายภาพ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(Physical  Resources)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เป็นทรัพยากรที่มีตัวตนสัมผัสได้  และธุรกิจมีไว้ใช้ในการดำเนินงาน   ซึ่งประกอบไปด้วย  ทรัพยากรธรรมชาติ  วัตถุดิบ   โรงงาน  สำนักงาน  เครื่องมือเครื่องจักร  อุปกรณ์ต่าง ๆ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ทรัพยากรทางด้านสารสนเทศ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(Information  </a:t>
            </a:r>
            <a:r>
              <a:rPr lang="en-US" altLang="th-TH" sz="28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Resourse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ระบบสังคมปัจจุบันเป็นสังคมข้อมูลข่าวสาร 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(Information  Society)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การดำเนินงานของธุรกิจต้องทันต่อเหตุการณ์   ผู้บริโภคหรือลูกค้ามีการใช้เทคโนโลยี  เช่น  คอมพิวเตอร์   อินเทอร์เน็ต   มีการซื้อขายสินค้าทางอีเล็กทรอนิกส์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(E – 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Commerces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  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มีการติดต่อซื้อชายระหว่างธุรกิจกับธุรกิจ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(Business  to  Business  :  B2B)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</a:t>
            </a:r>
          </a:p>
          <a:p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849323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8209C3C-E842-4C97-A6D3-6F30A27A6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CEC4-E33D-4619-8103-796994D58A11}" type="slidenum">
              <a:rPr lang="en-US" altLang="th-TH"/>
              <a:pPr/>
              <a:t>16</a:t>
            </a:fld>
            <a:endParaRPr lang="th-TH" altLang="th-TH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F7DCF485-D80F-47B9-AA60-745485211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85562" y="177896"/>
            <a:ext cx="8911687" cy="609886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หน้าที่ในการประกอบธุรกิจ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7BB973E-FA57-4B63-AAE4-771928146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1695" y="1316854"/>
            <a:ext cx="10885606" cy="52348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การผลิต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Production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เป็นกิจกรรมในการแปรรูปวัตถุดิบให้เป็นสินค้าหรือบริการ เพื่อตอบสนองความต้องการของผู้บริโภค ทำให้ผู้บริโภคเกิดความพึงพอใจในการบริโภค กระบวนการผลิตสินค้าหรือบริการมีหลายขั้นตอน จึงจะได้สินค้าหรือบริการตามที่ผู้บริโภคต้องการ ผู้ประกอบธุรกิจจะต้องมีความรู้ในการผลิตเป็นอย่างดี จึงจะทำให้ได้สินค้าหรือบริการที่มีคุณภาพดี มีต้นทุนที่เหมาะสม ซึ่งปัจจัยสำคัญที่ผู้ประกอบธุรกิจต้องพิจารณา ได้แก่ การเลือกทำเลที่ตั้ง  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การวางผังโรงงาน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การออกแบบสินค้า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การกำหนดตารางเวลาการผลิต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การตรวจสอบสินค้า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การจัดหาเงินทุน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Capital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เงินทุนถือว่าเป็นปัจจัยที่มีความสำคัญในการประกอบธุรกิจ ผู้ประกอบธุรกิจจึงต้องมีการบริหารเงินทุนอย่างมีประสิทธิภาพ ทั้งการจัดสรรเงินทุนในการดำเนินงานให้เกิดประโยชน์สูงสุด และการจัดหาเงินทุนมาใช้ในการประกอบธุรกิจ ซึ่งมีแหล่งเงินทุน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แหล่ง ดังนี้ แหล่งเงินทุนภายใน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Internal Sources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เป็นเงินทุนที่ได้จากเจ้าของกิจการ อันได้แก่เงินที่นำมาลงทุน และจากกำไรสะสม  และแหล่งเงินทุนภายนอก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External Sources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เป็นเงินทุนที่ได้จากการกู้ยืมจากสถาบันการเงินภายนอกกิจการ เช่นธนาคารพาณิชย์ บริษัทเงินทุนและหลักทรัพย์ บรรษัทบริหาร ธุรกิจขนาดย่อย (บอย.) บริษัทประกันภัย เป็นต้น</a:t>
            </a:r>
            <a:b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E738223-3C12-4A52-9753-323C0E6D1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2AE8C-AA72-4766-BD94-2F364D08016A}" type="slidenum">
              <a:rPr lang="en-US" altLang="th-TH"/>
              <a:pPr/>
              <a:t>17</a:t>
            </a:fld>
            <a:endParaRPr lang="th-TH" altLang="th-TH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54169A32-E9F8-4C6D-B8E6-D47B872738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3472" y="134590"/>
            <a:ext cx="8911687" cy="566746"/>
          </a:xfrm>
        </p:spPr>
        <p:txBody>
          <a:bodyPr>
            <a:noAutofit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หน้าที่ในการประกอบธุรกิจ (ต่อ)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4939125C-42A2-41FD-B3E0-F82605E3B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776" y="1239353"/>
            <a:ext cx="11101690" cy="45259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การจัดหาทรัพยากรด้านกำลังคน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คนถือเป็นปัจจัยพื้นฐานที่สำคัญมากที่สุดในการประกอบธุรกิจ ผู้ประกอบธุรกิจจะต้องจัดหาบุคคลที่มีคุณภาพ และเหมาะสมกับตำแหน่งงาน โดยใช้หลักการ "จัดคนให้เหมาะกับงาน"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Put the right man in the right job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รวมทั้งเมื่อได้บุคลากรที่มีคุณภาพและเหมาะสมกับงานแล้ว ผู้ประกอบธุรกิจยังต้องรักษาบุคลากรดังกล่าวให้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ปฎิบั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ติงานอยู่กับองค์กรตลอดไปอย่างมีความสุข ในการจัดหาทรัพยากรด้านกำลังคน ผู้ประกอบธุรกิจควรพิจารณาดังนี้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3.1  การวางแผนกำลังคน ด้านจำนวน คุณภาพและหน้าที่ความรับผิดชอบ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3.2  การสรรหากำลังคน   3.3  การคัดเลือกและการบรรจุ   3.4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การฝึกอบรม  และ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	3.5  การประเมินผลการปฎิบัติงาน</a:t>
            </a:r>
          </a:p>
          <a:p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การบริหารการตลาด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เป็นกระบวนการที่ทำให้สินค้าหรือบริการถึงมือผู้บริโภค เพื่อตอบสนองความต้องการและสร้างความพึงพอใจสูงสุดแก่ผู้บริโภค ซึ่งการบริหารการตลาด ผู้ประกอบธุรกิจต้องอาศัยส่วนผสมทางการตลาด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Marketing mix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หรือเรียกว่า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P's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เป็นเครื่องมือที่ทำให้ผู้บริโภคเกิดความพึงพอใจ ได้แก่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ผลิตภัณฑ์ (</a:t>
            </a:r>
            <a:r>
              <a:rPr lang="en-US" altLang="th-TH" sz="2800" b="1" i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Pruduct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),ราคา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Price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),การจัดจำหน่าย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Place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การส่งเสริมการตลาด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Promoting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การบริการเฉพาะเจาะจง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Personalization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ความเป็นส่วนตัว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Privacy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0FB382A-A0EA-4C62-A5AC-5E9AA15B8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604" y="242370"/>
            <a:ext cx="8911687" cy="56549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หน้าที่ในการประกอบธุรกิจ (ต่อ)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8921F08-47D9-4D83-B398-12C02B279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252" y="1432264"/>
            <a:ext cx="10336675" cy="4924148"/>
          </a:xfrm>
        </p:spPr>
        <p:txBody>
          <a:bodyPr>
            <a:normAutofit lnSpcReduction="10000"/>
          </a:bodyPr>
          <a:lstStyle/>
          <a:p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การบริหารการตลาด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เป็นกระบวนการที่ทำให้สินค้าหรือบริการถึงมือผู้บริโภค เพื่อตอบสนองความต้องการและสร้างความพึงพอใจสูงสุดแก่ผู้บริโภค ซึ่งการบริหารการตลาด ผู้ประกอบธุรกิจต้องอาศัยส่วนผสมทางการตลาด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Marketing mix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หรือเรียกว่า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P's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เป็นเครื่องมือที่ทำให้ผู้บริโภคเกิดความพึงพอใจ ได้แก่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endParaRPr lang="th-TH" altLang="th-TH" sz="2800" b="1" i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ผลิตภัณฑ์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Product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ราคา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Price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การจัดจำหน่าย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Place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altLang="th-TH" sz="2800" b="1" i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การส่งเสริมการตลาด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Promoting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	</a:t>
            </a: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การบริการเฉพาะเจาะจง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Personalization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pPr marL="0" indent="0">
              <a:buNone/>
            </a:pP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ความเป็นส่วนตัว (</a:t>
            </a:r>
            <a:r>
              <a:rPr lang="en-US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Privacy</a:t>
            </a:r>
            <a:r>
              <a:rPr lang="th-TH" altLang="th-TH" sz="28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345224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95070C7-DE8F-4C0D-8E9F-C2C3D92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6EE36-4648-453D-BB24-323CD3C800F2}" type="slidenum">
              <a:rPr lang="en-US" altLang="th-TH"/>
              <a:pPr/>
              <a:t>19</a:t>
            </a:fld>
            <a:endParaRPr lang="th-TH" altLang="th-TH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73471465-0A09-4969-AB36-6C0E52CA8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1579" y="258985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ลักษณะสำคัญของธุรกิจเอกชน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88AB652-04A0-4E65-9562-D9264FA64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1695" y="1316579"/>
            <a:ext cx="10972800" cy="465947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สิทธิในการเป็นเจ้าของทรัพย์สิน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(The  Right  to Private  Property)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ในระบบการดำเนินงานของธุรกิจ   ผู้ประกอบการสามารถมีสิทธิในการซื้อการเป็นเจ้าของการใช้และขายทรัพย์สิน   นอกจากนี้สิทธิส่วนบุคคลยังรวมถึงการลงทุนในที่ดิน  อาคาร  เครื่องมือ  อุปกรณ์  และทรัพย์สินต่าง ๆ ที่ไม่มีตัวตน  เช่น  การประดิษฐ์คิดค้นต่าง ๆ  เป็นต้น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สิทธิในความมีอิสระในการเลือกตัดสินใจ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(The  Right  of  Freedom  of  Choice)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ระบบของการประกอบการธุรกิจเอกชน   ผู้ประกอบการมีสิทธิและอิสระในการตัดสินใจต่างๆ  เช่น  รูปแบบของงานที่จะทำ   สถานที่ทำงาน   การจัดหาและการใช้เงินทุน   ซึ่งหมายความว่า  สิทธิส่วนบุคคลในการเลือกอาชีพ   และงานที่ทำโดยอิสระตามที่ตนต้องการ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9A65264-9600-43C5-852B-09961951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5DFBD-2C21-4680-A1BF-36957BA75244}" type="slidenum">
              <a:rPr lang="en-US" altLang="th-TH"/>
              <a:pPr/>
              <a:t>2</a:t>
            </a:fld>
            <a:endParaRPr lang="th-TH" altLang="th-TH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64BAFB2-44C9-4884-A0A2-8F64359CDA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9647" y="436489"/>
            <a:ext cx="3097661" cy="716418"/>
          </a:xfrm>
        </p:spPr>
        <p:txBody>
          <a:bodyPr>
            <a:normAutofit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ความหมายของธุรกิจ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561DB55-70CA-4FE4-BABF-A9BA91676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1412876"/>
            <a:ext cx="11235323" cy="5200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การดำเนินชีวิตของมนุษย์ในสมัยโบราณ จำนวนประชากรของมนุษย์มีจำนวนน้อย แต่ละคนและแต่ละครอบครัวจะดำรงชีวิตอยู่ด้วยตนเองตามลำพัง โดยสร้างที่พักอาศัย ทำเครื่องนุ่งห่ม เพาะปลูกพืช และล่าสัตว์เพื่อเลี้ยงชีพของตนเองตามความสามารถของแต่ละคน</a:t>
            </a:r>
          </a:p>
          <a:p>
            <a:pPr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สังคมของมนุษย์ขยายขึ้น การดำเนินชีวิตของมนุษย์ มีความถนัดไม่เหมือนกันจึงเกิดระบบการแลกเปลี่ยน โดย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การใช้ของแลกของ (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Barter System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การนำของแลกของมีปัญหาเกิดขึ้น หรือบางครั้งความต้องการของคนที่นำมาแลกไม่ตรงกัน ดังนั้นระบบการแลกเปลี่ยนของต่อของจึงเปลี่ยนไปใช้สื่อกลางในการแลกเปลี่ยน </a:t>
            </a:r>
          </a:p>
          <a:p>
            <a:pPr>
              <a:lnSpc>
                <a:spcPct val="9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แต่ละยุค มีการใช้สื่อกลางในการแลกเปลี่ยนขึ้นอยู่กับความพอใจของคนในแต่ละยุคนั้น เช่น เปลือกหอย ทองคำ ฯลฯ ซึ่งได้มีการพัฒนาเปลี่ยนแปลงอยู่ตลอดเวลา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endParaRPr lang="th-TH" altLang="th-TH" sz="2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CF1FDE9-071D-4D90-874B-3099D6008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9030" y="215737"/>
            <a:ext cx="8911687" cy="583253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ลักษณะสำคัญของธุรกิจเอกชน (ต่อ)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552BE22-0743-47D3-BA72-15C70DD88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533" y="1325732"/>
            <a:ext cx="11153421" cy="377762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สิทธิในเรื่องของ</a:t>
            </a:r>
            <a:r>
              <a:rPr lang="th-TH" altLang="th-TH" sz="28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กำไร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(The  Right  to   </a:t>
            </a:r>
            <a:r>
              <a:rPr lang="en-US" altLang="th-TH" sz="28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Profic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ระบบของการประกอบธุรกิจเอกชนผู้ประกอบการที่ลงทุนเริ่มดำเนินงานธุรกิจต่างมีความมุ่งหวังที่จะได้รับสิทธิในเรื่องผลกำไรจากการดำเนินงาน   ซึ่งเป็นเป้าหมายอย่างหนึ่งของการดำเนินงานธุรกิจ  ดังนั้น   การขัดขวางในการประกอบธุรกิจถือว่าเป็นอุปสรรคในเรื่องของอิสระในการดำเนินงานของผู้ประกอบการ  หรือผู้ลงทุน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สิทธิในเรื่องของการแข่งขัน 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(The  Right  to  Compete)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ภายใต้ระบบของการประกอบการภาคธุรกิจเอกชน   ประชากรมีอิสระในการประกอบการ   สามารถแข่งขันกับผู้ขายรายอื่นๆ  ได้   การแข่งขันจะส่งผลทำให้กิจการมีการพัฒนาปรับปรุงสินค้าให้ดีขึ้น   มีการวางแผนด้านราคา  การส่งเสริมการจำหน่าย   การใช้ช่องทางการจำหน่ายให้สินค้าหรือบริการถึงมือลูกค้าได้อย่างทั่วถึง   การแข่งขันของธุรกิจต่าง ๆ จะส่งผลดีให้กับลูกค้า  ทำให้ลูกค้าได้รับสินค้าหรือบริการที่ดี   และตอบสนองความต้องการของตนได้</a:t>
            </a:r>
          </a:p>
          <a:p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411732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E0E80C0-145F-4991-BF1B-3D155EE13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BB1A-C643-48C6-AB10-A79AF0121989}" type="slidenum">
              <a:rPr lang="en-US" altLang="th-TH"/>
              <a:pPr/>
              <a:t>21</a:t>
            </a:fld>
            <a:endParaRPr lang="th-TH" altLang="th-TH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567A856F-9416-4FAD-88AA-74D25FFD9C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92094" y="186774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รูปแบบของการแข่งขัน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61D1EC2-DCE6-499A-9887-566CE72269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4501" y="1216241"/>
            <a:ext cx="11070454" cy="545498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1.     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ตลาดแข่งขันอย่างสมบูรณ์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(Pure  Competition)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มีลักษณะสำคัญ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ประการ  คือ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1.1 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กิจการต่าง ๆ ในอุตสาหกรรมนี้มีขนาดเล็ก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1.2 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จำนวนของกิจการต่าง ๆ  ในอุตสาหกรรมมีจำนวนมากราย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		ดังนั้น  จึงไม่มีกิจกรรมหนึ่งที่จะมีอำนาจหรือมีอิทธิพลต่อการกำหนดราคาของสินค้าในตลาดนี้  ลักษณะของสินค้าจะคล้ายคลึงกัน   ไม่มีความแตกต่างกัน  ระหว่างคู่แข่งขัน  และผู้ประกอบการ  หรือ  ผู้ลงทุนธุรกิจสามารถเข้าสู่ตลาด  หรือออกจากตลาดได้อย่างง่ายดาย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ราคาของสินค้าจะไม่ถูกกำหนดโดยกิจการใดกิจการหนึ่ง   แต่จะถูกกำหนดโดยกฎของอุปสงค์และอุปทานของตลาด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(Law  of  Demand  and  Supply)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อุปทาน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ปริมาณการเสนอขายของผู้ผลิตในตลาดในระดับราคาต่าง ๆ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		อุปสงค์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หมายถึง     ความต้องการของผู้ซื้อในระดับราคาต่าง ๆ   จุดตัดกันของเส้นอุปสงค์และอุปทาน    จะเป็นระดับราคาที่เหมาะสม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98ED0EB-2164-4072-86FE-1F3E7FF6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B29F-8E5F-4BA6-8C13-BF67A42CEBB3}" type="slidenum">
              <a:rPr lang="en-US" altLang="th-TH"/>
              <a:pPr/>
              <a:t>22</a:t>
            </a:fld>
            <a:endParaRPr lang="th-TH" altLang="th-TH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5240C87D-E777-4899-8737-ACF30BA783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5360" y="64817"/>
            <a:ext cx="8911687" cy="592131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รูปแบบของการแข่งขัน (ต่อ)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8C8B671-2CFC-4774-9EC8-B7A79CC3F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8071" y="1423385"/>
            <a:ext cx="11105964" cy="315749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ตลาดแข่งขันแบบกึ่งแข่งขันกึ่งผูกขาด 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(Monopolistic   Competition) 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ลักษณะของตลาดนี้  จำนวนผู้ขายจะน้อยกว่าในตลาดแข่งขันอย่างสมบูรณ์   แต่จำนวนผู้ซื้อยังคงมีจำนวนมาก  ดังนั้นผู้ขายจึงจำเป็นที่จะทำให้สินค้าของตนมีลักษณะแตกต่างจากผู้ขายรายอื่น  ๆ   โดยใช้วิธีการกำหนดชื่อตรายี่ห้อสินค้า    การตกแต่ง   หรือการออกแบบผลิตภัณฑ์   และการโฆษณาสินค้า  ลักษณะของตลาดนี้   กิจการต่าง ๆ หรือคู่แข่งขันอาจมีขนาดใหญ่หรือขนาดเล็กก็ได้    เนื่องจากผู้ประกอบการค่อนข้างง่ายสำหรับกิจการในการเข้าหรือ  ออกจากตลาดนี้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D7F36FA-F73D-4723-9A6A-418F3BF4C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530CA-87B2-4BBB-A646-545535ADE08A}" type="slidenum">
              <a:rPr lang="en-US" altLang="th-TH"/>
              <a:pPr/>
              <a:t>23</a:t>
            </a:fld>
            <a:endParaRPr lang="th-TH" altLang="th-TH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1929EAC4-FAEE-4240-9535-340431509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9951" y="186774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รูปแบบของการแข่งขัน (ต่อ)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D3F5BBA-738E-437B-99A4-891975E48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7666" y="1420427"/>
            <a:ext cx="10662082" cy="4490795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ตลาดคู่แข่งขันน้อยราย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(Oligopoly)  </a:t>
            </a:r>
            <a:endParaRPr lang="th-TH" altLang="th-TH" sz="2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		ลักษณะตลาดนี้จะมีผู้ขายจำนวนน้อยราย   แต่มีลักษณะขนาดของกิจการขนาดใหญ่   การเข้าสู่ตลาดนี้ของผู้ลงทุนรายใหม่ๆ   ค่อนข้างถูก  จำกัด  เนื่องจากต้องใช้เงินลงทุนจำนวนมาก  เช่น  กิจการรถยนต์   เหล็กเส้น  ปูนซีเมนต์  น้ำอัดลม  เบียร์  น้ำมัน  ฯลฯ</a:t>
            </a:r>
          </a:p>
          <a:p>
            <a:pPr marL="533400" indent="-533400">
              <a:lnSpc>
                <a:spcPct val="80000"/>
              </a:lnSpc>
              <a:buNone/>
            </a:pP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ราคาสินค้าจะใกล้เคียงกัน   การเปลี่ยนแปลงราคาผู้ขายรายใดรายหนึ่งจะมีผลกระทบต่อราคาสินค้าในอุตสาหกรรม   อันส่งผลต่อกำไรของกิจการ  เช่น  การลดราคาของผู้ขายรายได้รายหนึ่ง   ส่งผลให้คู่แข่งรายอื่นจำเป็นต้องลดราคาลงเพื่อปกป้องตลาดของตนเอง   หรือการขึ้นราคาของผู้ขายรายใดรายหนึ่ง   แต่คู่แข่งขันรายอื่นไม่ได้ขึ้นราคาตามไปด้วย   จะส่งผลทำให้ผู้ขายรายนั้นขายได้จำนวนน้อย   มีผลต่อกำไรของกิจการ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33400" indent="-533400">
              <a:lnSpc>
                <a:spcPct val="80000"/>
              </a:lnSpc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1761A263-C739-4080-A0CB-45D4B7F0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143C9-291E-4859-BBFC-B9115BA936A7}" type="slidenum">
              <a:rPr lang="en-US" altLang="th-TH"/>
              <a:pPr/>
              <a:t>24</a:t>
            </a:fld>
            <a:endParaRPr lang="th-TH" altLang="th-TH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A4C5865C-307A-4E31-B068-EAD9116580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345770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รูปแบบของการแข่งขัน (ต่อ)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751AB40-4BCE-43CF-9B6E-94EE45B4D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4497" y="1343488"/>
            <a:ext cx="10878213" cy="377762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ตลาดผูกขาด  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(Monopoly)  </a:t>
            </a:r>
            <a:endParaRPr lang="th-TH" altLang="th-TH" sz="2800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			ลักษณะตลาดนี้หรืออุตสาหกรรมนี้จะมีผู้ขายเพียงแค่รายเดียว   ดังนั้นผู้ขายจึงมีอำนาจเต็มที่ในการกำหนดราคาของสินค้า   ในประเทศไทยตลาดนี้จะเป็นตลาดที่ภาครัฐเข้ามาดำเนินงานในรูปแบบของรัฐวิสาหกิจ   หรือเป็นกิจการประเภทสาธารณูปโภค  เช่น  ไฟฟ้า  โทรศัพท์   น้ำประปา   ระบบขนส่งมวลชน  รถเมล์  รถไฟ  ฯลฯ</a:t>
            </a:r>
          </a:p>
          <a:p>
            <a:pPr>
              <a:buFontTx/>
              <a:buNone/>
            </a:pP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C50F60E-1D58-40F9-8C3A-74BE2C3A2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00A-353B-4C0D-AB47-7F3EAAC61438}" type="slidenum">
              <a:rPr lang="en-US" altLang="th-TH"/>
              <a:pPr/>
              <a:t>25</a:t>
            </a:fld>
            <a:endParaRPr lang="th-TH" altLang="th-TH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CE99BD2D-5C16-48FB-8734-D697FDB5FD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92925" y="624110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รูปแบบของการแข่งขัน</a:t>
            </a:r>
            <a:r>
              <a:rPr lang="en-US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ต่อ)</a:t>
            </a:r>
          </a:p>
        </p:txBody>
      </p:sp>
      <p:pic>
        <p:nvPicPr>
          <p:cNvPr id="26628" name="Picture 4">
            <a:extLst>
              <a:ext uri="{FF2B5EF4-FFF2-40B4-BE49-F238E27FC236}">
                <a16:creationId xmlns:a16="http://schemas.microsoft.com/office/drawing/2014/main" id="{E9E9ADC6-4D0B-4BC4-8DFF-150EB0611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060" y="1349406"/>
            <a:ext cx="9729926" cy="4884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70D3114-5A0A-4CB4-BDC3-C0C0EE5E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C25E9-BB14-4B0D-9417-CED1D0975082}" type="slidenum">
              <a:rPr lang="en-US" altLang="th-TH"/>
              <a:pPr/>
              <a:t>3</a:t>
            </a:fld>
            <a:endParaRPr lang="th-TH" altLang="th-TH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2A01FD91-6D89-49AD-90EA-E7842E1B5C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318153"/>
            <a:ext cx="4227984" cy="601008"/>
          </a:xfrm>
        </p:spPr>
        <p:txBody>
          <a:bodyPr>
            <a:noAutofit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ความหมายของธุรกิจ(ต่อ)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4C58718-2209-48F0-831A-867D901A1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7388" y="1412876"/>
            <a:ext cx="11226445" cy="512697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นักวิชาการต่าง ๆ ได้ให้ความหมายของธุรกิจ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(Business) 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ไว้ดังนี้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ริกก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ี้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ดับเบิ้ลยู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ิฟฟ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ริ้น  และโรนัลด์  เจ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เอ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็บ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เบิร์ด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(Ricky  W.  Griffin  &amp;  Ronald  J.  Ebert)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ได้ให้ความหมายของธุรกิจไว้ว่า  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en-US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กิจการที่ทำการผลิตสินค้าขึ้นมา   มีการจำหน่ายสินค้าหรือให้บริการ  โดยหวังผลกำไร</a:t>
            </a:r>
            <a:r>
              <a:rPr lang="en-US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โจเซฟ  ที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สตรับ   และ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เร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มอน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ด์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เอฟ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แอ</a:t>
            </a:r>
            <a:r>
              <a:rPr lang="th-TH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็ตเน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อร์  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Jqseph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T.  Straub  and  Raymond  F.  </a:t>
            </a:r>
            <a:r>
              <a:rPr lang="en-US" altLang="th-TH" sz="28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Attnet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ได้ให้ความหมายของธุรกิจไว้ว่า  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</a:t>
            </a:r>
            <a:r>
              <a:rPr lang="en-US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</a:t>
            </a:r>
            <a:r>
              <a:rPr lang="th-TH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องค์การที่ดำเนินงานในการผลิตสินค้าและให้บริการโดยหวังผลกำไร</a:t>
            </a:r>
            <a:r>
              <a:rPr lang="en-US" altLang="th-TH" sz="2800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”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สรุปได้ว่า 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หมายถึง  กระบวนการของธุรกิจนับตั้งแต่การผลิต  การจำหน่ายสินค้า  และบริการตามความต้องการของผู้บริโภค   โดยได้รับกำไรเป็นผลตอบแทน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-    ส่วน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การประกอบธุรกิจ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นั้น  หมายถึง  การดำเนินกิจกรรมทางธุรกิจเกี่ยวกับการผลิตสินค้าและบริการ   ตลอดจนการนำสินค้าและบริการนั้นๆ  จัดจำหน่ายให้กับผู้บริโภคกลุ่มเป้าหมายให้ได้อย่างทั่วถึง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3C33622-0000-4A93-B3C6-50B2108B4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97A3C-DFAD-4EA8-AEFD-F36BAFAA2CA9}" type="slidenum">
              <a:rPr lang="en-US" altLang="th-TH"/>
              <a:pPr/>
              <a:t>4</a:t>
            </a:fld>
            <a:endParaRPr lang="th-TH" altLang="th-TH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33C3A6D5-9E06-4265-B205-22A0FA868C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07504" y="360458"/>
            <a:ext cx="3503075" cy="609886"/>
          </a:xfrm>
        </p:spPr>
        <p:txBody>
          <a:bodyPr>
            <a:no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ความหมายของธุรกิจ(ต่อ)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04E152AC-C685-4A0D-95BA-AE156E5FDE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7867" y="1358283"/>
            <a:ext cx="11159231" cy="455293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จากความหมายดังกล่าวธุรกิจ  จึงมีส่วนประกอบสำคัญ  ดังนี้</a:t>
            </a:r>
            <a:endParaRPr lang="en-US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การผลิต  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(Productions)  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การดำเนินกิจกรรมการผลิตวัตถุดิบ  และสินค้าสำเร็จรูป  ซึ่งรวมถึง  การผลิตผลิตผลทางการเกษตรทุกชนิด  เช่น  การผลิตผลิตผลต่าง ๆ  พืชไร่  ป่าไม้  เหมืองแร่   เป็นต้น</a:t>
            </a:r>
            <a:endParaRPr lang="en-US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การจัดจำหน่าย  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(Distributions) 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การดำเนินกิจกรรมเกี่ยวกับการขายสินค้า   ทั้งสินค้าสำเร็จรูปจากผู้ผลิตให้ผู้บริโภคหรือสินค้ากึ่งสำเร็จรูป    ให้แก่ธุรกิจที่ทำการผลิตสินค้าสำเร็จรูป</a:t>
            </a: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การบริการ  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(Services) 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การดำเนินธุรกิจเกี่ยวกับการให้บริการ  เช่น  ธุรกิจโรงแรม  กิจการขนส่ง   หรือการประกันภัย  เป็นต้น</a:t>
            </a:r>
            <a:endParaRPr lang="en-US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		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4.   </a:t>
            </a:r>
            <a:r>
              <a:rPr lang="th-TH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กำไร  </a:t>
            </a:r>
            <a:r>
              <a:rPr lang="en-US" altLang="th-TH" sz="2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(Profit)   </a:t>
            </a:r>
            <a:r>
              <a:rPr lang="th-TH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 ผลตอบแทนที่ผู้ประกอบการจะได้รับการดำเนินงาน  เป็นผลแตกต่างระหว่างรายได้ของธุรกิจและค่าใช้จ่าย   ซึ่งเป็นปัจจัยจูงใจให้ผู้ประกอบการสนใจดำเนินธุรกิจ  แต่อย่างไรก็ตามผู้ประกอบการย่อมต้องยอมรับความเสี่ยงจากการลงทุนด้วย</a:t>
            </a:r>
            <a:endParaRPr lang="en-US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th-TH" alt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CE7B82B-2676-4BBD-9604-E1E6C214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727C6-23DA-4775-9C7C-61FDA6726ABD}" type="slidenum">
              <a:rPr lang="en-US" altLang="th-TH"/>
              <a:pPr/>
              <a:t>5</a:t>
            </a:fld>
            <a:endParaRPr lang="th-TH" altLang="th-TH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17278D61-F8C0-49FB-B14F-E702C824C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328014"/>
            <a:ext cx="3029497" cy="618764"/>
          </a:xfrm>
        </p:spPr>
        <p:txBody>
          <a:bodyPr>
            <a:noAutofit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ความสำคัญของธุรกิจ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41A00BD-DCE9-4C90-8ED1-63B3E2707C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7869" y="1333709"/>
            <a:ext cx="11185863" cy="548759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มนุษย์ทุกคนมีความต้องการที่เหมือนกันอยู่ </a:t>
            </a:r>
            <a: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ประเภทใหญ่ ๆ คือ </a:t>
            </a:r>
          </a:p>
          <a:p>
            <a:pPr lvl="1"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ความต้องการที่จำเป็นขั้นพื้นฐานต่อการดำรงชีวิต (</a:t>
            </a:r>
            <a: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Needs</a:t>
            </a: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ได้แก่ปัจจัย </a:t>
            </a:r>
            <a: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คือ อาหาร</a:t>
            </a:r>
            <a:b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เครื่องนุ่งห่ม ที่อยู่อาศัย และยารักษาโรค </a:t>
            </a:r>
          </a:p>
          <a:p>
            <a:pPr lvl="1"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สิ่งที่มนุษย์อยากมี (</a:t>
            </a:r>
            <a: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Wants</a:t>
            </a: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แต่ถ้าไม่มีสิ่งเหล่านี้ มนุษย์ก็ยังสามารถดำรงชีวิตอยู่ได้ เช่น รถยนต์ โทรทัศน์ เครื่องปรับอากาศ เป็นต้น </a:t>
            </a:r>
          </a:p>
          <a:p>
            <a:pPr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ดังนั้นธุรกิจจึงมีความสำคัญต่อการดำเนินชีวิต/ธุรกิจของมนุษย์ เพราะธุรกิจเป็นแหล่งผลิตสินค้าและบริการ เพื่อสนองความต้องการของมนุษย์ทั้ง </a:t>
            </a:r>
            <a:r>
              <a:rPr lang="en-US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ประเภทดังที่กล่าวมาแล้ว</a:t>
            </a:r>
          </a:p>
          <a:p>
            <a:pPr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สินค้าคือสิ่งของที่มีตัวตน สามารถมองเห็นและจับต้องได้ เช่น รถยนต์ อาหาร เสื้อผ้า เป็นต้น ตัวอย่างของธุรกิจที่เป็นแหล่งผลิตสินค้า เช่นโรงงานผลิตรถยนต์ โรงงานผลิตเสื้อผ้า เป็นต้น </a:t>
            </a:r>
          </a:p>
          <a:p>
            <a:pPr>
              <a:lnSpc>
                <a:spcPct val="90000"/>
              </a:lnSpc>
            </a:pPr>
            <a:r>
              <a:rPr lang="th-TH" altLang="th-TH" sz="2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สำหรับการให้บริการนั้น หมายถึง สิ่งที่ไม่มีตัวตน ไม่สามารถมองเห็นหรือจับต้องได้ แต่สามารถกำหนดราคาเพื่อซื้อขายกันได้ ตัวอย่างเช่นการให้บริการของสถานเริงรมย์       บริการเสริมสวย บริการซักรีด บริการขนส่ง บริการด้านการสื่อสารเป็นต้น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537A4A4-A431-4395-BFE0-F64670DCA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71C46-E646-46CE-91C1-7C1E0E19E523}" type="slidenum">
              <a:rPr lang="en-US" altLang="th-TH"/>
              <a:pPr/>
              <a:t>6</a:t>
            </a:fld>
            <a:endParaRPr lang="th-TH" altLang="th-TH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7E4D8D4B-FBD4-4A6C-8BEF-70BE30BD0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71993" y="376237"/>
            <a:ext cx="8911687" cy="734173"/>
          </a:xfrm>
        </p:spPr>
        <p:txBody>
          <a:bodyPr/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วัตถุประสงค์/เป้าหมายของธุรกิจ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2DEE7AA-1837-4AAB-B668-59C764E0DF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1812" y="1455938"/>
            <a:ext cx="11399775" cy="526552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การประกอบธุรกิจต่าง ๆ ไม่ว่าจะเป็นธุรกิจประเภทใดก็ตาม เป้าหมายคือ 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กำไร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แต่นอกเหนือจากกำไรแล้ว ยังมีสิ่งอื่นอีกที่ธุรกิจจะต้องคำนึงถึงเช่น ความรับผิดชอบต่อผู้บริโภค ความรับผิดชอบต่อสังคม ความรับผิดชอบต่อลูกจ้างพนักงาน ฯลฯ</a:t>
            </a:r>
          </a:p>
          <a:p>
            <a:pPr>
              <a:lnSpc>
                <a:spcPct val="80000"/>
              </a:lnSpc>
            </a:pP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วัตถุประสงค์ของธุรกิจ (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Business Goals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ที่สำคัญมี 4 ข้อ ดังนี้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1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เพื่อความมั่นคงของกิจการ เมื่อธุรกิจเริ่มดำเนินการขึ้น เจ้าของธุรกิจก็มี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ความประสงค์จะผลิตสินค้า หรือบริการเพื่อสนองความต้องการของผู้บริโภคต่อไปอย่างต่อเนื่องโดยไม่มีที่สิ้นสุด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lnSpc>
                <a:spcPct val="80000"/>
              </a:lnSpc>
              <a:buNone/>
            </a:pP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2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เพื่อความเจริญเติบโตของธุรกิจ นอกจากความมั่นคงของกิจการแล้ว ธุรกิจยังต้องการที่จะเจริญเติบโตขึ้นเรื่อย ๆ โดยการขยายกิจการให้ใหญ่ขึ้น มีสาขาเพิ่มขึ้น มีพนักงานเพิ่มขึ้นเพื่อให้เกิดความมั่นคงทั้งทางการเงินและฐานะทางสังคม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3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เพื่อผลประโยชน์หรือกำไร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สิ่งที่จูงใจให้เจ้าของธุรกิจดำเนินธุรกิจต่อไป คือ กำไร ถ้าธุรกิจไม่มีกำไรกิจการนั้นก็ไม่สามารถดำเนินต่อไปได้ การที่ธุรกิจจะมีกำไรได้นั้น คือ ต้องจำหน่ายสินค้าหรือได้รับค่าบริการในราคาสูงกว่าค่าใช้จ่าย หรือต้นทุนที่ได้เสียไปในการผลิตสินค้าหรือบริการนั้น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03D4392-6614-47FD-924C-0F0E73FE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0ED0F-144D-4EC9-9097-115D8FCFC47C}" type="slidenum">
              <a:rPr lang="en-US" altLang="th-TH"/>
              <a:pPr/>
              <a:t>7</a:t>
            </a:fld>
            <a:endParaRPr lang="th-TH" altLang="th-TH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71DC957-01C2-4B9A-BF38-BA28DA9E1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292504"/>
            <a:ext cx="8911687" cy="654274"/>
          </a:xfrm>
        </p:spPr>
        <p:txBody>
          <a:bodyPr/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วัตถุประสงค์/เป้าหมายของธุรกิจ (ต่อ)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76B90D5-0231-4CDC-BED4-4D2B79266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9187" y="1334609"/>
            <a:ext cx="10753927" cy="487088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4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เพื่อความรับผิดชอบต่อสังคม การดำเนินธุรกิจจะต้องคำนึงถึงจารีตประเพณี ศีลธรรมอันดีงามของสังคมด้วย ธุรกิจจะต้องไม่ดำเนินการที่ขัดต่อกฎหมายหรือขัดต่อประเพณี ศีลธรรมอันดีงามของสังคม ธุรกิจจะต้องคำนึงถึงผู้บริโภค คำนึงถึงสภาพแวดล้อม ต้องช่วยพัฒนาชีวิตและความเป็นอยู่ของสังคมให้ดีขึ้น เช่น การไม่ปล่อยน้ำเสียลงในแม่น้ำลำคลอง การไม่ผลิตสินค้าที่มีสารพิษตกค้าง การไม่ตัดไม้ทำลายป่า การไม่ก่อให้เกิดมลพิษ ฯลฯ</a:t>
            </a:r>
            <a:endParaRPr lang="en-US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90000"/>
              </a:lnSpc>
              <a:buFontTx/>
              <a:buNone/>
            </a:pP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จากวัตถุประสงค์ของธุรกิจดังกล่าว จัดว่าเป็นวัตถุประสงค์ส่วนใหญ่ของธุรกิจเอกชน แต่ยังมีการประกอบธุรกิจบางประเภทที่ไม่ได้หวังผลกำไร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Social Prestige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ได้แก่ กิจการประเภทสาธารณูปโภค (</a:t>
            </a: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Public Utilities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ต่าง ๆ เช่น การดำเนินกิจการของการไฟฟ้า การประปา การสื่อสารแห่งประเทศไทย เป็นต้น กิจการดังกล่าวดำเนินการโดยรัฐบาล ซึ่งมีวัตถุประสงค์เพื่อให้ประชาชนกินดีอยู่ดี มีความสะดวกสบาย </a:t>
            </a:r>
          </a:p>
          <a:p>
            <a:pPr>
              <a:lnSpc>
                <a:spcPct val="90000"/>
              </a:lnSpc>
            </a:pP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D218A69-404C-4923-B51F-9CD25001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07F8-FD49-4D51-BB11-AE115B7AEBD6}" type="slidenum">
              <a:rPr lang="en-US" altLang="th-TH"/>
              <a:pPr/>
              <a:t>8</a:t>
            </a:fld>
            <a:endParaRPr lang="th-TH" altLang="th-TH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3D8D2914-0FB5-4AB2-9419-F9FEBD7C6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345770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ประโยชน์ของธุรกิจ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044EBF3-9A1F-4709-9B1D-256D59A8F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0012" y="1349406"/>
            <a:ext cx="10634600" cy="4561816"/>
          </a:xfrm>
        </p:spPr>
        <p:txBody>
          <a:bodyPr>
            <a:noAutofit/>
          </a:bodyPr>
          <a:lstStyle/>
          <a:p>
            <a:pPr marL="514350" indent="-514350">
              <a:lnSpc>
                <a:spcPct val="90000"/>
              </a:lnSpc>
              <a:buFontTx/>
              <a:buAutoNum type="arabicPeriod"/>
            </a:pP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ธุรกิจผลิตสินค้าและบริการเพื่อสนองความต้องการของมนุษย์ในสังคม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เนื่องจากความต้องการของคนเราแตกต่างกัน และมีความต้องการไม่มีที่สิ้นสุด โดยความต้องการของคนเราจะเพิ่มขึ้นตลอดเวลา เพื่อสร้างความพึงพอใจและความสะดวกสบายแก่ตนเอง ธุรกิจจึงมีหน้าที่ในการจัดหาสิ่งต่าง ๆ มาบริการสนองความต้องการดังกล่าว</a:t>
            </a:r>
          </a:p>
          <a:p>
            <a:pPr marL="0" indent="0">
              <a:lnSpc>
                <a:spcPct val="90000"/>
              </a:lnSpc>
              <a:buNone/>
            </a:pP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ธุรกิจช่วยกระจายสินค้าจากผู้ผลิดไปสู่ผู้บริโภค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 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เมื่อธุรกิจประเภทผู้ผลิตสินค้า เช่น โรงงานอุตสาหกรรมผลิตสินค้าออกมาแล้ว การที่สินค้าจะกระจายไปสู่ผู้บริโภคได้นั้นจำเป็นต้องอาศัยธุรกิจประเภทอื่นช่วยกระจายสินค้าไปสู่ผู้บริโภค เป็นต้นว่าธุรกิจการขนส่ง ทั้งทางบก ทางน้ำ ทางอากาศพ่อค้าคนกลาง การประชาสัมพันธ์ การบริการด้านการเงินของธนาคาร การสื่อสาร ฯลฯ</a:t>
            </a:r>
            <a:b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      </a:t>
            </a: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 </a:t>
            </a: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4C50F5C-2F56-452B-86A7-64C05CE4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6D4C-F9B4-4A03-8809-643CC1365EB3}" type="slidenum">
              <a:rPr lang="en-US" altLang="th-TH"/>
              <a:pPr/>
              <a:t>9</a:t>
            </a:fld>
            <a:endParaRPr lang="th-TH" altLang="th-TH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FAC717C9-5743-4A37-BABB-D1B11C0CA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7605" y="258985"/>
            <a:ext cx="8911687" cy="528797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ประโยชน์ของธุรกิจ</a:t>
            </a:r>
            <a:r>
              <a:rPr lang="th-TH" alt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(ต่อ)</a:t>
            </a:r>
            <a:endParaRPr lang="th-TH" altLang="th-TH" sz="4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F56A6C3B-9353-49BB-885F-32CB03E867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1812" y="1196976"/>
            <a:ext cx="11417532" cy="555893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ธุรกิจเป็นแหล่งตลาดแรงงาน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ในการดำเนินการธุรกิจมีความจำเป็นต้องใช้แรงงาน เพื่อทำการผลิตสินค้าหรือบริการ ดังนั้นการดำเนินธุรกิจจึงทำให้คนมีงานทำ สามารถหารายได้เพื่อเลี้ยงตัวเองและครอบครัวได้ ทำให้ชีวิตความเป็นอยู่ของคนในสังคมดีขึ้น นอกจากนั้นการที่ธุรกิจกระจายไปอยู่ตามส่วนต่าง ๆ ของประเทศ ก็เป็นการกระจายรายได้และตลาดแรงงานไปสู่ท้องถิ่นอีกด้วย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ธุรกิจเป็นแหล่งเพิ่มรายได้ให้แก่รัฐบาล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เมื่อการดำเนินธุรกิจมีผลกำไร ผู้ประกอบธุรกิจมีหน้าที่เสียภาษีให้รัฐบาลตามที่กฎหมายกำหนด ทำรายได้ของรัฐเพิ่มขึ้นและรายได้ดังกล่าวรัฐบาลนำไปใช้ในการพัฒนาประเทศ ได้แก่ การสร้างโรงพยาบาล สร้างถนน สร้างโรงเรียน ซึ่งสิ่งเหล่านี้เป็น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การสร้างคุณภาพชีวิต ให้เกิดแก่ประชาชน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 5</a:t>
            </a:r>
            <a:r>
              <a:rPr lang="th-TH" altLang="th-TH" sz="28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 ธุรกิจช่วยพัฒนาเศรษฐกิจของประเทศ</a:t>
            </a:r>
            <a:br>
              <a:rPr lang="en-US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28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ในการผลิตสินค้าและบริการของธุรกิจในระยะแรก ๆ ก็เพื่อสนองความต้องการของประชาชนในท้องถิ่น จังหวัดและประเทศ แต่เมื่อธุรกิจขยายตัวเติบโตขึ้นสามารถผลิตสินค้าและบริการได้มาก จนเกิดความต้องการของคนในประเทศ จึงต้องส่งสินค้าออกไปจำหน่ายยังต่างประเทศ ทำให้รายได้เข้าประเทศ เป็นการพัฒนาเศรษฐกิจของประเทศได้อีกทางหนึ่ง </a:t>
            </a:r>
          </a:p>
          <a:p>
            <a:pPr>
              <a:lnSpc>
                <a:spcPct val="80000"/>
              </a:lnSpc>
              <a:buFontTx/>
              <a:buNone/>
            </a:pPr>
            <a:endParaRPr lang="th-TH" altLang="th-TH" sz="28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270</TotalTime>
  <Words>4177</Words>
  <Application>Microsoft Office PowerPoint</Application>
  <PresentationFormat>แบบจอกว้าง</PresentationFormat>
  <Paragraphs>146</Paragraphs>
  <Slides>25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25</vt:i4>
      </vt:variant>
    </vt:vector>
  </HeadingPairs>
  <TitlesOfParts>
    <vt:vector size="30" baseType="lpstr">
      <vt:lpstr>Angsana New</vt:lpstr>
      <vt:lpstr>Arial</vt:lpstr>
      <vt:lpstr>Century Gothic</vt:lpstr>
      <vt:lpstr>Wingdings 3</vt:lpstr>
      <vt:lpstr>ช่อ</vt:lpstr>
      <vt:lpstr>บทที่ 1 ความรู้เบื้องต้นเกี่ยวกับการประกอบธุรกิจ</vt:lpstr>
      <vt:lpstr>ความหมายของธุรกิจ</vt:lpstr>
      <vt:lpstr>ความหมายของธุรกิจ(ต่อ)</vt:lpstr>
      <vt:lpstr>ความหมายของธุรกิจ(ต่อ)</vt:lpstr>
      <vt:lpstr>ความสำคัญของธุรกิจ </vt:lpstr>
      <vt:lpstr>วัตถุประสงค์/เป้าหมายของธุรกิจ</vt:lpstr>
      <vt:lpstr>วัตถุประสงค์/เป้าหมายของธุรกิจ (ต่อ)</vt:lpstr>
      <vt:lpstr>ประโยชน์ของธุรกิจ</vt:lpstr>
      <vt:lpstr>ประโยชน์ของธุรกิจ (ต่อ)</vt:lpstr>
      <vt:lpstr>ประเภทของธุรกิจ</vt:lpstr>
      <vt:lpstr>ประเภทของธุรกิจ (ต่อ)</vt:lpstr>
      <vt:lpstr>ประเภทของธุรกิจ (ต่อ) </vt:lpstr>
      <vt:lpstr>ประเภทของธุรกิจ (ต่อ)</vt:lpstr>
      <vt:lpstr>ปัจจัยการผลิต</vt:lpstr>
      <vt:lpstr>ปัจจัยการผลิต (ต่อ)</vt:lpstr>
      <vt:lpstr>หน้าที่ในการประกอบธุรกิจ</vt:lpstr>
      <vt:lpstr>หน้าที่ในการประกอบธุรกิจ (ต่อ)</vt:lpstr>
      <vt:lpstr>หน้าที่ในการประกอบธุรกิจ (ต่อ)</vt:lpstr>
      <vt:lpstr>ลักษณะสำคัญของธุรกิจเอกชน</vt:lpstr>
      <vt:lpstr>ลักษณะสำคัญของธุรกิจเอกชน (ต่อ)</vt:lpstr>
      <vt:lpstr>รูปแบบของการแข่งขัน</vt:lpstr>
      <vt:lpstr>รูปแบบของการแข่งขัน (ต่อ)</vt:lpstr>
      <vt:lpstr>รูปแบบของการแข่งขัน (ต่อ)</vt:lpstr>
      <vt:lpstr>รูปแบบของการแข่งขัน (ต่อ)</vt:lpstr>
      <vt:lpstr>รูปแบบของการแข่งขัน (ต่อ)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 ความรู้เบื้องต้นเกี่ยวกับการประกอบธุรกิจ</dc:title>
  <dc:creator>UNS_CT</dc:creator>
  <cp:lastModifiedBy>UNS_CT</cp:lastModifiedBy>
  <cp:revision>9</cp:revision>
  <dcterms:created xsi:type="dcterms:W3CDTF">2021-06-05T05:04:53Z</dcterms:created>
  <dcterms:modified xsi:type="dcterms:W3CDTF">2021-07-05T03:49:40Z</dcterms:modified>
</cp:coreProperties>
</file>