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2" r:id="rId6"/>
    <p:sldId id="318" r:id="rId7"/>
    <p:sldId id="319" r:id="rId8"/>
    <p:sldId id="260" r:id="rId9"/>
    <p:sldId id="326" r:id="rId10"/>
    <p:sldId id="327" r:id="rId11"/>
    <p:sldId id="321" r:id="rId12"/>
    <p:sldId id="266" r:id="rId13"/>
    <p:sldId id="323" r:id="rId14"/>
    <p:sldId id="324" r:id="rId15"/>
    <p:sldId id="267" r:id="rId16"/>
    <p:sldId id="325" r:id="rId17"/>
    <p:sldId id="269" r:id="rId18"/>
    <p:sldId id="270" r:id="rId19"/>
    <p:sldId id="271" r:id="rId20"/>
    <p:sldId id="272" r:id="rId21"/>
    <p:sldId id="32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บททั่วไป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</a:t>
          </a:r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บ่อเกิดแห่งหนี้และวัตถุแห่งหนี้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</a:t>
          </a:r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3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เจ้าหนี้และลูกหนี้ผิดนัด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</a:t>
          </a:r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4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สิทธิเรียกร้องให้ลูกหนี้ชำระหนี้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172029" custLinFactY="-14902" custLinFactNeighborX="3392" custLinFactNeighborY="-100000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Y="-30565" custLinFactNeighborX="7913" custLinFactNeighborY="-100000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189811" custLinFactNeighborX="-2261" custLinFactNeighborY="-14902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1130" custLinFactNeighborY="-24910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Y="171011" custLinFactNeighborX="-2261" custLinFactNeighborY="93214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3391" custLinFactNeighborY="7800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Y="187958" custLinFactY="52533" custLinFactNeighborX="260" custLinFactNeighborY="100000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Y="30565" custLinFactNeighborX="2949" custLinFactNeighborY="100000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5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ค่าสินไหมทดแทน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6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การชำระหนี้กลายเป็นพ้นวิสัย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7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รับช่วงสิทธิและรับช่วงทรัพย์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ครั้งที่8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การใช้สิทธิเรียกร้องของลูกหนี้ และเพิกถอนการฉ้อฉล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208467" custLinFactY="-14902" custLinFactNeighborX="3392" custLinFactNeighborY="-100000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Y="-30565" custLinFactNeighborX="7913" custLinFactNeighborY="-100000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232195" custLinFactNeighborX="-2261" custLinFactNeighborY="-14902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1130" custLinFactNeighborY="-24910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Y="210152" custLinFactNeighborX="-2261" custLinFactNeighborY="93214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3391" custLinFactNeighborY="7800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Y="223563" custLinFactY="52533" custLinFactNeighborX="260" custLinFactNeighborY="100000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Y="30565" custLinFactNeighborX="2949" custLinFactNeighborY="100000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9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สิทธิยึดหน่วง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10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เจ้าหนี้ลูกหนี้ร่วม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11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การโอนสิทธิเรียกร้อง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ครั้งที่12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th-TH" dirty="0">
              <a:latin typeface="Leelawadee" panose="020B0502040204020203" pitchFamily="34" charset="-34"/>
              <a:cs typeface="Leelawadee" panose="020B0502040204020203" pitchFamily="34" charset="-34"/>
            </a:rPr>
            <a:t>ความระงับแห่งหนี้</a:t>
          </a:r>
          <a:endParaRPr lang="en-US" dirty="0"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156074" custLinFactY="-14902" custLinFactNeighborX="3392" custLinFactNeighborY="-100000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Y="-30565" custLinFactNeighborX="7913" custLinFactNeighborY="-100000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163688" custLinFactNeighborX="-2261" custLinFactNeighborY="-14902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1130" custLinFactNeighborY="-24910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Y="172005" custLinFactNeighborX="-2261" custLinFactNeighborY="93214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3391" custLinFactNeighborY="7800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Y="156075" custLinFactY="52533" custLinFactNeighborX="260" custLinFactNeighborY="100000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Y="30565" custLinFactNeighborX="2949" custLinFactNeighborY="100000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37977" y="0"/>
          <a:ext cx="1467956" cy="16843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บททั่วไป</a:t>
          </a:r>
          <a:endParaRPr lang="en-US" sz="24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072850" y="0"/>
        <a:ext cx="1233083" cy="1684382"/>
      </dsp:txXfrm>
    </dsp:sp>
    <dsp:sp modelId="{FC7ED273-8CFD-43C2-9C05-44FADF3E0637}">
      <dsp:nvSpPr>
        <dsp:cNvPr id="0" name=""/>
        <dsp:cNvSpPr/>
      </dsp:nvSpPr>
      <dsp:spPr>
        <a:xfrm>
          <a:off x="121433" y="0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4751" y="143318"/>
        <a:ext cx="692001" cy="692001"/>
      </dsp:txXfrm>
    </dsp:sp>
    <dsp:sp modelId="{F660F4B9-35DB-4256-A868-A35C6DCCF6B2}">
      <dsp:nvSpPr>
        <dsp:cNvPr id="0" name=""/>
        <dsp:cNvSpPr/>
      </dsp:nvSpPr>
      <dsp:spPr>
        <a:xfrm>
          <a:off x="3201588" y="779509"/>
          <a:ext cx="1467956" cy="1858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บ่อเกิดแห่งหนี้และวัตถุแห่งหนี้</a:t>
          </a:r>
          <a:endParaRPr lang="en-US" sz="23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436461" y="779509"/>
        <a:ext cx="1233083" cy="1858491"/>
      </dsp:txXfrm>
    </dsp:sp>
    <dsp:sp modelId="{FD776C1E-557E-4553-9447-49B69EEC7907}">
      <dsp:nvSpPr>
        <dsp:cNvPr id="0" name=""/>
        <dsp:cNvSpPr/>
      </dsp:nvSpPr>
      <dsp:spPr>
        <a:xfrm>
          <a:off x="2468456" y="290185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</a:t>
          </a: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11774" y="433503"/>
        <a:ext cx="692001" cy="692001"/>
      </dsp:txXfrm>
    </dsp:sp>
    <dsp:sp modelId="{AD2806AC-6A03-4F05-9F4D-F72EA0E56FBF}">
      <dsp:nvSpPr>
        <dsp:cNvPr id="0" name=""/>
        <dsp:cNvSpPr/>
      </dsp:nvSpPr>
      <dsp:spPr>
        <a:xfrm>
          <a:off x="5648183" y="1643459"/>
          <a:ext cx="1467956" cy="1674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Leelawadee" panose="020B0502040204020203" pitchFamily="34" charset="-34"/>
              <a:cs typeface="Leelawadee" panose="020B0502040204020203" pitchFamily="34" charset="-34"/>
            </a:rPr>
            <a:t>เจ้าหนี้และลูกหนี้ผิดนัด</a:t>
          </a:r>
          <a:endParaRPr lang="en-US" sz="22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883056" y="1643459"/>
        <a:ext cx="1233083" cy="1674415"/>
      </dsp:txXfrm>
    </dsp:sp>
    <dsp:sp modelId="{89E6DA6E-7A23-44BD-8A99-378091FF741D}">
      <dsp:nvSpPr>
        <dsp:cNvPr id="0" name=""/>
        <dsp:cNvSpPr/>
      </dsp:nvSpPr>
      <dsp:spPr>
        <a:xfrm>
          <a:off x="4948242" y="1297301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</a:t>
          </a: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3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091560" y="1440619"/>
        <a:ext cx="692001" cy="692001"/>
      </dsp:txXfrm>
    </dsp:sp>
    <dsp:sp modelId="{402C2C77-A32C-4D99-9940-12535E1181F2}">
      <dsp:nvSpPr>
        <dsp:cNvPr id="0" name=""/>
        <dsp:cNvSpPr/>
      </dsp:nvSpPr>
      <dsp:spPr>
        <a:xfrm>
          <a:off x="8131785" y="1477526"/>
          <a:ext cx="1467956" cy="1840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สิทธิเรียกร้องให้ลูกหนี้ชำระหนี้</a:t>
          </a:r>
          <a:endParaRPr lang="en-US" sz="22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8366658" y="1477526"/>
        <a:ext cx="1233083" cy="1840348"/>
      </dsp:txXfrm>
    </dsp:sp>
    <dsp:sp modelId="{7453D9C8-CD6E-4AA4-8A19-7F6F667528F0}">
      <dsp:nvSpPr>
        <dsp:cNvPr id="0" name=""/>
        <dsp:cNvSpPr/>
      </dsp:nvSpPr>
      <dsp:spPr>
        <a:xfrm>
          <a:off x="7411436" y="1811722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</a:t>
          </a: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4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7554754" y="1955040"/>
        <a:ext cx="692001" cy="692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37977" y="0"/>
          <a:ext cx="1467956" cy="20411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ค่าสินไหมทดแทน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072850" y="0"/>
        <a:ext cx="1233083" cy="2041157"/>
      </dsp:txXfrm>
    </dsp:sp>
    <dsp:sp modelId="{FC7ED273-8CFD-43C2-9C05-44FADF3E0637}">
      <dsp:nvSpPr>
        <dsp:cNvPr id="0" name=""/>
        <dsp:cNvSpPr/>
      </dsp:nvSpPr>
      <dsp:spPr>
        <a:xfrm>
          <a:off x="121433" y="0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5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4751" y="143318"/>
        <a:ext cx="692001" cy="692001"/>
      </dsp:txXfrm>
    </dsp:sp>
    <dsp:sp modelId="{F660F4B9-35DB-4256-A868-A35C6DCCF6B2}">
      <dsp:nvSpPr>
        <dsp:cNvPr id="0" name=""/>
        <dsp:cNvSpPr/>
      </dsp:nvSpPr>
      <dsp:spPr>
        <a:xfrm>
          <a:off x="3201588" y="572013"/>
          <a:ext cx="1467956" cy="2273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การชำระหนี้กลายเป็นพ้นวิสัย</a:t>
          </a:r>
          <a:endParaRPr lang="en-US" sz="21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436461" y="572013"/>
        <a:ext cx="1233083" cy="2273484"/>
      </dsp:txXfrm>
    </dsp:sp>
    <dsp:sp modelId="{FD776C1E-557E-4553-9447-49B69EEC7907}">
      <dsp:nvSpPr>
        <dsp:cNvPr id="0" name=""/>
        <dsp:cNvSpPr/>
      </dsp:nvSpPr>
      <dsp:spPr>
        <a:xfrm>
          <a:off x="2468456" y="82688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6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11774" y="226006"/>
        <a:ext cx="692001" cy="692001"/>
      </dsp:txXfrm>
    </dsp:sp>
    <dsp:sp modelId="{AD2806AC-6A03-4F05-9F4D-F72EA0E56FBF}">
      <dsp:nvSpPr>
        <dsp:cNvPr id="0" name=""/>
        <dsp:cNvSpPr/>
      </dsp:nvSpPr>
      <dsp:spPr>
        <a:xfrm>
          <a:off x="5648183" y="1260219"/>
          <a:ext cx="1467956" cy="20576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รับช่วงสิทธิและรับช่วงทรัพย์</a:t>
          </a:r>
          <a:endParaRPr lang="en-US" sz="20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883056" y="1260219"/>
        <a:ext cx="1233083" cy="2057655"/>
      </dsp:txXfrm>
    </dsp:sp>
    <dsp:sp modelId="{89E6DA6E-7A23-44BD-8A99-378091FF741D}">
      <dsp:nvSpPr>
        <dsp:cNvPr id="0" name=""/>
        <dsp:cNvSpPr/>
      </dsp:nvSpPr>
      <dsp:spPr>
        <a:xfrm>
          <a:off x="4948242" y="1089805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7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091560" y="1233123"/>
        <a:ext cx="692001" cy="692001"/>
      </dsp:txXfrm>
    </dsp:sp>
    <dsp:sp modelId="{402C2C77-A32C-4D99-9940-12535E1181F2}">
      <dsp:nvSpPr>
        <dsp:cNvPr id="0" name=""/>
        <dsp:cNvSpPr/>
      </dsp:nvSpPr>
      <dsp:spPr>
        <a:xfrm>
          <a:off x="8131785" y="1128908"/>
          <a:ext cx="1467956" cy="21889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การใช้สิทธิเรียกร้องของลูกหนี้ และเพิกถอนการฉ้อฉล</a:t>
          </a:r>
          <a:endParaRPr lang="en-US" sz="19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8366658" y="1128908"/>
        <a:ext cx="1233083" cy="2188966"/>
      </dsp:txXfrm>
    </dsp:sp>
    <dsp:sp modelId="{7453D9C8-CD6E-4AA4-8A19-7F6F667528F0}">
      <dsp:nvSpPr>
        <dsp:cNvPr id="0" name=""/>
        <dsp:cNvSpPr/>
      </dsp:nvSpPr>
      <dsp:spPr>
        <a:xfrm>
          <a:off x="7411436" y="1604226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ครั้งที่8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7554754" y="1747544"/>
        <a:ext cx="692001" cy="692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37977" y="0"/>
          <a:ext cx="1467956" cy="15281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rtlCol="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สิทธิยึดหน่วง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1072850" y="0"/>
        <a:ext cx="1233083" cy="1528163"/>
      </dsp:txXfrm>
    </dsp:sp>
    <dsp:sp modelId="{FC7ED273-8CFD-43C2-9C05-44FADF3E0637}">
      <dsp:nvSpPr>
        <dsp:cNvPr id="0" name=""/>
        <dsp:cNvSpPr/>
      </dsp:nvSpPr>
      <dsp:spPr>
        <a:xfrm>
          <a:off x="121433" y="0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9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4751" y="143318"/>
        <a:ext cx="692001" cy="692001"/>
      </dsp:txXfrm>
    </dsp:sp>
    <dsp:sp modelId="{F660F4B9-35DB-4256-A868-A35C6DCCF6B2}">
      <dsp:nvSpPr>
        <dsp:cNvPr id="0" name=""/>
        <dsp:cNvSpPr/>
      </dsp:nvSpPr>
      <dsp:spPr>
        <a:xfrm>
          <a:off x="3201588" y="866681"/>
          <a:ext cx="1467956" cy="16027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Leelawadee" panose="020B0502040204020203" pitchFamily="34" charset="-34"/>
              <a:cs typeface="Leelawadee" panose="020B0502040204020203" pitchFamily="34" charset="-34"/>
            </a:rPr>
            <a:t>เจ้าหนี้ลูกหนี้ร่วม</a:t>
          </a:r>
          <a:endParaRPr lang="en-US" sz="24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436461" y="866681"/>
        <a:ext cx="1233083" cy="1602713"/>
      </dsp:txXfrm>
    </dsp:sp>
    <dsp:sp modelId="{FD776C1E-557E-4553-9447-49B69EEC7907}">
      <dsp:nvSpPr>
        <dsp:cNvPr id="0" name=""/>
        <dsp:cNvSpPr/>
      </dsp:nvSpPr>
      <dsp:spPr>
        <a:xfrm>
          <a:off x="2468456" y="377357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10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611774" y="520675"/>
        <a:ext cx="692001" cy="692001"/>
      </dsp:txXfrm>
    </dsp:sp>
    <dsp:sp modelId="{AD2806AC-6A03-4F05-9F4D-F72EA0E56FBF}">
      <dsp:nvSpPr>
        <dsp:cNvPr id="0" name=""/>
        <dsp:cNvSpPr/>
      </dsp:nvSpPr>
      <dsp:spPr>
        <a:xfrm>
          <a:off x="5648183" y="1633727"/>
          <a:ext cx="1467956" cy="16841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การโอนสิทธิเรียกร้อง</a:t>
          </a:r>
          <a:endParaRPr lang="en-US" sz="24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883056" y="1633727"/>
        <a:ext cx="1233083" cy="1684147"/>
      </dsp:txXfrm>
    </dsp:sp>
    <dsp:sp modelId="{89E6DA6E-7A23-44BD-8A99-378091FF741D}">
      <dsp:nvSpPr>
        <dsp:cNvPr id="0" name=""/>
        <dsp:cNvSpPr/>
      </dsp:nvSpPr>
      <dsp:spPr>
        <a:xfrm>
          <a:off x="4948242" y="1384473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 11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5091560" y="1527791"/>
        <a:ext cx="692001" cy="692001"/>
      </dsp:txXfrm>
    </dsp:sp>
    <dsp:sp modelId="{402C2C77-A32C-4D99-9940-12535E1181F2}">
      <dsp:nvSpPr>
        <dsp:cNvPr id="0" name=""/>
        <dsp:cNvSpPr/>
      </dsp:nvSpPr>
      <dsp:spPr>
        <a:xfrm>
          <a:off x="8131785" y="1789702"/>
          <a:ext cx="1467956" cy="15281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ความระงับแห่งหนี้</a:t>
          </a:r>
          <a:endParaRPr lang="en-US" sz="23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8366658" y="1789702"/>
        <a:ext cx="1233083" cy="1528172"/>
      </dsp:txXfrm>
    </dsp:sp>
    <dsp:sp modelId="{7453D9C8-CD6E-4AA4-8A19-7F6F667528F0}">
      <dsp:nvSpPr>
        <dsp:cNvPr id="0" name=""/>
        <dsp:cNvSpPr/>
      </dsp:nvSpPr>
      <dsp:spPr>
        <a:xfrm>
          <a:off x="7411436" y="1898894"/>
          <a:ext cx="978637" cy="9786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 dirty="0">
              <a:latin typeface="Leelawadee" panose="020B0502040204020203" pitchFamily="34" charset="-34"/>
              <a:cs typeface="Leelawadee" panose="020B0502040204020203" pitchFamily="34" charset="-34"/>
            </a:rPr>
            <a:t>ครั้งที่12</a:t>
          </a:r>
          <a:endParaRPr lang="en-US" sz="2500" kern="1200" dirty="0"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7554754" y="2042212"/>
        <a:ext cx="692001" cy="69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ยึดรูปบนภาพนิ่ง 1">
            <a:extLst>
              <a:ext uri="{FF2B5EF4-FFF2-40B4-BE49-F238E27FC236}">
                <a16:creationId xmlns:a16="http://schemas.microsoft.com/office/drawing/2014/main" id="{4F3EE49A-D3FF-4F2D-A085-74A1AD603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ตัวยึดบันทึกย่อ 2">
            <a:extLst>
              <a:ext uri="{FF2B5EF4-FFF2-40B4-BE49-F238E27FC236}">
                <a16:creationId xmlns:a16="http://schemas.microsoft.com/office/drawing/2014/main" id="{CB8451F2-9A0A-42A1-A070-E072DACB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12292" name="ตัวยึดหมายเลขภาพนิ่ง 3">
            <a:extLst>
              <a:ext uri="{FF2B5EF4-FFF2-40B4-BE49-F238E27FC236}">
                <a16:creationId xmlns:a16="http://schemas.microsoft.com/office/drawing/2014/main" id="{679D7485-B3EE-4941-9E76-5B8231FAA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fld id="{A3882CD3-68E0-49AC-A258-FEEACE6E5836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4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914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212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900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61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896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4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3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477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4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6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0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477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04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687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051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28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30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398373" y="15736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ครั้งที่ 1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>
            <a:extLst>
              <a:ext uri="{FF2B5EF4-FFF2-40B4-BE49-F238E27FC236}">
                <a16:creationId xmlns:a16="http://schemas.microsoft.com/office/drawing/2014/main" id="{B9D7799C-147A-4F03-BEC2-780D9DAD0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/>
              <a:t>1.</a:t>
            </a:r>
            <a:r>
              <a:rPr lang="th-TH" altLang="th-TH" b="1"/>
              <a:t>การศึกษากฎหมายลักษณะหนี้</a:t>
            </a:r>
            <a:endParaRPr lang="th-TH" altLang="th-TH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B27D4FBE-71A7-41CD-B507-F5505B9B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dirty="0"/>
              <a:t>หมวด 1 วัตถุแห่งหนี้</a:t>
            </a:r>
            <a:endParaRPr lang="en-US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dirty="0"/>
              <a:t>หมวด 2 ผลแห่งหนี้</a:t>
            </a:r>
            <a:endParaRPr lang="en-US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dirty="0"/>
              <a:t>หมวด 3 ลูกหนี้และเจ้าหนี้หลายคน</a:t>
            </a:r>
            <a:endParaRPr lang="en-US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dirty="0"/>
              <a:t>หมวด 4 โอนสิทธิเรียกร้อง</a:t>
            </a:r>
            <a:endParaRPr lang="en-US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800" dirty="0"/>
              <a:t>หมวด 5 ความระงับหนี้</a:t>
            </a:r>
            <a:r>
              <a:rPr lang="en-US" dirty="0"/>
              <a:t>	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>
            <a:extLst>
              <a:ext uri="{FF2B5EF4-FFF2-40B4-BE49-F238E27FC236}">
                <a16:creationId xmlns:a16="http://schemas.microsoft.com/office/drawing/2014/main" id="{8BA2BAC6-1E97-4776-BCF6-5469E4ABF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2. ความเป็นมาของกฎหมายหนี้</a:t>
            </a:r>
            <a:endParaRPr lang="th-TH" altLang="th-TH"/>
          </a:p>
        </p:txBody>
      </p:sp>
      <p:sp>
        <p:nvSpPr>
          <p:cNvPr id="17411" name="ตัวยึดเนื้อหา 2">
            <a:extLst>
              <a:ext uri="{FF2B5EF4-FFF2-40B4-BE49-F238E27FC236}">
                <a16:creationId xmlns:a16="http://schemas.microsoft.com/office/drawing/2014/main" id="{63A63889-9EBA-40B6-BAC6-DFA3FFF57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/>
              <a:t>กฎหมายโรมันเรียกว่า </a:t>
            </a:r>
            <a:r>
              <a:rPr lang="en-US" altLang="th-TH" b="1"/>
              <a:t>“Obligatio”</a:t>
            </a:r>
            <a:r>
              <a:rPr lang="th-TH" altLang="th-TH"/>
              <a:t> แปลได้ว่าเป็น </a:t>
            </a:r>
            <a:r>
              <a:rPr lang="th-TH" altLang="th-TH" b="1"/>
              <a:t>“ภาระ”หรือ “หน้าที่”</a:t>
            </a:r>
          </a:p>
          <a:p>
            <a:pPr eaLnBrk="1" hangingPunct="1"/>
            <a:r>
              <a:rPr lang="th-TH" altLang="th-TH"/>
              <a:t>กฎหมายไทย</a:t>
            </a:r>
          </a:p>
          <a:p>
            <a:pPr lvl="1" eaLnBrk="1" hangingPunct="1"/>
            <a:r>
              <a:rPr lang="th-TH" altLang="th-TH"/>
              <a:t>สมัยก่อนเราเรียกว่า </a:t>
            </a:r>
            <a:r>
              <a:rPr lang="en-US" altLang="th-TH"/>
              <a:t>“</a:t>
            </a:r>
            <a:r>
              <a:rPr lang="th-TH" altLang="th-TH" b="1"/>
              <a:t>พันธะธรรม</a:t>
            </a:r>
            <a:r>
              <a:rPr lang="en-US" altLang="th-TH" b="1"/>
              <a:t>”</a:t>
            </a:r>
            <a:r>
              <a:rPr lang="th-TH" altLang="th-TH"/>
              <a:t> (</a:t>
            </a:r>
            <a:r>
              <a:rPr lang="en-US" altLang="th-TH"/>
              <a:t>Obligation</a:t>
            </a:r>
            <a:r>
              <a:rPr lang="th-TH" altLang="th-TH"/>
              <a:t>) </a:t>
            </a:r>
            <a:endParaRPr lang="en-US" altLang="th-TH"/>
          </a:p>
          <a:p>
            <a:pPr lvl="1" eaLnBrk="1" hangingPunct="1"/>
            <a:r>
              <a:rPr lang="en-US" altLang="th-TH" b="1"/>
              <a:t>“</a:t>
            </a:r>
            <a:r>
              <a:rPr lang="th-TH" altLang="th-TH" b="1"/>
              <a:t>ณี่</a:t>
            </a:r>
            <a:r>
              <a:rPr lang="en-US" altLang="th-TH" b="1"/>
              <a:t>”</a:t>
            </a:r>
            <a:r>
              <a:rPr lang="th-TH" altLang="th-TH"/>
              <a:t> หมายถึงกู้หนี้ยืมสิน</a:t>
            </a:r>
            <a:r>
              <a:rPr lang="en-US" altLang="th-TH"/>
              <a:t> </a:t>
            </a:r>
          </a:p>
          <a:p>
            <a:pPr lvl="1" eaLnBrk="1" hangingPunct="1"/>
            <a:r>
              <a:rPr lang="en-US" altLang="th-TH" b="1"/>
              <a:t>“</a:t>
            </a:r>
            <a:r>
              <a:rPr lang="th-TH" altLang="th-TH" b="1"/>
              <a:t>หนี้โดยนิตินัย</a:t>
            </a:r>
            <a:r>
              <a:rPr lang="en-US" altLang="th-TH" b="1"/>
              <a:t>”</a:t>
            </a:r>
            <a:r>
              <a:rPr lang="th-TH" altLang="th-TH"/>
              <a:t> หรือ </a:t>
            </a:r>
            <a:r>
              <a:rPr lang="en-US" altLang="th-TH" b="1"/>
              <a:t>“</a:t>
            </a:r>
            <a:r>
              <a:rPr lang="th-TH" altLang="th-TH" b="1"/>
              <a:t>หนี้</a:t>
            </a:r>
            <a:r>
              <a:rPr lang="en-US" altLang="th-TH" b="1"/>
              <a:t>”</a:t>
            </a:r>
            <a:endParaRPr lang="en-US" altLang="th-TH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>
            <a:extLst>
              <a:ext uri="{FF2B5EF4-FFF2-40B4-BE49-F238E27FC236}">
                <a16:creationId xmlns:a16="http://schemas.microsoft.com/office/drawing/2014/main" id="{9E0DB355-7325-442F-9F43-C071A98A2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ความสำคัญของกฎหมายหนี้</a:t>
            </a:r>
            <a:endParaRPr lang="th-TH" altLang="th-TH"/>
          </a:p>
        </p:txBody>
      </p:sp>
      <p:sp>
        <p:nvSpPr>
          <p:cNvPr id="18435" name="ตัวยึดเนื้อหา 2">
            <a:extLst>
              <a:ext uri="{FF2B5EF4-FFF2-40B4-BE49-F238E27FC236}">
                <a16:creationId xmlns:a16="http://schemas.microsoft.com/office/drawing/2014/main" id="{7095B69C-F44D-43BE-B5C1-60C225CBE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บรรพ</a:t>
            </a:r>
            <a:r>
              <a:rPr lang="en-US" altLang="th-TH" b="1"/>
              <a:t> 1</a:t>
            </a:r>
            <a:r>
              <a:rPr lang="en-US" altLang="th-TH"/>
              <a:t>  </a:t>
            </a:r>
            <a:r>
              <a:rPr lang="th-TH" altLang="th-TH"/>
              <a:t>ลักษณะนิติกรรมและอายุความเป็นเรื่องเกี่ยวกับหนี้</a:t>
            </a:r>
            <a:endParaRPr lang="en-US" altLang="th-TH"/>
          </a:p>
          <a:p>
            <a:pPr eaLnBrk="1" hangingPunct="1"/>
            <a:r>
              <a:rPr lang="th-TH" altLang="th-TH" b="1"/>
              <a:t>บรรพ</a:t>
            </a:r>
            <a:r>
              <a:rPr lang="en-US" altLang="th-TH" b="1"/>
              <a:t> 2</a:t>
            </a:r>
            <a:r>
              <a:rPr lang="en-US" altLang="th-TH"/>
              <a:t>  </a:t>
            </a:r>
            <a:r>
              <a:rPr lang="th-TH" altLang="th-TH"/>
              <a:t>เกี่ยวข้องกับหนี้โดยเฉพาะ</a:t>
            </a:r>
            <a:endParaRPr lang="en-US" altLang="th-TH"/>
          </a:p>
          <a:p>
            <a:pPr eaLnBrk="1" hangingPunct="1"/>
            <a:r>
              <a:rPr lang="th-TH" altLang="th-TH" b="1"/>
              <a:t>บรรพ</a:t>
            </a:r>
            <a:r>
              <a:rPr lang="en-US" altLang="th-TH" b="1"/>
              <a:t> 3</a:t>
            </a:r>
            <a:r>
              <a:rPr lang="en-US" altLang="th-TH"/>
              <a:t>  </a:t>
            </a:r>
            <a:r>
              <a:rPr lang="th-TH" altLang="th-TH"/>
              <a:t>เป็นเอกเทศสัญญาก็เป็นเรื่องหนี้หนี้ซึ่งแยกประเภทออกไปนั้นเอง</a:t>
            </a:r>
            <a:endParaRPr lang="en-US" altLang="th-TH"/>
          </a:p>
          <a:p>
            <a:pPr eaLnBrk="1" hangingPunct="1"/>
            <a:r>
              <a:rPr lang="th-TH" altLang="th-TH" b="1"/>
              <a:t>บรรพ</a:t>
            </a:r>
            <a:r>
              <a:rPr lang="en-US" altLang="th-TH" b="1"/>
              <a:t> 4</a:t>
            </a:r>
            <a:r>
              <a:rPr lang="en-US" altLang="th-TH"/>
              <a:t>  </a:t>
            </a:r>
            <a:r>
              <a:rPr lang="th-TH" altLang="th-TH"/>
              <a:t>เรื่องทรัพย์สิน เป็นเรื่องที่ก่อให้เกิดภาระหรือหนี้แก่เจ้าของทรัพย์นั้นเอง</a:t>
            </a:r>
            <a:endParaRPr lang="en-US" altLang="th-TH"/>
          </a:p>
          <a:p>
            <a:pPr eaLnBrk="1" hangingPunct="1"/>
            <a:r>
              <a:rPr lang="th-TH" altLang="th-TH" b="1"/>
              <a:t>บรรพ</a:t>
            </a:r>
            <a:r>
              <a:rPr lang="en-US" altLang="th-TH" b="1"/>
              <a:t> 5 </a:t>
            </a:r>
            <a:r>
              <a:rPr lang="th-TH" altLang="th-TH" b="1"/>
              <a:t>และ</a:t>
            </a:r>
            <a:r>
              <a:rPr lang="en-US" altLang="th-TH" b="1"/>
              <a:t> 6</a:t>
            </a:r>
            <a:r>
              <a:rPr lang="en-US" altLang="th-TH"/>
              <a:t>  </a:t>
            </a:r>
            <a:r>
              <a:rPr lang="th-TH" altLang="th-TH"/>
              <a:t>เรื่องครอบครัวและมรดก</a:t>
            </a:r>
            <a:endParaRPr lang="en-US" altLang="th-TH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>
            <a:extLst>
              <a:ext uri="{FF2B5EF4-FFF2-40B4-BE49-F238E27FC236}">
                <a16:creationId xmlns:a16="http://schemas.microsoft.com/office/drawing/2014/main" id="{B45A998A-9D2B-4A3F-B7AA-35B0F9004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4. บุคคลสิทธิและทรัพย์สิทธิ</a:t>
            </a:r>
            <a:endParaRPr lang="th-TH" altLang="th-TH"/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15310E30-5117-4921-96F2-63AD3A809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807419"/>
              </p:ext>
            </p:extLst>
          </p:nvPr>
        </p:nvGraphicFramePr>
        <p:xfrm>
          <a:off x="1104900" y="1945758"/>
          <a:ext cx="9980682" cy="49688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3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015"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เรื่อง</a:t>
                      </a:r>
                      <a:endParaRPr lang="th-TH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บุคคลสิทธิ</a:t>
                      </a:r>
                      <a:endParaRPr lang="th-TH" sz="2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ทรัพยสิทธิ</a:t>
                      </a:r>
                      <a:endParaRPr lang="th-TH" sz="2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ผู้มีหน้าที่</a:t>
                      </a: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	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ก่อให้เกิดสิทธิเฉพาะคู่สัญญาเท่านั้น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สิทธิบังคับแก่บุคคลทั่วไป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ทรัพยสิทธิอาจใช้ยันบุคคลได้ทั่วโลก</a:t>
                      </a: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2. ลักษณะของหน้าที่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ต้องมีลักษณะที่แน่นอนเช่นลูกหนี้ต้องปฏิบัติตามสัญญา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เป็นการก่อให้เกิดหน้าที่แก่บุคคลทั่วไป เช่นหน้าที่จะไม่ละเมิดผู้อื่น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3. วัตถุแห่งหนี้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มีอยู่</a:t>
                      </a: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 3 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อย่าง คือ</a:t>
                      </a: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1.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กระทำการ</a:t>
                      </a: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 2.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งดเว้นกระทำการ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3.ส่งมอบทรัพย์สิน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การได้ใช้สิทธิในตัวทรัพย์โดยไม่มีผู้ใดรบกวนขัดขวาง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F342523D-A318-4617-A658-015E880A4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78291"/>
              </p:ext>
            </p:extLst>
          </p:nvPr>
        </p:nvGraphicFramePr>
        <p:xfrm>
          <a:off x="1088065" y="567852"/>
          <a:ext cx="10015870" cy="62901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913"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เรื่อง</a:t>
                      </a:r>
                      <a:endParaRPr lang="th-TH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บุคคลสิทธิ</a:t>
                      </a:r>
                      <a:endParaRPr lang="th-TH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kern="1200" dirty="0"/>
                        <a:t>ทรัพยสิทธิ</a:t>
                      </a:r>
                      <a:endParaRPr lang="th-TH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4. </a:t>
                      </a:r>
                      <a:r>
                        <a:rPr lang="en-US" sz="2800" dirty="0" err="1">
                          <a:latin typeface="Angsana New"/>
                          <a:ea typeface="Calibri"/>
                          <a:cs typeface="Angsana New"/>
                        </a:rPr>
                        <a:t>การบังคับใช้สิทธิ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ต้องฟ้องร้องต่อศาลไม่อาจบังคับได้โดยตนเอง เว้นแต่บางกรณีบังคับทางอ้อมเช่น การยึดหน่วง หักลบกลบหนี้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ให้อำนาจไม่ต้องฟ้องร้องต่อศาลก็ได้ เช่นการจำหน่าย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จ่ายโอนใช้สอยทรัพย์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5. อายุความของสิทธิ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ใช้อายุความเสียสิทธิ คือหากไม่ฟ้องร้องภายในอายุความคดีขาดอายุความ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ใช้อายุความได้สิทธิ เช่นการครอบครองปรปักษ์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6. การควบคุม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  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    ก</a:t>
                      </a: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ฎหมาย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>
                          <a:latin typeface="Calibri"/>
                          <a:ea typeface="Calibri"/>
                          <a:cs typeface="Angsana New"/>
                        </a:rPr>
                        <a:t>สิทธิเรียกร้องเกิดได้หลายทางไม่จำกัดรูปแบบ อาจจะเกิดโดยสัญญาก็ได้ โดยละเมิด ลาภมิควรได้ หรือจัดการงานนอกสั่งก็ได้ แต่ต้องฟ้องร้องต่อศาลเพื่อบังคับ</a:t>
                      </a:r>
                      <a:endParaRPr lang="en-US" sz="28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th-TH" sz="2800" dirty="0">
                          <a:latin typeface="Calibri"/>
                          <a:ea typeface="Calibri"/>
                          <a:cs typeface="Angsana New"/>
                        </a:rPr>
                        <a:t>ทรัพยสิทธิเป็นสิทธิเด็ดขาด และเป็นสิทธิก่อให้เกิดหน้าที่แก่บุคคลทั่วไปทั่งเป็นสิทธิไม่มีอายุความ </a:t>
                      </a:r>
                      <a:endParaRPr lang="en-US" sz="2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>
            <a:extLst>
              <a:ext uri="{FF2B5EF4-FFF2-40B4-BE49-F238E27FC236}">
                <a16:creationId xmlns:a16="http://schemas.microsoft.com/office/drawing/2014/main" id="{92DB0785-54FF-474D-9BF4-1E480B4AD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5. ลักษณะทั่วไปของหนี้</a:t>
            </a:r>
            <a:endParaRPr lang="th-TH" altLang="th-TH"/>
          </a:p>
        </p:txBody>
      </p:sp>
      <p:sp>
        <p:nvSpPr>
          <p:cNvPr id="21507" name="ตัวยึดเนื้อหา 2">
            <a:extLst>
              <a:ext uri="{FF2B5EF4-FFF2-40B4-BE49-F238E27FC236}">
                <a16:creationId xmlns:a16="http://schemas.microsoft.com/office/drawing/2014/main" id="{8504E481-40EE-4DFC-9E1C-BCBCF0C24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b="1"/>
              <a:t>1. </a:t>
            </a:r>
            <a:r>
              <a:rPr lang="th-TH" altLang="th-TH" b="1"/>
              <a:t>เป็นบุคคลสิทธิ </a:t>
            </a:r>
            <a:r>
              <a:rPr lang="th-TH" altLang="th-TH"/>
              <a:t>คือก่อให้เกิดความผูกพันกันเฉพาะบุคคลที่เกี่ยวข้องเท่านั้น ไม่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/>
              <a:t>ผูกพันบุคคลทั่วไปเช่นทรัพย์สิทธิ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b="1"/>
              <a:t>2. </a:t>
            </a:r>
            <a:r>
              <a:rPr lang="th-TH" altLang="th-TH" b="1"/>
              <a:t>เป็นสิทธิเกี่ยวกับทรัพย์สิน </a:t>
            </a:r>
            <a:r>
              <a:rPr lang="th-TH" altLang="th-TH"/>
              <a:t>เพราะเป็นสิทธิทั่วไปทางหนี้มีราคาและอาจถือเอาได้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/>
              <a:t>3.</a:t>
            </a:r>
            <a:r>
              <a:rPr lang="th-TH" altLang="th-TH"/>
              <a:t>  </a:t>
            </a:r>
            <a:r>
              <a:rPr lang="th-TH" altLang="th-TH" b="1"/>
              <a:t>เป็นสิทธิทางแพ่ง </a:t>
            </a:r>
            <a:r>
              <a:rPr lang="th-TH" altLang="th-TH"/>
              <a:t>ซึ่งก่อให้เกิดสิทธิเรียกร้องกันทางแพ่ง เป็นสิทธิเอกชน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b="1"/>
              <a:t>4. </a:t>
            </a:r>
            <a:r>
              <a:rPr lang="th-TH" altLang="th-TH" b="1"/>
              <a:t>ลูกหนี้มีตัวตนแน่นอน </a:t>
            </a:r>
            <a:r>
              <a:rPr lang="th-TH" altLang="th-TH"/>
              <a:t>เนื่องจากเป็นสิทธิเรียกร้องเป็นบุคคลสิทธิไม่ใช้สิทธิที่มีต่อ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/>
              <a:t>คนทั่วไปอย่างทรัพย์สิทธิ หน้าที่เรียกร้องจึงจำกัดอยู่กับบุคคลที่เกี่ยวข้อง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b="1"/>
              <a:t>5. </a:t>
            </a:r>
            <a:r>
              <a:rPr lang="th-TH" altLang="th-TH" b="1"/>
              <a:t>วัตถุแห่งหนี้แน่นอน </a:t>
            </a:r>
            <a:r>
              <a:rPr lang="th-TH" altLang="th-TH"/>
              <a:t>สิทธิเรียกร้องมีวัตถุแห่งสิทธิเป็นการกระทำ งดเว้นกระทำการ </a:t>
            </a:r>
            <a:endParaRPr lang="en-US" altLang="th-TH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/>
              <a:t>หรือโอนทรัพย์สิน สิ่งที่ลูกหนี้กระทำจึงต้องเป็นเรื่องที่แน่นอน</a:t>
            </a:r>
            <a:endParaRPr lang="en-US" altLang="th-TH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>
            <a:extLst>
              <a:ext uri="{FF2B5EF4-FFF2-40B4-BE49-F238E27FC236}">
                <a16:creationId xmlns:a16="http://schemas.microsoft.com/office/drawing/2014/main" id="{99BA696D-2506-4E59-BF0F-33CF27D0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6. ความหมายของหนี้</a:t>
            </a:r>
            <a:endParaRPr lang="th-TH" altLang="th-TH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D15230CA-0ACB-4C14-A5AB-CE9F6764C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h-TH" altLang="th-TH"/>
              <a:t>ตามประมวลกฎหมายแพ่งและพาณิชย์ พ.ศ. 2466 (เดิม) ได้ให้ความหมายของคำว่าหนี้ไว้ว่า </a:t>
            </a:r>
            <a:r>
              <a:rPr lang="th-TH" altLang="th-TH" i="1"/>
              <a:t>“อันว่า</a:t>
            </a:r>
            <a:r>
              <a:rPr lang="th-TH" altLang="th-TH" b="1" i="1"/>
              <a:t>หนี้</a:t>
            </a:r>
            <a:r>
              <a:rPr lang="th-TH" altLang="th-TH" i="1"/>
              <a:t>นั้นโดยนิตินัย เป็นความเกี่ยวพันระหว่างบุคคลคนเดียวหรือหลายคน ฝ่ายหนึ่งเรียกว่า</a:t>
            </a:r>
            <a:r>
              <a:rPr lang="th-TH" altLang="th-TH" b="1" i="1"/>
              <a:t>ลูกหนี้</a:t>
            </a:r>
            <a:r>
              <a:rPr lang="th-TH" altLang="th-TH" i="1"/>
              <a:t> จำต้องส่งทรัพย์สินก็ดี หรือทำการหรือเว้นทำการให้แก่บุคคลคนเดียวหรือหลายคน อีกฝ่ายหนึ่งเรียกว่าเ</a:t>
            </a:r>
            <a:r>
              <a:rPr lang="th-TH" altLang="th-TH" b="1" i="1"/>
              <a:t>จ้าหนี้</a:t>
            </a:r>
            <a:r>
              <a:rPr lang="th-TH" altLang="th-TH" i="1"/>
              <a:t>”</a:t>
            </a:r>
            <a:r>
              <a:rPr lang="th-TH" altLang="th-TH"/>
              <a:t> </a:t>
            </a:r>
            <a:endParaRPr lang="en-US" altLang="th-TH"/>
          </a:p>
          <a:p>
            <a:pPr eaLnBrk="1" hangingPunct="1"/>
            <a:r>
              <a:rPr lang="th-TH" altLang="th-TH" b="1"/>
              <a:t>ม.ร.ว.เสนีย์  ปราโมช</a:t>
            </a:r>
            <a:r>
              <a:rPr lang="th-TH" altLang="th-TH"/>
              <a:t> กล่าวว่า </a:t>
            </a:r>
            <a:r>
              <a:rPr lang="th-TH" altLang="th-TH" i="1"/>
              <a:t>“</a:t>
            </a:r>
            <a:r>
              <a:rPr lang="th-TH" altLang="th-TH" b="1" i="1"/>
              <a:t>หนี้</a:t>
            </a:r>
            <a:r>
              <a:rPr lang="th-TH" altLang="th-TH" i="1"/>
              <a:t>คือความผูกพันที่มีผลในกฎหมาย ซึ่งบุคคลฝ่ายหนึ่งเรียกว่า</a:t>
            </a:r>
            <a:r>
              <a:rPr lang="th-TH" altLang="th-TH" b="1" i="1"/>
              <a:t>เจ้าหนี้</a:t>
            </a:r>
            <a:r>
              <a:rPr lang="th-TH" altLang="th-TH" i="1"/>
              <a:t> ชอบที่ได้รับชำระหนี้มีวัตถุเป็นการกระทำหรืองดเว้น หรือส่งมอบทรัพย์สินจากบุคคลอีกฝ่ายหนึ่งเรียกว่า</a:t>
            </a:r>
            <a:r>
              <a:rPr lang="th-TH" altLang="th-TH" b="1" i="1"/>
              <a:t>ลูกหนี้</a:t>
            </a:r>
            <a:r>
              <a:rPr lang="th-TH" altLang="th-TH" i="1"/>
              <a:t>”</a:t>
            </a:r>
            <a:endParaRPr lang="en-US" altLang="th-TH" i="1"/>
          </a:p>
          <a:p>
            <a:pPr eaLnBrk="1" hangingPunct="1"/>
            <a:r>
              <a:rPr lang="th-TH" altLang="th-TH" b="1"/>
              <a:t>ศาสตราจารย์ ดร. จิ๊ด  เศรษฐบุตร</a:t>
            </a:r>
            <a:r>
              <a:rPr lang="th-TH" altLang="th-TH"/>
              <a:t> ได้อธิบายหนี้ว่า </a:t>
            </a:r>
            <a:r>
              <a:rPr lang="th-TH" altLang="th-TH" i="1"/>
              <a:t>“เป็นนิติสัมพันธ์ระหว่างบุคคลสองฝ่าย ซึ่งฝ่ายหนึ่งต้องกระทำการอย่างใดอย่างหนึ่งให้อีกฝ่ายหนึ่ง การกระทำแยกเป็น 3 ชนิด คือ 1.กระทำ 2.ละเว้นกระทำการ และ 3.การโอนทรัพย์สิน”</a:t>
            </a:r>
            <a:endParaRPr lang="en-US" altLang="th-TH"/>
          </a:p>
          <a:p>
            <a:pPr eaLnBrk="1" hangingPunct="1"/>
            <a:endParaRPr lang="th-TH" alt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>
            <a:extLst>
              <a:ext uri="{FF2B5EF4-FFF2-40B4-BE49-F238E27FC236}">
                <a16:creationId xmlns:a16="http://schemas.microsoft.com/office/drawing/2014/main" id="{99BD87FD-6C3C-49FA-AAC9-A35C0082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/>
              <a:t>7. องค์ประกอบของหนี้</a:t>
            </a:r>
            <a:endParaRPr lang="th-TH" altLang="th-TH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31DFCE27-A829-4A17-B33D-53E40411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1. </a:t>
            </a:r>
            <a:r>
              <a:rPr lang="th-TH" b="1" dirty="0"/>
              <a:t>บุคคลสองฝ่าย </a:t>
            </a:r>
            <a:r>
              <a:rPr lang="th-TH" dirty="0"/>
              <a:t>ได้แก่ฝ่ายที่เป็นผู้กระทำ คือ เจ้าหนี้ ซึ่งเป็นผู้มีสิทธิเรียกร้องให้ชำระ</a:t>
            </a:r>
            <a:endParaRPr lang="en-U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หนี้ กับอีกฝ่ายหนึ่งซึ่งถูกกระทำ คือ ลูกหนี้ ซึ่งมีหน้าที่ต้องชำระหนี้ ดังนั้นจะเป็นหนี้ตนเองไม่ได้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2. </a:t>
            </a:r>
            <a:r>
              <a:rPr lang="th-TH" b="1" dirty="0"/>
              <a:t>วัตถุแห่งหนี้</a:t>
            </a:r>
            <a:r>
              <a:rPr lang="th-TH" dirty="0"/>
              <a:t> </a:t>
            </a:r>
            <a:r>
              <a:rPr lang="th-TH" b="1" dirty="0"/>
              <a:t>ม.</a:t>
            </a:r>
            <a:r>
              <a:rPr lang="th-TH" b="1" dirty="0" err="1"/>
              <a:t>ร.ว.</a:t>
            </a:r>
            <a:r>
              <a:rPr lang="th-TH" b="1" dirty="0"/>
              <a:t>เสนีย์  ปราโมช</a:t>
            </a:r>
            <a:r>
              <a:rPr lang="th-TH" dirty="0"/>
              <a:t> กล่าวว่าวัตถุแห่งหนี้คือ การกระทำหรืองดเว้น </a:t>
            </a:r>
            <a:endParaRPr lang="en-U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หรือส่งมอบทรัพย์สิน ส่วน</a:t>
            </a:r>
            <a:r>
              <a:rPr lang="th-TH" b="1" dirty="0"/>
              <a:t>ศาสตราจารย์ ดร. </a:t>
            </a:r>
            <a:r>
              <a:rPr lang="th-TH" b="1" dirty="0" err="1"/>
              <a:t>จิ๊ด</a:t>
            </a:r>
            <a:r>
              <a:rPr lang="th-TH" b="1" dirty="0"/>
              <a:t>  </a:t>
            </a:r>
            <a:r>
              <a:rPr lang="th-TH" b="1" dirty="0" err="1"/>
              <a:t>เศรษฐ</a:t>
            </a:r>
            <a:r>
              <a:rPr lang="th-TH" b="1" dirty="0"/>
              <a:t>บุตร</a:t>
            </a:r>
            <a:r>
              <a:rPr lang="th-TH" dirty="0"/>
              <a:t> อธิบายวัตถุแห่งหนี้มี 3 ชนิด คือ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1.กระทำ 2.ละเว้นกระทำการ และ 3.การโอนทรัพย์สิน ดังนั้นวัตถุแห่งหนี้มี 3 อย่าง คือ การโอน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ทรัพย์สิน กระทำการ และการงดเว้นกระทำการ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3. </a:t>
            </a:r>
            <a:r>
              <a:rPr lang="th-TH" b="1" dirty="0"/>
              <a:t>มีความผูกพันทางกฎหมาย</a:t>
            </a:r>
            <a:r>
              <a:rPr lang="th-TH" dirty="0"/>
              <a:t> หมายถึง เจ้าหนี้มีอำนาจบังคับชำระหนี้ได้จากลูกหนี้ได้ </a:t>
            </a:r>
            <a:endParaRPr lang="en-U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ในเบื้องต้นให้พิจารณาว่าหนี้มีบ่อเกิดหรือมูลหนี้แล้วหรือไม่ คือ หนี้อาจเกิดขึ้นโดยนิติกรรม หรือ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h-TH" dirty="0"/>
              <a:t>โดยนิติเหตุ (ละเมิด จัดการงานนอกสั่ง ลาภมิควรได้) 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333328-D27C-4114-B905-D1EEEFF9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คำถามท้ายชั่วโมง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CCB6E3-A712-4330-B808-7CC2A0F0B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1. บุคคลสิทธิและทรัพยสิทธิต่างกันอย่างไร ?</a:t>
            </a:r>
          </a:p>
          <a:p>
            <a:r>
              <a:rPr lang="th-TH" dirty="0"/>
              <a:t>2. องค์ประกอบของหนี้คืออะไร ?</a:t>
            </a:r>
          </a:p>
        </p:txBody>
      </p:sp>
    </p:spTree>
    <p:extLst>
      <p:ext uri="{BB962C8B-B14F-4D97-AF65-F5344CB8AC3E}">
        <p14:creationId xmlns:p14="http://schemas.microsoft.com/office/powerpoint/2010/main" val="41979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>
            <a:extLst>
              <a:ext uri="{FF2B5EF4-FFF2-40B4-BE49-F238E27FC236}">
                <a16:creationId xmlns:a16="http://schemas.microsoft.com/office/drawing/2014/main" id="{B102181D-3892-4FA4-9502-AC6AC3DF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solidFill>
                  <a:srgbClr val="7B9899"/>
                </a:solidFill>
              </a:rPr>
              <a:t>แนะนำผู้สอน</a:t>
            </a:r>
          </a:p>
        </p:txBody>
      </p:sp>
      <p:sp>
        <p:nvSpPr>
          <p:cNvPr id="8195" name="ตัวแทนเนื้อหา 2">
            <a:extLst>
              <a:ext uri="{FF2B5EF4-FFF2-40B4-BE49-F238E27FC236}">
                <a16:creationId xmlns:a16="http://schemas.microsoft.com/office/drawing/2014/main" id="{F7E94DEC-20E1-4420-A04B-D6D49A9AE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6112" y="701418"/>
            <a:ext cx="8229600" cy="5699382"/>
          </a:xfrm>
        </p:spPr>
        <p:txBody>
          <a:bodyPr>
            <a:normAutofit/>
          </a:bodyPr>
          <a:lstStyle/>
          <a:p>
            <a:pPr eaLnBrk="1" hangingPunct="1"/>
            <a:endParaRPr lang="th-TH" altLang="th-TH" dirty="0"/>
          </a:p>
          <a:p>
            <a:pPr eaLnBrk="1" hangingPunct="1"/>
            <a:endParaRPr lang="th-TH" altLang="th-TH" dirty="0"/>
          </a:p>
          <a:p>
            <a:pPr eaLnBrk="1" hangingPunct="1"/>
            <a:endParaRPr lang="th-TH" altLang="th-TH" dirty="0"/>
          </a:p>
          <a:p>
            <a:pPr eaLnBrk="1" hangingPunct="1"/>
            <a:endParaRPr lang="th-TH" altLang="th-TH" dirty="0"/>
          </a:p>
          <a:p>
            <a:pPr eaLnBrk="1" hangingPunct="1"/>
            <a:r>
              <a:rPr lang="th-TH" altLang="th-TH" sz="2800" b="1" dirty="0"/>
              <a:t>ผู้ช่วยศาสตราจารย์เพชร ขวัญใจสกุล</a:t>
            </a:r>
            <a:r>
              <a:rPr lang="en-US" altLang="th-TH" sz="2800" b="1" dirty="0"/>
              <a:t> </a:t>
            </a:r>
            <a:endParaRPr lang="th-TH" altLang="th-TH" sz="2800" b="1" dirty="0"/>
          </a:p>
          <a:p>
            <a:pPr eaLnBrk="1" hangingPunct="1"/>
            <a:r>
              <a:rPr lang="th-TH" altLang="th-TH" dirty="0"/>
              <a:t>รองคณบดีคณะนิติศาสตร์ฝ่ายวิชาการ</a:t>
            </a:r>
          </a:p>
          <a:p>
            <a:pPr eaLnBrk="1" hangingPunct="1"/>
            <a:r>
              <a:rPr lang="th-TH" altLang="th-TH" b="1" dirty="0"/>
              <a:t>วุฒิการศึกษา</a:t>
            </a:r>
            <a:r>
              <a:rPr lang="th-TH" altLang="th-TH" dirty="0"/>
              <a:t> นบ. , นบท. , </a:t>
            </a:r>
            <a:r>
              <a:rPr lang="th-TH" altLang="th-TH" dirty="0" err="1"/>
              <a:t>น.ม</a:t>
            </a:r>
            <a:r>
              <a:rPr lang="th-TH" altLang="th-TH" dirty="0"/>
              <a:t>.</a:t>
            </a:r>
            <a:endParaRPr lang="en-US" altLang="th-TH" dirty="0"/>
          </a:p>
          <a:p>
            <a:pPr eaLnBrk="1" hangingPunct="1"/>
            <a:r>
              <a:rPr lang="th-TH" altLang="th-TH" b="1" dirty="0"/>
              <a:t>โทรศัพท์</a:t>
            </a:r>
            <a:r>
              <a:rPr lang="en-US" altLang="th-TH" b="1" dirty="0"/>
              <a:t> </a:t>
            </a:r>
            <a:r>
              <a:rPr lang="en-US" altLang="th-TH" dirty="0"/>
              <a:t>091-091-7999</a:t>
            </a:r>
          </a:p>
          <a:p>
            <a:pPr eaLnBrk="1" hangingPunct="1"/>
            <a:r>
              <a:rPr lang="en-US" altLang="th-TH" dirty="0"/>
              <a:t>Line ID : </a:t>
            </a:r>
            <a:r>
              <a:rPr lang="en-US" altLang="th-TH" dirty="0" err="1"/>
              <a:t>phetkhwanchaisakun</a:t>
            </a:r>
            <a:endParaRPr lang="en-US" altLang="th-TH" dirty="0"/>
          </a:p>
          <a:p>
            <a:pPr eaLnBrk="1" hangingPunct="1"/>
            <a:r>
              <a:rPr lang="th-TH" altLang="th-TH" b="1" dirty="0"/>
              <a:t>อีเมล์ </a:t>
            </a:r>
            <a:r>
              <a:rPr lang="en-US" altLang="th-TH" dirty="0"/>
              <a:t>phettameaw@hotmail.com</a:t>
            </a:r>
            <a:endParaRPr lang="th-TH" altLang="th-TH" dirty="0"/>
          </a:p>
        </p:txBody>
      </p:sp>
      <p:pic>
        <p:nvPicPr>
          <p:cNvPr id="11268" name="รูปภาพ 4" descr="Phet-Khwanchaisakun.jpg">
            <a:extLst>
              <a:ext uri="{FF2B5EF4-FFF2-40B4-BE49-F238E27FC236}">
                <a16:creationId xmlns:a16="http://schemas.microsoft.com/office/drawing/2014/main" id="{EE236C82-E8A3-490F-B8FB-EFFA9817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81902"/>
            <a:ext cx="1428750" cy="178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>
            <a:extLst>
              <a:ext uri="{FF2B5EF4-FFF2-40B4-BE49-F238E27FC236}">
                <a16:creationId xmlns:a16="http://schemas.microsoft.com/office/drawing/2014/main" id="{ACB44557-E904-49F8-9788-DC0429DB4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altLang="en-US" sz="4400" b="1" dirty="0"/>
              <a:t>การประเมินผลการเรียน</a:t>
            </a:r>
            <a:endParaRPr lang="en-US" altLang="en-US" sz="4400" b="1" dirty="0">
              <a:cs typeface="Cordia New" panose="020B0304020202020204" pitchFamily="34" charset="-34"/>
            </a:endParaRPr>
          </a:p>
        </p:txBody>
      </p:sp>
      <p:sp>
        <p:nvSpPr>
          <p:cNvPr id="10243" name="ตัวแทนเนื้อหา 2">
            <a:extLst>
              <a:ext uri="{FF2B5EF4-FFF2-40B4-BE49-F238E27FC236}">
                <a16:creationId xmlns:a16="http://schemas.microsoft.com/office/drawing/2014/main" id="{22914907-C443-431A-9C0D-BD46ADD385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h-TH" sz="3200" dirty="0"/>
              <a:t>1. </a:t>
            </a:r>
            <a:r>
              <a:rPr lang="th-TH" altLang="th-TH" sz="3200" dirty="0"/>
              <a:t>เข้าเรียนออนไลน์		</a:t>
            </a:r>
            <a:r>
              <a:rPr lang="en-US" altLang="th-TH" sz="3200" dirty="0"/>
              <a:t>10 </a:t>
            </a:r>
            <a:r>
              <a:rPr lang="th-TH" altLang="th-TH" sz="3200" dirty="0"/>
              <a:t>	คะแนน</a:t>
            </a:r>
          </a:p>
          <a:p>
            <a:r>
              <a:rPr lang="en-US" altLang="th-TH" sz="3200" dirty="0"/>
              <a:t>2. </a:t>
            </a:r>
            <a:r>
              <a:rPr lang="th-TH" altLang="th-TH" sz="3200" dirty="0"/>
              <a:t>งานที่มอบหมาย		</a:t>
            </a:r>
            <a:r>
              <a:rPr lang="en-US" altLang="th-TH" sz="3200" dirty="0"/>
              <a:t>10 </a:t>
            </a:r>
            <a:r>
              <a:rPr lang="th-TH" altLang="th-TH" sz="3200" dirty="0"/>
              <a:t>	คะแนน</a:t>
            </a:r>
          </a:p>
          <a:p>
            <a:r>
              <a:rPr lang="en-US" altLang="th-TH" sz="3200" dirty="0"/>
              <a:t>3. </a:t>
            </a:r>
            <a:r>
              <a:rPr lang="th-TH" altLang="th-TH" sz="3200" dirty="0"/>
              <a:t>สอบปลายภาค		</a:t>
            </a:r>
            <a:r>
              <a:rPr lang="en-US" altLang="th-TH" sz="3200" dirty="0"/>
              <a:t>80 </a:t>
            </a:r>
            <a:r>
              <a:rPr lang="th-TH" altLang="th-TH" sz="3200" dirty="0"/>
              <a:t>	คะแนน</a:t>
            </a:r>
          </a:p>
          <a:p>
            <a:r>
              <a:rPr lang="th-TH" altLang="th-TH" sz="3200" b="1" dirty="0"/>
              <a:t>    		รวม		</a:t>
            </a:r>
            <a:r>
              <a:rPr lang="en-US" altLang="th-TH" sz="3200" b="1" dirty="0"/>
              <a:t>      100 </a:t>
            </a:r>
            <a:r>
              <a:rPr lang="th-TH" altLang="th-TH" sz="3200" b="1" dirty="0"/>
              <a:t>	คะแนน</a:t>
            </a:r>
            <a:endParaRPr lang="en-US" altLang="th-TH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>
            <a:extLst>
              <a:ext uri="{FF2B5EF4-FFF2-40B4-BE49-F238E27FC236}">
                <a16:creationId xmlns:a16="http://schemas.microsoft.com/office/drawing/2014/main" id="{45707C72-818A-454B-B7CE-46858DF2B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5400" b="1"/>
              <a:t>แนะนำในการเขียนสอบข้อสอบ</a:t>
            </a: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7A71C1AC-61E6-42F0-8E52-234F28B0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ย่อหน้าแรก	วางหลักกฎหมาย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 			</a:t>
            </a:r>
            <a:r>
              <a:rPr lang="th-TH" sz="2800" dirty="0"/>
              <a:t>“วางหลักไว้ว่า....มีใจความว่า....</a:t>
            </a:r>
            <a:r>
              <a:rPr lang="th-TH" sz="2800" dirty="0">
                <a:solidFill>
                  <a:srgbClr val="FF0000"/>
                </a:solidFill>
              </a:rPr>
              <a:t>บัญญัติไว้ว่า.....</a:t>
            </a:r>
            <a:r>
              <a:rPr lang="th-TH" sz="2800" dirty="0"/>
              <a:t>”</a:t>
            </a:r>
            <a:endParaRPr lang="th-TH" sz="36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ย่อหน้าที่สอง นำข้อเท็จจริงปรับเข้ากับข้อกฎหมาย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 			</a:t>
            </a:r>
            <a:r>
              <a:rPr lang="th-TH" sz="2800" dirty="0"/>
              <a:t>“...ข้อเท็จจริง....../.....ข้อกฎหมาย....../.....ถือว่า...”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ย่อหน้าที่สาม	สรุป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dirty="0"/>
              <a:t> 			</a:t>
            </a:r>
            <a:r>
              <a:rPr lang="th-TH" sz="2800" dirty="0"/>
              <a:t>“ดังนั้น....../ดังนี้........”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เค้าโครงเนื้อของรายวิชา</a:t>
            </a:r>
          </a:p>
        </p:txBody>
      </p:sp>
      <p:graphicFrame>
        <p:nvGraphicFramePr>
          <p:cNvPr id="4" name="ตัวแทนเนื้อหา 3" descr="รายการแบบเรียงซ้อ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5390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เค้าโครงเนื้อของรายวิชา (ต่อ)</a:t>
            </a:r>
          </a:p>
        </p:txBody>
      </p:sp>
      <p:graphicFrame>
        <p:nvGraphicFramePr>
          <p:cNvPr id="4" name="ตัวแทนเนื้อหา 3" descr="รายการแบบเรียงซ้อ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8842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55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เค้าโครงเนื้อของรายวิชา (ต่อ)</a:t>
            </a:r>
          </a:p>
        </p:txBody>
      </p:sp>
      <p:graphicFrame>
        <p:nvGraphicFramePr>
          <p:cNvPr id="4" name="ตัวแทนเนื้อหา 3" descr="รายการแบบเรียงซ้อ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85245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0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BDA805-BEB3-4944-801F-876118AB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th-TH" b="1" dirty="0"/>
            </a:br>
            <a:r>
              <a:rPr lang="th-TH" b="1" dirty="0"/>
              <a:t>หนังสืออ่านประกอบ</a:t>
            </a:r>
            <a:endParaRPr lang="th-TH" dirty="0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EF2EFCF4-167E-4667-B9DA-C52471E4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/>
              <a:t>ประมวลกฎหมายแพ่งและพาณิชย์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/>
              <a:t>อธิบายประมวลกฎหมายแพ่งและพาณิชย์ หนี้ ของ </a:t>
            </a:r>
            <a:r>
              <a:rPr lang="th-TH" dirty="0" err="1"/>
              <a:t>ศาสตรจารย์</a:t>
            </a:r>
            <a:r>
              <a:rPr lang="th-TH" dirty="0"/>
              <a:t>(พิเศษ)โสภณ  รัตนากร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/>
              <a:t>อธิบายประมวลกฎหมายแพ่งและพาณิชย์ หนี้ ของจี๊ด </a:t>
            </a:r>
            <a:r>
              <a:rPr lang="th-TH" dirty="0" err="1"/>
              <a:t>เศรษฐ</a:t>
            </a:r>
            <a:r>
              <a:rPr lang="th-TH" dirty="0"/>
              <a:t>บุตร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/>
              <a:t>หลักกฎหมายหนี้ ของ ภัทรศักดิ์  </a:t>
            </a:r>
            <a:r>
              <a:rPr lang="th-TH" dirty="0" err="1"/>
              <a:t>วรร</a:t>
            </a:r>
            <a:r>
              <a:rPr lang="th-TH" dirty="0"/>
              <a:t>ณแสง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/>
              <a:t>หลักกฎหมายหนี้ ของ ศาสตราจารย์(พิเศษ)จรัญ  ภักดีธนากุล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55600"/>
            <a:ext cx="6241816" cy="1371600"/>
          </a:xfrm>
        </p:spPr>
        <p:txBody>
          <a:bodyPr rtlCol="0"/>
          <a:lstStyle/>
          <a:p>
            <a:r>
              <a:rPr lang="th-TH" altLang="th-TH" b="1" dirty="0"/>
              <a:t>เนื้อหาที่จะศึกษาในครั้งนี้</a:t>
            </a:r>
            <a:endParaRPr lang="th-TH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ตัวแทนรูปภาพ 4" descr="ภาพขยายของหนังสือบนชั้นหนังสือโดยมีหนังสืออีกหลายเล่มที่ไม่ชัดในฉากหน้าและพื้นหลัง" title="รูปภาพตัวอย่าง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28629"/>
          <a:stretch>
            <a:fillRect/>
          </a:stretch>
        </p:blipFill>
        <p:spPr/>
      </p:pic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34191" y="1970616"/>
            <a:ext cx="6241816" cy="2916768"/>
          </a:xfrm>
        </p:spPr>
        <p:txBody>
          <a:bodyPr rtlCol="0"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1. การศึกษากฎหมายลักษณะหนี้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2. ความเป็นมาของกฎหมายหนี้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3. ความสำคัญของกฎหมายหนี้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4. บุคคลสิทธิและทรัพย์สิทธิ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5. ลักษณะทั่วไปของหนี้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6. ความหมายของหนี้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2000" dirty="0"/>
              <a:t>7. องค์ประกอบของหนี้</a:t>
            </a:r>
            <a:endParaRPr lang="en-US" sz="2000" dirty="0"/>
          </a:p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1284</Words>
  <Application>Microsoft Office PowerPoint</Application>
  <PresentationFormat>แบบจอกว้าง</PresentationFormat>
  <Paragraphs>147</Paragraphs>
  <Slides>18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Calibri</vt:lpstr>
      <vt:lpstr>Garamond</vt:lpstr>
      <vt:lpstr>Leelawadee</vt:lpstr>
      <vt:lpstr>Wingdings 2</vt:lpstr>
      <vt:lpstr>ชีวภาพ</vt:lpstr>
      <vt:lpstr>กฎหมายลักษณะแห่งหนี้</vt:lpstr>
      <vt:lpstr>แนะนำผู้สอน</vt:lpstr>
      <vt:lpstr>การประเมินผลการเรียน</vt:lpstr>
      <vt:lpstr>แนะนำในการเขียนสอบข้อสอบ</vt:lpstr>
      <vt:lpstr>เค้าโครงเนื้อของรายวิชา</vt:lpstr>
      <vt:lpstr>เค้าโครงเนื้อของรายวิชา (ต่อ)</vt:lpstr>
      <vt:lpstr>เค้าโครงเนื้อของรายวิชา (ต่อ)</vt:lpstr>
      <vt:lpstr> หนังสืออ่านประกอบ</vt:lpstr>
      <vt:lpstr>เนื้อหาที่จะศึกษาในครั้งนี้</vt:lpstr>
      <vt:lpstr>1.การศึกษากฎหมายลักษณะหนี้</vt:lpstr>
      <vt:lpstr>2. ความเป็นมาของกฎหมายหนี้</vt:lpstr>
      <vt:lpstr>ความสำคัญของกฎหมายหนี้</vt:lpstr>
      <vt:lpstr>4. บุคคลสิทธิและทรัพย์สิทธิ</vt:lpstr>
      <vt:lpstr>งานนำเสนอ PowerPoint</vt:lpstr>
      <vt:lpstr>5. ลักษณะทั่วไปของหนี้</vt:lpstr>
      <vt:lpstr>6. ความหมายของหนี้</vt:lpstr>
      <vt:lpstr>7. องค์ประกอบของหนี้</vt:lpstr>
      <vt:lpstr>คำถามท้ายชั่วโมง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