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4" r:id="rId3"/>
    <p:sldId id="286" r:id="rId4"/>
    <p:sldId id="287" r:id="rId5"/>
    <p:sldId id="289" r:id="rId6"/>
    <p:sldId id="290" r:id="rId7"/>
    <p:sldId id="299" r:id="rId8"/>
    <p:sldId id="300" r:id="rId9"/>
    <p:sldId id="301" r:id="rId10"/>
    <p:sldId id="291" r:id="rId11"/>
    <p:sldId id="292" r:id="rId12"/>
    <p:sldId id="293" r:id="rId13"/>
    <p:sldId id="294" r:id="rId14"/>
    <p:sldId id="285" r:id="rId15"/>
    <p:sldId id="297" r:id="rId16"/>
    <p:sldId id="298" r:id="rId17"/>
    <p:sldId id="274" r:id="rId18"/>
    <p:sldId id="302" r:id="rId19"/>
    <p:sldId id="262" r:id="rId20"/>
    <p:sldId id="261" r:id="rId21"/>
    <p:sldId id="280" r:id="rId22"/>
    <p:sldId id="296" r:id="rId23"/>
    <p:sldId id="258" r:id="rId24"/>
    <p:sldId id="263" r:id="rId25"/>
    <p:sldId id="264" r:id="rId26"/>
    <p:sldId id="26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C2864-79A6-4694-8107-61C94B247318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274EC44-FE6E-49CA-9636-71FC1A4FC26F}">
      <dgm:prSet phldrT="[Text]" custT="1"/>
      <dgm:spPr/>
      <dgm:t>
        <a:bodyPr tIns="91440" bIns="91440"/>
        <a:lstStyle/>
        <a:p>
          <a:pPr>
            <a:lnSpc>
              <a:spcPct val="50000"/>
            </a:lnSpc>
          </a:pPr>
          <a:r>
            <a:rPr lang="th-TH" sz="1400" b="1" dirty="0">
              <a:latin typeface="Angsana New" panose="02020603050405020304" pitchFamily="18" charset="-34"/>
              <a:cs typeface="Angsana New" panose="02020603050405020304" pitchFamily="18" charset="-34"/>
            </a:rPr>
            <a:t>การเตรียมความพร้อม</a:t>
          </a:r>
        </a:p>
        <a:p>
          <a:pPr>
            <a:lnSpc>
              <a:spcPct val="50000"/>
            </a:lnSpc>
          </a:pPr>
          <a:r>
            <a:rPr lang="th-TH" sz="1400" b="1" dirty="0">
              <a:latin typeface="Angsana New" panose="02020603050405020304" pitchFamily="18" charset="-34"/>
              <a:cs typeface="Angsana New" panose="02020603050405020304" pitchFamily="18" charset="-34"/>
            </a:rPr>
            <a:t>เพื่อเข้าสู่อาชีพภาคเกษตร</a:t>
          </a:r>
          <a:endParaRPr lang="en-US" sz="1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14F70DE-3EDF-4CEB-B4CC-FC5E53A4BA1F}" type="parTrans" cxnId="{EE2775D5-B93E-476E-B913-63422685ACF5}">
      <dgm:prSet/>
      <dgm:spPr/>
      <dgm:t>
        <a:bodyPr/>
        <a:lstStyle/>
        <a:p>
          <a:endParaRPr lang="en-US" sz="12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69C2F9E-5BF1-4140-8265-5EFF5BDC8625}" type="sibTrans" cxnId="{EE2775D5-B93E-476E-B913-63422685ACF5}">
      <dgm:prSet/>
      <dgm:spPr/>
      <dgm:t>
        <a:bodyPr/>
        <a:lstStyle/>
        <a:p>
          <a:endParaRPr lang="en-US" sz="12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B01E02C-CB00-465C-972F-8E4B8D4364C8}">
      <dgm:prSet phldrT="[Text]" custT="1"/>
      <dgm:spPr/>
      <dgm:t>
        <a:bodyPr/>
        <a:lstStyle/>
        <a:p>
          <a:r>
            <a:rPr lang="th-TH" sz="12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ยุวเกษตรกร</a:t>
          </a:r>
          <a:endParaRPr lang="en-US" sz="12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7968135-7A12-4B70-8793-BA2CD395D6EA}" type="parTrans" cxnId="{A73C2828-B9B9-425D-B7ED-50A8D5979E0B}">
      <dgm:prSet/>
      <dgm:spPr/>
      <dgm:t>
        <a:bodyPr/>
        <a:lstStyle/>
        <a:p>
          <a:endParaRPr lang="en-US" sz="12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6F84A76-7584-4201-AB37-545179E935B3}" type="sibTrans" cxnId="{A73C2828-B9B9-425D-B7ED-50A8D5979E0B}">
      <dgm:prSet/>
      <dgm:spPr/>
      <dgm:t>
        <a:bodyPr/>
        <a:lstStyle/>
        <a:p>
          <a:endParaRPr lang="en-US" sz="12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DBFA5AE-45DA-44F4-AFAF-2448151FCFA1}">
      <dgm:prSet phldrT="[Text]" custT="1"/>
      <dgm:spPr/>
      <dgm:t>
        <a:bodyPr/>
        <a:lstStyle/>
        <a:p>
          <a:r>
            <a:rPr lang="th-TH" sz="12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บุคคลทั่วไป</a:t>
          </a:r>
          <a:endParaRPr lang="en-US" sz="12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8E07647-0690-40EB-B8F5-0AB6F46668D5}" type="parTrans" cxnId="{CA9B7F16-282F-43E1-B9F5-61A4634AD77B}">
      <dgm:prSet/>
      <dgm:spPr/>
      <dgm:t>
        <a:bodyPr/>
        <a:lstStyle/>
        <a:p>
          <a:endParaRPr lang="en-US" sz="12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0882C03-6A29-4F8D-8EEA-F4943B18A5BC}" type="sibTrans" cxnId="{CA9B7F16-282F-43E1-B9F5-61A4634AD77B}">
      <dgm:prSet/>
      <dgm:spPr/>
      <dgm:t>
        <a:bodyPr/>
        <a:lstStyle/>
        <a:p>
          <a:endParaRPr lang="en-US" sz="12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D781B14-E0DB-4C9E-ACF4-39B8B0F6F499}" type="pres">
      <dgm:prSet presAssocID="{32FC2864-79A6-4694-8107-61C94B2473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9DC615-3227-4C8F-8645-8ECD44A16A79}" type="pres">
      <dgm:prSet presAssocID="{2274EC44-FE6E-49CA-9636-71FC1A4FC26F}" presName="hierRoot1" presStyleCnt="0">
        <dgm:presLayoutVars>
          <dgm:hierBranch val="init"/>
        </dgm:presLayoutVars>
      </dgm:prSet>
      <dgm:spPr/>
    </dgm:pt>
    <dgm:pt modelId="{D031C1EE-E9E8-4EFA-88C6-D87312B5A59F}" type="pres">
      <dgm:prSet presAssocID="{2274EC44-FE6E-49CA-9636-71FC1A4FC26F}" presName="rootComposite1" presStyleCnt="0"/>
      <dgm:spPr/>
    </dgm:pt>
    <dgm:pt modelId="{22AB939F-8ABF-4525-BBC3-E3618A875E10}" type="pres">
      <dgm:prSet presAssocID="{2274EC44-FE6E-49CA-9636-71FC1A4FC26F}" presName="rootText1" presStyleLbl="node0" presStyleIdx="0" presStyleCnt="1" custScaleX="513361" custScaleY="250413">
        <dgm:presLayoutVars>
          <dgm:chPref val="3"/>
        </dgm:presLayoutVars>
      </dgm:prSet>
      <dgm:spPr/>
    </dgm:pt>
    <dgm:pt modelId="{2BBD85FB-AB5C-4DCE-A570-50D9C1FF7FAA}" type="pres">
      <dgm:prSet presAssocID="{2274EC44-FE6E-49CA-9636-71FC1A4FC26F}" presName="rootConnector1" presStyleLbl="node1" presStyleIdx="0" presStyleCnt="0"/>
      <dgm:spPr/>
    </dgm:pt>
    <dgm:pt modelId="{64BEB9D7-12CA-427E-86FF-7E7660251829}" type="pres">
      <dgm:prSet presAssocID="{2274EC44-FE6E-49CA-9636-71FC1A4FC26F}" presName="hierChild2" presStyleCnt="0"/>
      <dgm:spPr/>
    </dgm:pt>
    <dgm:pt modelId="{3FAED845-BC63-4307-851A-F2563D8477FA}" type="pres">
      <dgm:prSet presAssocID="{F7968135-7A12-4B70-8793-BA2CD395D6EA}" presName="Name37" presStyleLbl="parChTrans1D2" presStyleIdx="0" presStyleCnt="2"/>
      <dgm:spPr/>
    </dgm:pt>
    <dgm:pt modelId="{0AF4B2B0-CCB8-4E40-9617-59158D6684B1}" type="pres">
      <dgm:prSet presAssocID="{EB01E02C-CB00-465C-972F-8E4B8D4364C8}" presName="hierRoot2" presStyleCnt="0">
        <dgm:presLayoutVars>
          <dgm:hierBranch val="init"/>
        </dgm:presLayoutVars>
      </dgm:prSet>
      <dgm:spPr/>
    </dgm:pt>
    <dgm:pt modelId="{A9CF234B-E6DE-4F5B-859F-C54DD87B6DAC}" type="pres">
      <dgm:prSet presAssocID="{EB01E02C-CB00-465C-972F-8E4B8D4364C8}" presName="rootComposite" presStyleCnt="0"/>
      <dgm:spPr/>
    </dgm:pt>
    <dgm:pt modelId="{D60270A8-61B4-466A-9108-91BE176A5A2F}" type="pres">
      <dgm:prSet presAssocID="{EB01E02C-CB00-465C-972F-8E4B8D4364C8}" presName="rootText" presStyleLbl="node2" presStyleIdx="0" presStyleCnt="2" custScaleX="408199" custScaleY="103248" custLinFactNeighborX="2781">
        <dgm:presLayoutVars>
          <dgm:chPref val="3"/>
        </dgm:presLayoutVars>
      </dgm:prSet>
      <dgm:spPr/>
    </dgm:pt>
    <dgm:pt modelId="{DE2B2D4D-C47B-463C-8958-0CC9B34524EA}" type="pres">
      <dgm:prSet presAssocID="{EB01E02C-CB00-465C-972F-8E4B8D4364C8}" presName="rootConnector" presStyleLbl="node2" presStyleIdx="0" presStyleCnt="2"/>
      <dgm:spPr/>
    </dgm:pt>
    <dgm:pt modelId="{FBEDA98C-EDBA-41ED-9E8D-CD2D46B51220}" type="pres">
      <dgm:prSet presAssocID="{EB01E02C-CB00-465C-972F-8E4B8D4364C8}" presName="hierChild4" presStyleCnt="0"/>
      <dgm:spPr/>
    </dgm:pt>
    <dgm:pt modelId="{FD297810-2A56-4E2E-BE38-737EAFE0EF1B}" type="pres">
      <dgm:prSet presAssocID="{EB01E02C-CB00-465C-972F-8E4B8D4364C8}" presName="hierChild5" presStyleCnt="0"/>
      <dgm:spPr/>
    </dgm:pt>
    <dgm:pt modelId="{EA110601-F401-4280-B854-CE3AE600DCF4}" type="pres">
      <dgm:prSet presAssocID="{48E07647-0690-40EB-B8F5-0AB6F46668D5}" presName="Name37" presStyleLbl="parChTrans1D2" presStyleIdx="1" presStyleCnt="2"/>
      <dgm:spPr/>
    </dgm:pt>
    <dgm:pt modelId="{BB7371FB-2E82-4AF7-852D-85B65F9E55D0}" type="pres">
      <dgm:prSet presAssocID="{8DBFA5AE-45DA-44F4-AFAF-2448151FCFA1}" presName="hierRoot2" presStyleCnt="0">
        <dgm:presLayoutVars>
          <dgm:hierBranch val="init"/>
        </dgm:presLayoutVars>
      </dgm:prSet>
      <dgm:spPr/>
    </dgm:pt>
    <dgm:pt modelId="{5BFA0349-97E7-4B5A-BCCE-9E4348D87C4F}" type="pres">
      <dgm:prSet presAssocID="{8DBFA5AE-45DA-44F4-AFAF-2448151FCFA1}" presName="rootComposite" presStyleCnt="0"/>
      <dgm:spPr/>
    </dgm:pt>
    <dgm:pt modelId="{D1F18114-13C7-4D43-8537-E119C393FC1C}" type="pres">
      <dgm:prSet presAssocID="{8DBFA5AE-45DA-44F4-AFAF-2448151FCFA1}" presName="rootText" presStyleLbl="node2" presStyleIdx="1" presStyleCnt="2" custScaleX="206730" custScaleY="106354" custLinFactNeighborX="-7152">
        <dgm:presLayoutVars>
          <dgm:chPref val="3"/>
        </dgm:presLayoutVars>
      </dgm:prSet>
      <dgm:spPr/>
    </dgm:pt>
    <dgm:pt modelId="{2BD65228-5FA0-4E84-9EF9-D549E38FDC74}" type="pres">
      <dgm:prSet presAssocID="{8DBFA5AE-45DA-44F4-AFAF-2448151FCFA1}" presName="rootConnector" presStyleLbl="node2" presStyleIdx="1" presStyleCnt="2"/>
      <dgm:spPr/>
    </dgm:pt>
    <dgm:pt modelId="{B74CB36F-D2B9-4B1A-A524-11524601B36B}" type="pres">
      <dgm:prSet presAssocID="{8DBFA5AE-45DA-44F4-AFAF-2448151FCFA1}" presName="hierChild4" presStyleCnt="0"/>
      <dgm:spPr/>
    </dgm:pt>
    <dgm:pt modelId="{2A59435A-B0FF-4F2F-8F8B-CD67EE7EB19E}" type="pres">
      <dgm:prSet presAssocID="{8DBFA5AE-45DA-44F4-AFAF-2448151FCFA1}" presName="hierChild5" presStyleCnt="0"/>
      <dgm:spPr/>
    </dgm:pt>
    <dgm:pt modelId="{30F9D238-4D4B-4596-BBEC-CDA1B95641CB}" type="pres">
      <dgm:prSet presAssocID="{2274EC44-FE6E-49CA-9636-71FC1A4FC26F}" presName="hierChild3" presStyleCnt="0"/>
      <dgm:spPr/>
    </dgm:pt>
  </dgm:ptLst>
  <dgm:cxnLst>
    <dgm:cxn modelId="{7902EC0E-19D3-47D7-A4FD-126C591933EF}" type="presOf" srcId="{F7968135-7A12-4B70-8793-BA2CD395D6EA}" destId="{3FAED845-BC63-4307-851A-F2563D8477FA}" srcOrd="0" destOrd="0" presId="urn:microsoft.com/office/officeart/2005/8/layout/orgChart1"/>
    <dgm:cxn modelId="{CA9B7F16-282F-43E1-B9F5-61A4634AD77B}" srcId="{2274EC44-FE6E-49CA-9636-71FC1A4FC26F}" destId="{8DBFA5AE-45DA-44F4-AFAF-2448151FCFA1}" srcOrd="1" destOrd="0" parTransId="{48E07647-0690-40EB-B8F5-0AB6F46668D5}" sibTransId="{00882C03-6A29-4F8D-8EEA-F4943B18A5BC}"/>
    <dgm:cxn modelId="{6870051B-8BAF-4D63-97D8-ABEFC94007BF}" type="presOf" srcId="{8DBFA5AE-45DA-44F4-AFAF-2448151FCFA1}" destId="{2BD65228-5FA0-4E84-9EF9-D549E38FDC74}" srcOrd="1" destOrd="0" presId="urn:microsoft.com/office/officeart/2005/8/layout/orgChart1"/>
    <dgm:cxn modelId="{A73C2828-B9B9-425D-B7ED-50A8D5979E0B}" srcId="{2274EC44-FE6E-49CA-9636-71FC1A4FC26F}" destId="{EB01E02C-CB00-465C-972F-8E4B8D4364C8}" srcOrd="0" destOrd="0" parTransId="{F7968135-7A12-4B70-8793-BA2CD395D6EA}" sibTransId="{76F84A76-7584-4201-AB37-545179E935B3}"/>
    <dgm:cxn modelId="{65B06F3B-FD98-4B4B-8425-2A4D11BF59AB}" type="presOf" srcId="{2274EC44-FE6E-49CA-9636-71FC1A4FC26F}" destId="{2BBD85FB-AB5C-4DCE-A570-50D9C1FF7FAA}" srcOrd="1" destOrd="0" presId="urn:microsoft.com/office/officeart/2005/8/layout/orgChart1"/>
    <dgm:cxn modelId="{CAE78C5F-9A52-41DB-8339-7E0E6FE68B7D}" type="presOf" srcId="{2274EC44-FE6E-49CA-9636-71FC1A4FC26F}" destId="{22AB939F-8ABF-4525-BBC3-E3618A875E10}" srcOrd="0" destOrd="0" presId="urn:microsoft.com/office/officeart/2005/8/layout/orgChart1"/>
    <dgm:cxn modelId="{876DCE46-F3F2-4A4D-AE3B-4B5F141F60D9}" type="presOf" srcId="{32FC2864-79A6-4694-8107-61C94B247318}" destId="{4D781B14-E0DB-4C9E-ACF4-39B8B0F6F499}" srcOrd="0" destOrd="0" presId="urn:microsoft.com/office/officeart/2005/8/layout/orgChart1"/>
    <dgm:cxn modelId="{212A0373-ABFE-4C3D-B76E-443DF85988B7}" type="presOf" srcId="{8DBFA5AE-45DA-44F4-AFAF-2448151FCFA1}" destId="{D1F18114-13C7-4D43-8537-E119C393FC1C}" srcOrd="0" destOrd="0" presId="urn:microsoft.com/office/officeart/2005/8/layout/orgChart1"/>
    <dgm:cxn modelId="{35222575-5977-4EE1-8724-9D4172A956D1}" type="presOf" srcId="{48E07647-0690-40EB-B8F5-0AB6F46668D5}" destId="{EA110601-F401-4280-B854-CE3AE600DCF4}" srcOrd="0" destOrd="0" presId="urn:microsoft.com/office/officeart/2005/8/layout/orgChart1"/>
    <dgm:cxn modelId="{EE2775D5-B93E-476E-B913-63422685ACF5}" srcId="{32FC2864-79A6-4694-8107-61C94B247318}" destId="{2274EC44-FE6E-49CA-9636-71FC1A4FC26F}" srcOrd="0" destOrd="0" parTransId="{614F70DE-3EDF-4CEB-B4CC-FC5E53A4BA1F}" sibTransId="{D69C2F9E-5BF1-4140-8265-5EFF5BDC8625}"/>
    <dgm:cxn modelId="{F93DBFDB-D9CE-4566-A634-B2B4666F97AD}" type="presOf" srcId="{EB01E02C-CB00-465C-972F-8E4B8D4364C8}" destId="{DE2B2D4D-C47B-463C-8958-0CC9B34524EA}" srcOrd="1" destOrd="0" presId="urn:microsoft.com/office/officeart/2005/8/layout/orgChart1"/>
    <dgm:cxn modelId="{524976E9-5CA3-42FD-B69C-D38915555F10}" type="presOf" srcId="{EB01E02C-CB00-465C-972F-8E4B8D4364C8}" destId="{D60270A8-61B4-466A-9108-91BE176A5A2F}" srcOrd="0" destOrd="0" presId="urn:microsoft.com/office/officeart/2005/8/layout/orgChart1"/>
    <dgm:cxn modelId="{DC8CB351-9E38-442D-A9C2-CC7CB962C309}" type="presParOf" srcId="{4D781B14-E0DB-4C9E-ACF4-39B8B0F6F499}" destId="{AD9DC615-3227-4C8F-8645-8ECD44A16A79}" srcOrd="0" destOrd="0" presId="urn:microsoft.com/office/officeart/2005/8/layout/orgChart1"/>
    <dgm:cxn modelId="{13CC92E5-4765-4E02-9CBC-A1EAD25FB463}" type="presParOf" srcId="{AD9DC615-3227-4C8F-8645-8ECD44A16A79}" destId="{D031C1EE-E9E8-4EFA-88C6-D87312B5A59F}" srcOrd="0" destOrd="0" presId="urn:microsoft.com/office/officeart/2005/8/layout/orgChart1"/>
    <dgm:cxn modelId="{6B41C635-2A1F-4712-90B6-0A2984DEAB31}" type="presParOf" srcId="{D031C1EE-E9E8-4EFA-88C6-D87312B5A59F}" destId="{22AB939F-8ABF-4525-BBC3-E3618A875E10}" srcOrd="0" destOrd="0" presId="urn:microsoft.com/office/officeart/2005/8/layout/orgChart1"/>
    <dgm:cxn modelId="{10B116CC-60CB-439D-A317-5CC0EC67DF88}" type="presParOf" srcId="{D031C1EE-E9E8-4EFA-88C6-D87312B5A59F}" destId="{2BBD85FB-AB5C-4DCE-A570-50D9C1FF7FAA}" srcOrd="1" destOrd="0" presId="urn:microsoft.com/office/officeart/2005/8/layout/orgChart1"/>
    <dgm:cxn modelId="{564FE620-3E34-4BB2-96E8-65C1532A2AD7}" type="presParOf" srcId="{AD9DC615-3227-4C8F-8645-8ECD44A16A79}" destId="{64BEB9D7-12CA-427E-86FF-7E7660251829}" srcOrd="1" destOrd="0" presId="urn:microsoft.com/office/officeart/2005/8/layout/orgChart1"/>
    <dgm:cxn modelId="{611E7199-EE9B-4362-8DA0-01224AA80BB5}" type="presParOf" srcId="{64BEB9D7-12CA-427E-86FF-7E7660251829}" destId="{3FAED845-BC63-4307-851A-F2563D8477FA}" srcOrd="0" destOrd="0" presId="urn:microsoft.com/office/officeart/2005/8/layout/orgChart1"/>
    <dgm:cxn modelId="{21B57DE4-A8A0-4163-BED7-74057957168C}" type="presParOf" srcId="{64BEB9D7-12CA-427E-86FF-7E7660251829}" destId="{0AF4B2B0-CCB8-4E40-9617-59158D6684B1}" srcOrd="1" destOrd="0" presId="urn:microsoft.com/office/officeart/2005/8/layout/orgChart1"/>
    <dgm:cxn modelId="{787FD7EB-9528-475B-90B0-FA8EFDEC24DA}" type="presParOf" srcId="{0AF4B2B0-CCB8-4E40-9617-59158D6684B1}" destId="{A9CF234B-E6DE-4F5B-859F-C54DD87B6DAC}" srcOrd="0" destOrd="0" presId="urn:microsoft.com/office/officeart/2005/8/layout/orgChart1"/>
    <dgm:cxn modelId="{D586EB77-14AE-46D4-8122-8E7261623257}" type="presParOf" srcId="{A9CF234B-E6DE-4F5B-859F-C54DD87B6DAC}" destId="{D60270A8-61B4-466A-9108-91BE176A5A2F}" srcOrd="0" destOrd="0" presId="urn:microsoft.com/office/officeart/2005/8/layout/orgChart1"/>
    <dgm:cxn modelId="{45EEC8A8-8F77-4C6A-932E-44A9D3B2D33B}" type="presParOf" srcId="{A9CF234B-E6DE-4F5B-859F-C54DD87B6DAC}" destId="{DE2B2D4D-C47B-463C-8958-0CC9B34524EA}" srcOrd="1" destOrd="0" presId="urn:microsoft.com/office/officeart/2005/8/layout/orgChart1"/>
    <dgm:cxn modelId="{D8FD6F74-5E2C-4C84-84AF-062AFA620D59}" type="presParOf" srcId="{0AF4B2B0-CCB8-4E40-9617-59158D6684B1}" destId="{FBEDA98C-EDBA-41ED-9E8D-CD2D46B51220}" srcOrd="1" destOrd="0" presId="urn:microsoft.com/office/officeart/2005/8/layout/orgChart1"/>
    <dgm:cxn modelId="{45B60C66-1C99-4208-841C-F1D01F9F3E5F}" type="presParOf" srcId="{0AF4B2B0-CCB8-4E40-9617-59158D6684B1}" destId="{FD297810-2A56-4E2E-BE38-737EAFE0EF1B}" srcOrd="2" destOrd="0" presId="urn:microsoft.com/office/officeart/2005/8/layout/orgChart1"/>
    <dgm:cxn modelId="{C3FEC6C0-5FF0-4477-91F1-C56D2499119B}" type="presParOf" srcId="{64BEB9D7-12CA-427E-86FF-7E7660251829}" destId="{EA110601-F401-4280-B854-CE3AE600DCF4}" srcOrd="2" destOrd="0" presId="urn:microsoft.com/office/officeart/2005/8/layout/orgChart1"/>
    <dgm:cxn modelId="{DBBB1AAC-E355-4824-9172-1E7EC3580AA5}" type="presParOf" srcId="{64BEB9D7-12CA-427E-86FF-7E7660251829}" destId="{BB7371FB-2E82-4AF7-852D-85B65F9E55D0}" srcOrd="3" destOrd="0" presId="urn:microsoft.com/office/officeart/2005/8/layout/orgChart1"/>
    <dgm:cxn modelId="{5AF036B7-BED8-4352-B9E8-CBB44A1E4405}" type="presParOf" srcId="{BB7371FB-2E82-4AF7-852D-85B65F9E55D0}" destId="{5BFA0349-97E7-4B5A-BCCE-9E4348D87C4F}" srcOrd="0" destOrd="0" presId="urn:microsoft.com/office/officeart/2005/8/layout/orgChart1"/>
    <dgm:cxn modelId="{66F13CAB-3C41-4565-B76E-902D8D0AB43F}" type="presParOf" srcId="{5BFA0349-97E7-4B5A-BCCE-9E4348D87C4F}" destId="{D1F18114-13C7-4D43-8537-E119C393FC1C}" srcOrd="0" destOrd="0" presId="urn:microsoft.com/office/officeart/2005/8/layout/orgChart1"/>
    <dgm:cxn modelId="{ED502A50-05F6-479C-AA77-4669B6E52BD5}" type="presParOf" srcId="{5BFA0349-97E7-4B5A-BCCE-9E4348D87C4F}" destId="{2BD65228-5FA0-4E84-9EF9-D549E38FDC74}" srcOrd="1" destOrd="0" presId="urn:microsoft.com/office/officeart/2005/8/layout/orgChart1"/>
    <dgm:cxn modelId="{C11717A8-EC49-401D-874F-770FB4259E21}" type="presParOf" srcId="{BB7371FB-2E82-4AF7-852D-85B65F9E55D0}" destId="{B74CB36F-D2B9-4B1A-A524-11524601B36B}" srcOrd="1" destOrd="0" presId="urn:microsoft.com/office/officeart/2005/8/layout/orgChart1"/>
    <dgm:cxn modelId="{14F17F59-494F-4791-944D-8D91C58E702A}" type="presParOf" srcId="{BB7371FB-2E82-4AF7-852D-85B65F9E55D0}" destId="{2A59435A-B0FF-4F2F-8F8B-CD67EE7EB19E}" srcOrd="2" destOrd="0" presId="urn:microsoft.com/office/officeart/2005/8/layout/orgChart1"/>
    <dgm:cxn modelId="{66561327-DD66-46C1-90B0-07B1156289D0}" type="presParOf" srcId="{AD9DC615-3227-4C8F-8645-8ECD44A16A79}" destId="{30F9D238-4D4B-4596-BBEC-CDA1B9564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C2864-79A6-4694-8107-61C94B247318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74EC44-FE6E-49CA-9636-71FC1A4FC26F}">
      <dgm:prSet phldrT="[Text]" custT="1"/>
      <dgm:spPr/>
      <dgm:t>
        <a:bodyPr tIns="91440" bIns="91440"/>
        <a:lstStyle/>
        <a:p>
          <a:pPr>
            <a:lnSpc>
              <a:spcPct val="80000"/>
            </a:lnSpc>
          </a:pPr>
          <a:r>
            <a:rPr lang="th-TH" sz="1800" b="1" dirty="0">
              <a:latin typeface="Angsana New" panose="02020603050405020304" pitchFamily="18" charset="-34"/>
              <a:cs typeface="Angsana New" panose="02020603050405020304" pitchFamily="18" charset="-34"/>
            </a:rPr>
            <a:t>การพัฒนาเกษตรกรทั่วไป</a:t>
          </a:r>
          <a:endParaRPr lang="en-US" sz="1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14F70DE-3EDF-4CEB-B4CC-FC5E53A4BA1F}" type="parTrans" cxnId="{EE2775D5-B93E-476E-B913-63422685ACF5}">
      <dgm:prSet/>
      <dgm:spPr/>
      <dgm:t>
        <a:bodyPr/>
        <a:lstStyle/>
        <a:p>
          <a:endParaRPr lang="en-US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69C2F9E-5BF1-4140-8265-5EFF5BDC8625}" type="sibTrans" cxnId="{EE2775D5-B93E-476E-B913-63422685ACF5}">
      <dgm:prSet/>
      <dgm:spPr/>
      <dgm:t>
        <a:bodyPr/>
        <a:lstStyle/>
        <a:p>
          <a:endParaRPr lang="en-US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B01E02C-CB00-465C-972F-8E4B8D4364C8}">
      <dgm:prSet phldrT="[Text]" custT="1"/>
      <dgm:spPr/>
      <dgm:t>
        <a:bodyPr/>
        <a:lstStyle/>
        <a:p>
          <a:r>
            <a:rPr lang="en-US" sz="1400" b="1" dirty="0">
              <a:latin typeface="Angsana New" panose="02020603050405020304" pitchFamily="18" charset="-34"/>
              <a:cs typeface="Angsana New" panose="02020603050405020304" pitchFamily="18" charset="-34"/>
            </a:rPr>
            <a:t>Commercial Farmer</a:t>
          </a:r>
        </a:p>
      </dgm:t>
    </dgm:pt>
    <dgm:pt modelId="{F7968135-7A12-4B70-8793-BA2CD395D6EA}" type="parTrans" cxnId="{A73C2828-B9B9-425D-B7ED-50A8D5979E0B}">
      <dgm:prSet/>
      <dgm:spPr/>
      <dgm:t>
        <a:bodyPr/>
        <a:lstStyle/>
        <a:p>
          <a:endParaRPr lang="en-US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6F84A76-7584-4201-AB37-545179E935B3}" type="sibTrans" cxnId="{A73C2828-B9B9-425D-B7ED-50A8D5979E0B}">
      <dgm:prSet/>
      <dgm:spPr/>
      <dgm:t>
        <a:bodyPr/>
        <a:lstStyle/>
        <a:p>
          <a:endParaRPr lang="en-US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DBFA5AE-45DA-44F4-AFAF-2448151FCFA1}">
      <dgm:prSet phldrT="[Text]" custT="1"/>
      <dgm:spPr/>
      <dgm:t>
        <a:bodyPr/>
        <a:lstStyle/>
        <a:p>
          <a:r>
            <a:rPr lang="en-US" sz="1200" b="1" dirty="0">
              <a:latin typeface="TH SarabunPSK" panose="020B0500040200020003" pitchFamily="34" charset="-34"/>
              <a:cs typeface="TH SarabunPSK" panose="020B0500040200020003" pitchFamily="34" charset="-34"/>
            </a:rPr>
            <a:t>Subsistence Farmer</a:t>
          </a:r>
        </a:p>
      </dgm:t>
    </dgm:pt>
    <dgm:pt modelId="{48E07647-0690-40EB-B8F5-0AB6F46668D5}" type="parTrans" cxnId="{CA9B7F16-282F-43E1-B9F5-61A4634AD77B}">
      <dgm:prSet/>
      <dgm:spPr/>
      <dgm:t>
        <a:bodyPr/>
        <a:lstStyle/>
        <a:p>
          <a:endParaRPr lang="en-US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0882C03-6A29-4F8D-8EEA-F4943B18A5BC}" type="sibTrans" cxnId="{CA9B7F16-282F-43E1-B9F5-61A4634AD77B}">
      <dgm:prSet/>
      <dgm:spPr/>
      <dgm:t>
        <a:bodyPr/>
        <a:lstStyle/>
        <a:p>
          <a:endParaRPr lang="en-US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D781B14-E0DB-4C9E-ACF4-39B8B0F6F499}" type="pres">
      <dgm:prSet presAssocID="{32FC2864-79A6-4694-8107-61C94B2473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9DC615-3227-4C8F-8645-8ECD44A16A79}" type="pres">
      <dgm:prSet presAssocID="{2274EC44-FE6E-49CA-9636-71FC1A4FC26F}" presName="hierRoot1" presStyleCnt="0">
        <dgm:presLayoutVars>
          <dgm:hierBranch val="init"/>
        </dgm:presLayoutVars>
      </dgm:prSet>
      <dgm:spPr/>
    </dgm:pt>
    <dgm:pt modelId="{D031C1EE-E9E8-4EFA-88C6-D87312B5A59F}" type="pres">
      <dgm:prSet presAssocID="{2274EC44-FE6E-49CA-9636-71FC1A4FC26F}" presName="rootComposite1" presStyleCnt="0"/>
      <dgm:spPr/>
    </dgm:pt>
    <dgm:pt modelId="{22AB939F-8ABF-4525-BBC3-E3618A875E10}" type="pres">
      <dgm:prSet presAssocID="{2274EC44-FE6E-49CA-9636-71FC1A4FC26F}" presName="rootText1" presStyleLbl="node0" presStyleIdx="0" presStyleCnt="1" custScaleX="462194" custScaleY="115175" custLinFactNeighborX="4801" custLinFactNeighborY="11042">
        <dgm:presLayoutVars>
          <dgm:chPref val="3"/>
        </dgm:presLayoutVars>
      </dgm:prSet>
      <dgm:spPr/>
    </dgm:pt>
    <dgm:pt modelId="{2BBD85FB-AB5C-4DCE-A570-50D9C1FF7FAA}" type="pres">
      <dgm:prSet presAssocID="{2274EC44-FE6E-49CA-9636-71FC1A4FC26F}" presName="rootConnector1" presStyleLbl="node1" presStyleIdx="0" presStyleCnt="0"/>
      <dgm:spPr/>
    </dgm:pt>
    <dgm:pt modelId="{64BEB9D7-12CA-427E-86FF-7E7660251829}" type="pres">
      <dgm:prSet presAssocID="{2274EC44-FE6E-49CA-9636-71FC1A4FC26F}" presName="hierChild2" presStyleCnt="0"/>
      <dgm:spPr/>
    </dgm:pt>
    <dgm:pt modelId="{3FAED845-BC63-4307-851A-F2563D8477FA}" type="pres">
      <dgm:prSet presAssocID="{F7968135-7A12-4B70-8793-BA2CD395D6EA}" presName="Name37" presStyleLbl="parChTrans1D2" presStyleIdx="0" presStyleCnt="2"/>
      <dgm:spPr/>
    </dgm:pt>
    <dgm:pt modelId="{0AF4B2B0-CCB8-4E40-9617-59158D6684B1}" type="pres">
      <dgm:prSet presAssocID="{EB01E02C-CB00-465C-972F-8E4B8D4364C8}" presName="hierRoot2" presStyleCnt="0">
        <dgm:presLayoutVars>
          <dgm:hierBranch val="init"/>
        </dgm:presLayoutVars>
      </dgm:prSet>
      <dgm:spPr/>
    </dgm:pt>
    <dgm:pt modelId="{A9CF234B-E6DE-4F5B-859F-C54DD87B6DAC}" type="pres">
      <dgm:prSet presAssocID="{EB01E02C-CB00-465C-972F-8E4B8D4364C8}" presName="rootComposite" presStyleCnt="0"/>
      <dgm:spPr/>
    </dgm:pt>
    <dgm:pt modelId="{D60270A8-61B4-466A-9108-91BE176A5A2F}" type="pres">
      <dgm:prSet presAssocID="{EB01E02C-CB00-465C-972F-8E4B8D4364C8}" presName="rootText" presStyleLbl="node2" presStyleIdx="0" presStyleCnt="2" custScaleX="368333" custLinFactNeighborX="8788" custLinFactNeighborY="7606">
        <dgm:presLayoutVars>
          <dgm:chPref val="3"/>
        </dgm:presLayoutVars>
      </dgm:prSet>
      <dgm:spPr/>
    </dgm:pt>
    <dgm:pt modelId="{DE2B2D4D-C47B-463C-8958-0CC9B34524EA}" type="pres">
      <dgm:prSet presAssocID="{EB01E02C-CB00-465C-972F-8E4B8D4364C8}" presName="rootConnector" presStyleLbl="node2" presStyleIdx="0" presStyleCnt="2"/>
      <dgm:spPr/>
    </dgm:pt>
    <dgm:pt modelId="{FBEDA98C-EDBA-41ED-9E8D-CD2D46B51220}" type="pres">
      <dgm:prSet presAssocID="{EB01E02C-CB00-465C-972F-8E4B8D4364C8}" presName="hierChild4" presStyleCnt="0"/>
      <dgm:spPr/>
    </dgm:pt>
    <dgm:pt modelId="{FD297810-2A56-4E2E-BE38-737EAFE0EF1B}" type="pres">
      <dgm:prSet presAssocID="{EB01E02C-CB00-465C-972F-8E4B8D4364C8}" presName="hierChild5" presStyleCnt="0"/>
      <dgm:spPr/>
    </dgm:pt>
    <dgm:pt modelId="{EA110601-F401-4280-B854-CE3AE600DCF4}" type="pres">
      <dgm:prSet presAssocID="{48E07647-0690-40EB-B8F5-0AB6F46668D5}" presName="Name37" presStyleLbl="parChTrans1D2" presStyleIdx="1" presStyleCnt="2"/>
      <dgm:spPr/>
    </dgm:pt>
    <dgm:pt modelId="{BB7371FB-2E82-4AF7-852D-85B65F9E55D0}" type="pres">
      <dgm:prSet presAssocID="{8DBFA5AE-45DA-44F4-AFAF-2448151FCFA1}" presName="hierRoot2" presStyleCnt="0">
        <dgm:presLayoutVars>
          <dgm:hierBranch val="init"/>
        </dgm:presLayoutVars>
      </dgm:prSet>
      <dgm:spPr/>
    </dgm:pt>
    <dgm:pt modelId="{5BFA0349-97E7-4B5A-BCCE-9E4348D87C4F}" type="pres">
      <dgm:prSet presAssocID="{8DBFA5AE-45DA-44F4-AFAF-2448151FCFA1}" presName="rootComposite" presStyleCnt="0"/>
      <dgm:spPr/>
    </dgm:pt>
    <dgm:pt modelId="{D1F18114-13C7-4D43-8537-E119C393FC1C}" type="pres">
      <dgm:prSet presAssocID="{8DBFA5AE-45DA-44F4-AFAF-2448151FCFA1}" presName="rootText" presStyleLbl="node2" presStyleIdx="1" presStyleCnt="2" custScaleX="222631" custLinFactNeighborX="-948" custLinFactNeighborY="7606">
        <dgm:presLayoutVars>
          <dgm:chPref val="3"/>
        </dgm:presLayoutVars>
      </dgm:prSet>
      <dgm:spPr/>
    </dgm:pt>
    <dgm:pt modelId="{2BD65228-5FA0-4E84-9EF9-D549E38FDC74}" type="pres">
      <dgm:prSet presAssocID="{8DBFA5AE-45DA-44F4-AFAF-2448151FCFA1}" presName="rootConnector" presStyleLbl="node2" presStyleIdx="1" presStyleCnt="2"/>
      <dgm:spPr/>
    </dgm:pt>
    <dgm:pt modelId="{B74CB36F-D2B9-4B1A-A524-11524601B36B}" type="pres">
      <dgm:prSet presAssocID="{8DBFA5AE-45DA-44F4-AFAF-2448151FCFA1}" presName="hierChild4" presStyleCnt="0"/>
      <dgm:spPr/>
    </dgm:pt>
    <dgm:pt modelId="{2A59435A-B0FF-4F2F-8F8B-CD67EE7EB19E}" type="pres">
      <dgm:prSet presAssocID="{8DBFA5AE-45DA-44F4-AFAF-2448151FCFA1}" presName="hierChild5" presStyleCnt="0"/>
      <dgm:spPr/>
    </dgm:pt>
    <dgm:pt modelId="{30F9D238-4D4B-4596-BBEC-CDA1B95641CB}" type="pres">
      <dgm:prSet presAssocID="{2274EC44-FE6E-49CA-9636-71FC1A4FC26F}" presName="hierChild3" presStyleCnt="0"/>
      <dgm:spPr/>
    </dgm:pt>
  </dgm:ptLst>
  <dgm:cxnLst>
    <dgm:cxn modelId="{A48E7109-C7AB-45A5-86DE-E3EE72A1A669}" type="presOf" srcId="{2274EC44-FE6E-49CA-9636-71FC1A4FC26F}" destId="{2BBD85FB-AB5C-4DCE-A570-50D9C1FF7FAA}" srcOrd="1" destOrd="0" presId="urn:microsoft.com/office/officeart/2005/8/layout/orgChart1"/>
    <dgm:cxn modelId="{CA9B7F16-282F-43E1-B9F5-61A4634AD77B}" srcId="{2274EC44-FE6E-49CA-9636-71FC1A4FC26F}" destId="{8DBFA5AE-45DA-44F4-AFAF-2448151FCFA1}" srcOrd="1" destOrd="0" parTransId="{48E07647-0690-40EB-B8F5-0AB6F46668D5}" sibTransId="{00882C03-6A29-4F8D-8EEA-F4943B18A5BC}"/>
    <dgm:cxn modelId="{A73C2828-B9B9-425D-B7ED-50A8D5979E0B}" srcId="{2274EC44-FE6E-49CA-9636-71FC1A4FC26F}" destId="{EB01E02C-CB00-465C-972F-8E4B8D4364C8}" srcOrd="0" destOrd="0" parTransId="{F7968135-7A12-4B70-8793-BA2CD395D6EA}" sibTransId="{76F84A76-7584-4201-AB37-545179E935B3}"/>
    <dgm:cxn modelId="{3BF3262D-20CB-4979-991B-1D29421105FD}" type="presOf" srcId="{2274EC44-FE6E-49CA-9636-71FC1A4FC26F}" destId="{22AB939F-8ABF-4525-BBC3-E3618A875E10}" srcOrd="0" destOrd="0" presId="urn:microsoft.com/office/officeart/2005/8/layout/orgChart1"/>
    <dgm:cxn modelId="{C63EC430-D761-46CB-92FA-DA5C0299011F}" type="presOf" srcId="{8DBFA5AE-45DA-44F4-AFAF-2448151FCFA1}" destId="{2BD65228-5FA0-4E84-9EF9-D549E38FDC74}" srcOrd="1" destOrd="0" presId="urn:microsoft.com/office/officeart/2005/8/layout/orgChart1"/>
    <dgm:cxn modelId="{0D72FB65-E217-4CA0-B917-7A69FA4D4FCF}" type="presOf" srcId="{F7968135-7A12-4B70-8793-BA2CD395D6EA}" destId="{3FAED845-BC63-4307-851A-F2563D8477FA}" srcOrd="0" destOrd="0" presId="urn:microsoft.com/office/officeart/2005/8/layout/orgChart1"/>
    <dgm:cxn modelId="{517DBA57-862C-41FE-B5FB-02B6E5CDBE61}" type="presOf" srcId="{48E07647-0690-40EB-B8F5-0AB6F46668D5}" destId="{EA110601-F401-4280-B854-CE3AE600DCF4}" srcOrd="0" destOrd="0" presId="urn:microsoft.com/office/officeart/2005/8/layout/orgChart1"/>
    <dgm:cxn modelId="{05918486-E181-4802-AD64-CC641E1B5D67}" type="presOf" srcId="{EB01E02C-CB00-465C-972F-8E4B8D4364C8}" destId="{DE2B2D4D-C47B-463C-8958-0CC9B34524EA}" srcOrd="1" destOrd="0" presId="urn:microsoft.com/office/officeart/2005/8/layout/orgChart1"/>
    <dgm:cxn modelId="{12C2DCA0-985D-4874-A6BD-7C8E6F2BF838}" type="presOf" srcId="{8DBFA5AE-45DA-44F4-AFAF-2448151FCFA1}" destId="{D1F18114-13C7-4D43-8537-E119C393FC1C}" srcOrd="0" destOrd="0" presId="urn:microsoft.com/office/officeart/2005/8/layout/orgChart1"/>
    <dgm:cxn modelId="{1D0764A1-81DE-4084-AE48-59F71E471465}" type="presOf" srcId="{EB01E02C-CB00-465C-972F-8E4B8D4364C8}" destId="{D60270A8-61B4-466A-9108-91BE176A5A2F}" srcOrd="0" destOrd="0" presId="urn:microsoft.com/office/officeart/2005/8/layout/orgChart1"/>
    <dgm:cxn modelId="{D49969B3-15EF-4DFD-B832-02E3D2206270}" type="presOf" srcId="{32FC2864-79A6-4694-8107-61C94B247318}" destId="{4D781B14-E0DB-4C9E-ACF4-39B8B0F6F499}" srcOrd="0" destOrd="0" presId="urn:microsoft.com/office/officeart/2005/8/layout/orgChart1"/>
    <dgm:cxn modelId="{EE2775D5-B93E-476E-B913-63422685ACF5}" srcId="{32FC2864-79A6-4694-8107-61C94B247318}" destId="{2274EC44-FE6E-49CA-9636-71FC1A4FC26F}" srcOrd="0" destOrd="0" parTransId="{614F70DE-3EDF-4CEB-B4CC-FC5E53A4BA1F}" sibTransId="{D69C2F9E-5BF1-4140-8265-5EFF5BDC8625}"/>
    <dgm:cxn modelId="{6D8C2661-95CA-46C0-8A4B-4DF5D46C00CA}" type="presParOf" srcId="{4D781B14-E0DB-4C9E-ACF4-39B8B0F6F499}" destId="{AD9DC615-3227-4C8F-8645-8ECD44A16A79}" srcOrd="0" destOrd="0" presId="urn:microsoft.com/office/officeart/2005/8/layout/orgChart1"/>
    <dgm:cxn modelId="{80F4E9BD-7B7E-476B-81B2-04AA91F51B3C}" type="presParOf" srcId="{AD9DC615-3227-4C8F-8645-8ECD44A16A79}" destId="{D031C1EE-E9E8-4EFA-88C6-D87312B5A59F}" srcOrd="0" destOrd="0" presId="urn:microsoft.com/office/officeart/2005/8/layout/orgChart1"/>
    <dgm:cxn modelId="{79EFDDCC-A505-4858-B3A4-0806F84EE16A}" type="presParOf" srcId="{D031C1EE-E9E8-4EFA-88C6-D87312B5A59F}" destId="{22AB939F-8ABF-4525-BBC3-E3618A875E10}" srcOrd="0" destOrd="0" presId="urn:microsoft.com/office/officeart/2005/8/layout/orgChart1"/>
    <dgm:cxn modelId="{6015D0C2-7926-479D-AC94-D92EACB095B1}" type="presParOf" srcId="{D031C1EE-E9E8-4EFA-88C6-D87312B5A59F}" destId="{2BBD85FB-AB5C-4DCE-A570-50D9C1FF7FAA}" srcOrd="1" destOrd="0" presId="urn:microsoft.com/office/officeart/2005/8/layout/orgChart1"/>
    <dgm:cxn modelId="{9874EA61-CBFE-43BB-B088-33E4C9EA54C4}" type="presParOf" srcId="{AD9DC615-3227-4C8F-8645-8ECD44A16A79}" destId="{64BEB9D7-12CA-427E-86FF-7E7660251829}" srcOrd="1" destOrd="0" presId="urn:microsoft.com/office/officeart/2005/8/layout/orgChart1"/>
    <dgm:cxn modelId="{2DE48A01-F33D-4187-BC42-512FE5E104B1}" type="presParOf" srcId="{64BEB9D7-12CA-427E-86FF-7E7660251829}" destId="{3FAED845-BC63-4307-851A-F2563D8477FA}" srcOrd="0" destOrd="0" presId="urn:microsoft.com/office/officeart/2005/8/layout/orgChart1"/>
    <dgm:cxn modelId="{FC4B7BCE-ABC6-4059-82CA-2C25038BDB62}" type="presParOf" srcId="{64BEB9D7-12CA-427E-86FF-7E7660251829}" destId="{0AF4B2B0-CCB8-4E40-9617-59158D6684B1}" srcOrd="1" destOrd="0" presId="urn:microsoft.com/office/officeart/2005/8/layout/orgChart1"/>
    <dgm:cxn modelId="{D20730AB-5C3A-45B2-AD6A-26A28E4CB9C2}" type="presParOf" srcId="{0AF4B2B0-CCB8-4E40-9617-59158D6684B1}" destId="{A9CF234B-E6DE-4F5B-859F-C54DD87B6DAC}" srcOrd="0" destOrd="0" presId="urn:microsoft.com/office/officeart/2005/8/layout/orgChart1"/>
    <dgm:cxn modelId="{B989A225-6C56-49B6-AF3F-EF83E959DB13}" type="presParOf" srcId="{A9CF234B-E6DE-4F5B-859F-C54DD87B6DAC}" destId="{D60270A8-61B4-466A-9108-91BE176A5A2F}" srcOrd="0" destOrd="0" presId="urn:microsoft.com/office/officeart/2005/8/layout/orgChart1"/>
    <dgm:cxn modelId="{429BFBE5-7B23-4327-B513-3A15900C24FF}" type="presParOf" srcId="{A9CF234B-E6DE-4F5B-859F-C54DD87B6DAC}" destId="{DE2B2D4D-C47B-463C-8958-0CC9B34524EA}" srcOrd="1" destOrd="0" presId="urn:microsoft.com/office/officeart/2005/8/layout/orgChart1"/>
    <dgm:cxn modelId="{88FAC397-34BB-4BAD-9916-A82B1D64A660}" type="presParOf" srcId="{0AF4B2B0-CCB8-4E40-9617-59158D6684B1}" destId="{FBEDA98C-EDBA-41ED-9E8D-CD2D46B51220}" srcOrd="1" destOrd="0" presId="urn:microsoft.com/office/officeart/2005/8/layout/orgChart1"/>
    <dgm:cxn modelId="{BAEE3CA9-E52E-4AF5-92BC-023D31B26297}" type="presParOf" srcId="{0AF4B2B0-CCB8-4E40-9617-59158D6684B1}" destId="{FD297810-2A56-4E2E-BE38-737EAFE0EF1B}" srcOrd="2" destOrd="0" presId="urn:microsoft.com/office/officeart/2005/8/layout/orgChart1"/>
    <dgm:cxn modelId="{6177D56C-7716-48A8-9D57-9B805A93876F}" type="presParOf" srcId="{64BEB9D7-12CA-427E-86FF-7E7660251829}" destId="{EA110601-F401-4280-B854-CE3AE600DCF4}" srcOrd="2" destOrd="0" presId="urn:microsoft.com/office/officeart/2005/8/layout/orgChart1"/>
    <dgm:cxn modelId="{81648B3A-151C-4033-90BD-588526336EFD}" type="presParOf" srcId="{64BEB9D7-12CA-427E-86FF-7E7660251829}" destId="{BB7371FB-2E82-4AF7-852D-85B65F9E55D0}" srcOrd="3" destOrd="0" presId="urn:microsoft.com/office/officeart/2005/8/layout/orgChart1"/>
    <dgm:cxn modelId="{4985580A-4445-4412-B073-6CD2D55F03D6}" type="presParOf" srcId="{BB7371FB-2E82-4AF7-852D-85B65F9E55D0}" destId="{5BFA0349-97E7-4B5A-BCCE-9E4348D87C4F}" srcOrd="0" destOrd="0" presId="urn:microsoft.com/office/officeart/2005/8/layout/orgChart1"/>
    <dgm:cxn modelId="{364C98B4-9F6C-4AC6-B92A-357FEC687BAF}" type="presParOf" srcId="{5BFA0349-97E7-4B5A-BCCE-9E4348D87C4F}" destId="{D1F18114-13C7-4D43-8537-E119C393FC1C}" srcOrd="0" destOrd="0" presId="urn:microsoft.com/office/officeart/2005/8/layout/orgChart1"/>
    <dgm:cxn modelId="{9731F87E-5843-4FE3-8B2A-6F09F893F859}" type="presParOf" srcId="{5BFA0349-97E7-4B5A-BCCE-9E4348D87C4F}" destId="{2BD65228-5FA0-4E84-9EF9-D549E38FDC74}" srcOrd="1" destOrd="0" presId="urn:microsoft.com/office/officeart/2005/8/layout/orgChart1"/>
    <dgm:cxn modelId="{380B1025-1696-475B-8598-2C80AC5CDD30}" type="presParOf" srcId="{BB7371FB-2E82-4AF7-852D-85B65F9E55D0}" destId="{B74CB36F-D2B9-4B1A-A524-11524601B36B}" srcOrd="1" destOrd="0" presId="urn:microsoft.com/office/officeart/2005/8/layout/orgChart1"/>
    <dgm:cxn modelId="{44CF83F2-5BED-422F-B51D-90E467693B5A}" type="presParOf" srcId="{BB7371FB-2E82-4AF7-852D-85B65F9E55D0}" destId="{2A59435A-B0FF-4F2F-8F8B-CD67EE7EB19E}" srcOrd="2" destOrd="0" presId="urn:microsoft.com/office/officeart/2005/8/layout/orgChart1"/>
    <dgm:cxn modelId="{3A63FF76-8F9F-4F77-84D7-2829B25230A3}" type="presParOf" srcId="{AD9DC615-3227-4C8F-8645-8ECD44A16A79}" destId="{30F9D238-4D4B-4596-BBEC-CDA1B9564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10601-F401-4280-B854-CE3AE600DCF4}">
      <dsp:nvSpPr>
        <dsp:cNvPr id="0" name=""/>
        <dsp:cNvSpPr/>
      </dsp:nvSpPr>
      <dsp:spPr>
        <a:xfrm>
          <a:off x="1333140" y="559290"/>
          <a:ext cx="8693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9719"/>
              </a:lnTo>
              <a:lnTo>
                <a:pt x="869303" y="89719"/>
              </a:lnTo>
              <a:lnTo>
                <a:pt x="869303" y="133719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ED845-BC63-4307-851A-F2563D8477FA}">
      <dsp:nvSpPr>
        <dsp:cNvPr id="0" name=""/>
        <dsp:cNvSpPr/>
      </dsp:nvSpPr>
      <dsp:spPr>
        <a:xfrm>
          <a:off x="867645" y="559290"/>
          <a:ext cx="465494" cy="91440"/>
        </a:xfrm>
        <a:custGeom>
          <a:avLst/>
          <a:gdLst/>
          <a:ahLst/>
          <a:cxnLst/>
          <a:rect l="0" t="0" r="0" b="0"/>
          <a:pathLst>
            <a:path>
              <a:moveTo>
                <a:pt x="465494" y="45720"/>
              </a:moveTo>
              <a:lnTo>
                <a:pt x="465494" y="89719"/>
              </a:lnTo>
              <a:lnTo>
                <a:pt x="0" y="89719"/>
              </a:lnTo>
              <a:lnTo>
                <a:pt x="0" y="133719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B939F-8ABF-4525-BBC3-E3618A875E10}">
      <dsp:nvSpPr>
        <dsp:cNvPr id="0" name=""/>
        <dsp:cNvSpPr/>
      </dsp:nvSpPr>
      <dsp:spPr>
        <a:xfrm>
          <a:off x="257527" y="80335"/>
          <a:ext cx="2151225" cy="524674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91440" rIns="8890" bIns="91440" numCol="1" spcCol="1270" anchor="ctr" anchorCtr="0">
          <a:noAutofit/>
        </a:bodyPr>
        <a:lstStyle/>
        <a:p>
          <a:pPr marL="0" lvl="0" indent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การเตรียมความพร้อม</a:t>
          </a:r>
        </a:p>
        <a:p>
          <a:pPr marL="0" lvl="0" indent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เพื่อเข้าสู่อาชีพภาคเกษตร</a:t>
          </a:r>
          <a:endParaRPr lang="en-US" sz="1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57527" y="80335"/>
        <a:ext cx="2151225" cy="524674"/>
      </dsp:txXfrm>
    </dsp:sp>
    <dsp:sp modelId="{D60270A8-61B4-466A-9108-91BE176A5A2F}">
      <dsp:nvSpPr>
        <dsp:cNvPr id="0" name=""/>
        <dsp:cNvSpPr/>
      </dsp:nvSpPr>
      <dsp:spPr>
        <a:xfrm>
          <a:off x="12372" y="693010"/>
          <a:ext cx="1710546" cy="21632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ยุวเกษตรกร</a:t>
          </a:r>
          <a:endParaRPr lang="en-US" sz="12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372" y="693010"/>
        <a:ext cx="1710546" cy="216328"/>
      </dsp:txXfrm>
    </dsp:sp>
    <dsp:sp modelId="{D1F18114-13C7-4D43-8537-E119C393FC1C}">
      <dsp:nvSpPr>
        <dsp:cNvPr id="0" name=""/>
        <dsp:cNvSpPr/>
      </dsp:nvSpPr>
      <dsp:spPr>
        <a:xfrm>
          <a:off x="1769294" y="693010"/>
          <a:ext cx="866296" cy="22283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บุคคลทั่วไป</a:t>
          </a:r>
          <a:endParaRPr lang="en-US" sz="12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769294" y="693010"/>
        <a:ext cx="866296" cy="222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10601-F401-4280-B854-CE3AE600DCF4}">
      <dsp:nvSpPr>
        <dsp:cNvPr id="0" name=""/>
        <dsp:cNvSpPr/>
      </dsp:nvSpPr>
      <dsp:spPr>
        <a:xfrm>
          <a:off x="1868448" y="442450"/>
          <a:ext cx="1134831" cy="115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53"/>
              </a:lnTo>
              <a:lnTo>
                <a:pt x="1134831" y="52753"/>
              </a:lnTo>
              <a:lnTo>
                <a:pt x="1134831" y="115827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ED845-BC63-4307-851A-F2563D8477FA}">
      <dsp:nvSpPr>
        <dsp:cNvPr id="0" name=""/>
        <dsp:cNvSpPr/>
      </dsp:nvSpPr>
      <dsp:spPr>
        <a:xfrm>
          <a:off x="1160649" y="442450"/>
          <a:ext cx="707798" cy="115827"/>
        </a:xfrm>
        <a:custGeom>
          <a:avLst/>
          <a:gdLst/>
          <a:ahLst/>
          <a:cxnLst/>
          <a:rect l="0" t="0" r="0" b="0"/>
          <a:pathLst>
            <a:path>
              <a:moveTo>
                <a:pt x="707798" y="0"/>
              </a:moveTo>
              <a:lnTo>
                <a:pt x="707798" y="52753"/>
              </a:lnTo>
              <a:lnTo>
                <a:pt x="0" y="52753"/>
              </a:lnTo>
              <a:lnTo>
                <a:pt x="0" y="115827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B939F-8ABF-4525-BBC3-E3618A875E10}">
      <dsp:nvSpPr>
        <dsp:cNvPr id="0" name=""/>
        <dsp:cNvSpPr/>
      </dsp:nvSpPr>
      <dsp:spPr>
        <a:xfrm>
          <a:off x="480243" y="96520"/>
          <a:ext cx="2776409" cy="3459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91440" rIns="11430" bIns="91440" numCol="1" spcCol="1270" anchor="ctr" anchorCtr="0">
          <a:noAutofit/>
        </a:bodyPr>
        <a:lstStyle/>
        <a:p>
          <a:pPr marL="0" lvl="0" indent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การพัฒนาเกษตรกรทั่วไป</a:t>
          </a:r>
          <a:endParaRPr lang="en-US" sz="18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80243" y="96520"/>
        <a:ext cx="2776409" cy="345929"/>
      </dsp:txXfrm>
    </dsp:sp>
    <dsp:sp modelId="{D60270A8-61B4-466A-9108-91BE176A5A2F}">
      <dsp:nvSpPr>
        <dsp:cNvPr id="0" name=""/>
        <dsp:cNvSpPr/>
      </dsp:nvSpPr>
      <dsp:spPr>
        <a:xfrm>
          <a:off x="54357" y="558277"/>
          <a:ext cx="2212584" cy="3003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Commercial Farmer</a:t>
          </a:r>
        </a:p>
      </dsp:txBody>
      <dsp:txXfrm>
        <a:off x="54357" y="558277"/>
        <a:ext cx="2212584" cy="300351"/>
      </dsp:txXfrm>
    </dsp:sp>
    <dsp:sp modelId="{D1F18114-13C7-4D43-8537-E119C393FC1C}">
      <dsp:nvSpPr>
        <dsp:cNvPr id="0" name=""/>
        <dsp:cNvSpPr/>
      </dsp:nvSpPr>
      <dsp:spPr>
        <a:xfrm>
          <a:off x="2334605" y="558277"/>
          <a:ext cx="1337349" cy="3003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Subsistence Farmer</a:t>
          </a:r>
        </a:p>
      </dsp:txBody>
      <dsp:txXfrm>
        <a:off x="2334605" y="558277"/>
        <a:ext cx="1337349" cy="300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C28B-5B07-467C-BC36-42B72FD535A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E1994-82BA-450C-8466-3C0E42155E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150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E70F-7FE7-4C20-A25B-893B2B7D89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3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8FC5F-589D-463E-AF34-949951D3211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575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127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13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731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6564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795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2531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17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372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411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637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945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08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955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899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876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5EF98-B36B-4FE0-99E9-40F43CD9AC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00DEFE-8F25-454F-8654-C7C4B00A59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342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21.png"/><Relationship Id="rId21" Type="http://schemas.openxmlformats.org/officeDocument/2006/relationships/image" Target="../media/image24.jpeg"/><Relationship Id="rId7" Type="http://schemas.openxmlformats.org/officeDocument/2006/relationships/image" Target="../media/image27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diagramLayout" Target="../diagrams/layout1.xml"/><Relationship Id="rId5" Type="http://schemas.microsoft.com/office/2007/relationships/hdphoto" Target="../media/hdphoto1.wdp"/><Relationship Id="rId15" Type="http://schemas.openxmlformats.org/officeDocument/2006/relationships/diagramData" Target="../diagrams/data2.xml"/><Relationship Id="rId23" Type="http://schemas.openxmlformats.org/officeDocument/2006/relationships/image" Target="../media/image23.png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microsoft.com/office/2007/relationships/diagramDrawing" Target="../diagrams/drawing1.xml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jp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emf"/><Relationship Id="rId9" Type="http://schemas.openxmlformats.org/officeDocument/2006/relationships/image" Target="../media/image37.jpg"/><Relationship Id="rId1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3648;&#3586;&#3605;&#3650;&#3588;&#3619;&#3591;&#3585;&#3634;&#3619;&#3626;&#3656;&#3591;&#3648;&#3626;&#3619;&#3636;&#3617;&#3585;&#3634;&#3619;&#3648;&#3585;&#3625;&#3605;&#3619;&#3649;&#3611;&#3621;&#3591;&#3651;&#3627;&#3597;&#3656;.docx" TargetMode="External"/><Relationship Id="rId7" Type="http://schemas.openxmlformats.org/officeDocument/2006/relationships/hyperlink" Target="smart%20officer.pptx" TargetMode="External"/><Relationship Id="rId2" Type="http://schemas.openxmlformats.org/officeDocument/2006/relationships/hyperlink" Target="&#3624;&#3614;&#3585;.%204%20&#3624;&#3641;&#3609;&#3618;&#3660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3611;&#3619;&#3634;&#3604;&#3648;&#3611;&#3619;&#3639;&#3656;&#3629;&#3591;.docx" TargetMode="External"/><Relationship Id="rId5" Type="http://schemas.openxmlformats.org/officeDocument/2006/relationships/hyperlink" Target="&#3618;&#3585;&#3619;&#3632;&#3604;&#3633;&#3610;&#3594;&#3633;&#3657;&#3609;.xlsx" TargetMode="External"/><Relationship Id="rId4" Type="http://schemas.openxmlformats.org/officeDocument/2006/relationships/hyperlink" Target="&#3649;&#3610;&#3610;&#3626;&#3635;&#3619;&#3623;&#3592;&#3616;&#3634;&#3623;&#3632;&#3648;&#3624;&#3619;&#3625;&#3600;&#3585;&#3636;&#3592;&#3649;&#3621;&#3632;&#3626;&#3633;&#3591;&#3588;&#3617;&#3588;&#3619;&#3633;&#3623;&#3648;&#3619;&#3639;&#3629;&#3609;.xls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40465C-591A-4629-BEB9-A19FA270A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144" y="749501"/>
            <a:ext cx="9144000" cy="892868"/>
          </a:xfrm>
        </p:spPr>
        <p:txBody>
          <a:bodyPr>
            <a:normAutofit/>
          </a:bodyPr>
          <a:lstStyle/>
          <a:p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บทที่ 7 แนวทางการสร้างความเข็มแข็งกับสถาบันเกษตรกร</a:t>
            </a:r>
          </a:p>
        </p:txBody>
      </p:sp>
    </p:spTree>
    <p:extLst>
      <p:ext uri="{BB962C8B-B14F-4D97-AF65-F5344CB8AC3E}">
        <p14:creationId xmlns:p14="http://schemas.microsoft.com/office/powerpoint/2010/main" val="74444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7772400" cy="755172"/>
          </a:xfrm>
        </p:spPr>
        <p:txBody>
          <a:bodyPr anchor="ctr">
            <a:normAutofit/>
          </a:bodyPr>
          <a:lstStyle/>
          <a:p>
            <a:pPr algn="ctr"/>
            <a:r>
              <a:rPr lang="th-TH" sz="3600" b="1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กลุ่มเป้าหมาย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52" y="4221090"/>
            <a:ext cx="3668616" cy="223224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80928"/>
            <a:ext cx="3956648" cy="1980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50" y="2780928"/>
            <a:ext cx="3596953" cy="1800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75" y="1304544"/>
            <a:ext cx="3599695" cy="180137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76" y="1279127"/>
            <a:ext cx="3707724" cy="1801372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07" y="4485148"/>
            <a:ext cx="3599695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pa\Desktop\15-11-2559 12-25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80" y="0"/>
            <a:ext cx="8930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92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67161" y="257453"/>
            <a:ext cx="9960746" cy="6329778"/>
            <a:chOff x="520857" y="729000"/>
            <a:chExt cx="8102287" cy="5400000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57" y="729000"/>
              <a:ext cx="8102287" cy="5400000"/>
            </a:xfrm>
            <a:prstGeom prst="rect">
              <a:avLst/>
            </a:prstGeom>
          </p:spPr>
        </p:pic>
        <p:sp>
          <p:nvSpPr>
            <p:cNvPr id="4" name="ชื่อเรื่อง 1"/>
            <p:cNvSpPr txBox="1">
              <a:spLocks/>
            </p:cNvSpPr>
            <p:nvPr/>
          </p:nvSpPr>
          <p:spPr>
            <a:xfrm>
              <a:off x="2089956" y="1395086"/>
              <a:ext cx="4964088" cy="607804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txBody>
            <a:bodyPr anchor="ctr">
              <a:norm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sz="3600" b="1" dirty="0">
                  <a:solidFill>
                    <a:schemeClr val="bg1"/>
                  </a:solidFill>
                  <a:latin typeface="EucrosiaUPC" pitchFamily="18" charset="-34"/>
                  <a:cs typeface="EucrosiaUPC" pitchFamily="18" charset="-34"/>
                </a:rPr>
                <a:t>ผลการพัฒนาที่คาดหวัง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4787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7772400" cy="790682"/>
          </a:xfrm>
        </p:spPr>
        <p:txBody>
          <a:bodyPr anchor="ctr">
            <a:normAutofit/>
          </a:bodyPr>
          <a:lstStyle/>
          <a:p>
            <a:pPr algn="ctr"/>
            <a:r>
              <a:rPr lang="th-TH" sz="3600" b="1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ผลการพัฒนาที่คาดหวัง (ต่อ)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29" y="4400385"/>
            <a:ext cx="4203561" cy="126000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31" y="2931988"/>
            <a:ext cx="4203561" cy="1260000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6" y="2931988"/>
            <a:ext cx="4203561" cy="126000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6" y="1494556"/>
            <a:ext cx="4203561" cy="126000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97" y="1487512"/>
            <a:ext cx="4203561" cy="1260000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4400385"/>
            <a:ext cx="420356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AA3CF6-1E89-4219-AE91-F53F249ECF96}"/>
              </a:ext>
            </a:extLst>
          </p:cNvPr>
          <p:cNvSpPr/>
          <p:nvPr/>
        </p:nvSpPr>
        <p:spPr>
          <a:xfrm>
            <a:off x="1338759" y="1844824"/>
            <a:ext cx="9539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การพัฒนา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Smart Farmer</a:t>
            </a: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ตามนโยบาย ต่อ เติม แต่ง </a:t>
            </a:r>
            <a:endParaRPr lang="en-U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07015" y="5953983"/>
            <a:ext cx="1670855" cy="685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th-TH" sz="1926" b="1" dirty="0">
                <a:latin typeface="Angsana New" pitchFamily="18" charset="-34"/>
                <a:cs typeface="+mj-cs"/>
              </a:rPr>
              <a:t>เอกสารเสนอ </a:t>
            </a:r>
          </a:p>
          <a:p>
            <a:pPr algn="r"/>
            <a:r>
              <a:rPr lang="th-TH" sz="1926" b="1" dirty="0">
                <a:latin typeface="Angsana New" pitchFamily="18" charset="-34"/>
                <a:cs typeface="+mj-cs"/>
              </a:rPr>
              <a:t>วันที่ 15 มกราคม 2561 </a:t>
            </a:r>
            <a:endParaRPr lang="th-TH" sz="1926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606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8CF4-B8FC-46F5-9CE5-7CBA882E6F6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878889" y="105883"/>
            <a:ext cx="10250010" cy="62144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852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8889" y="740098"/>
            <a:ext cx="10250010" cy="1155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311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พัฒนาเกษตรกรทั่วประเทศเป็น </a:t>
            </a:r>
            <a:r>
              <a:rPr lang="en-US" sz="2311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r>
              <a:rPr lang="th-TH" sz="2311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โดยมี </a:t>
            </a:r>
            <a:r>
              <a:rPr lang="en-US" sz="2311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Smart </a:t>
            </a:r>
            <a:r>
              <a:rPr lang="en-US" sz="2311" b="1" kern="0" spc="-19" dirty="0">
                <a:latin typeface="Angsana New" panose="02020603050405020304" pitchFamily="18" charset="-34"/>
                <a:cs typeface="Angsana New" panose="02020603050405020304" pitchFamily="18" charset="-34"/>
              </a:rPr>
              <a:t>Officer </a:t>
            </a:r>
            <a:r>
              <a:rPr lang="th-TH" sz="2311" b="1" kern="0" spc="-19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เป็นเพื่อนคู่คิด มุ่งยกระดับมาตรฐานให้เป็นเกษตรกรคุณภาพ</a:t>
            </a:r>
            <a:r>
              <a:rPr lang="th-TH" sz="2311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ที่สามารถปรับเปลี่ยนตนเอง เปิดรับข้อมูลข่าวสาร การเรียนรู้ มีการใช้ความรู้และเทคโนโลยีใหม่ มาใช้ในการจัดการอย่างมีประสิทธิภาพ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563837" y="2050286"/>
            <a:ext cx="4483078" cy="409552"/>
          </a:xfrm>
          <a:prstGeom prst="flowChartAlternateProcess">
            <a:avLst/>
          </a:prstGeom>
          <a:solidFill>
            <a:srgbClr val="FF99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82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คำจำกัดความ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5747" y="2670595"/>
            <a:ext cx="7423152" cy="1097583"/>
          </a:xfrm>
          <a:prstGeom prst="rect">
            <a:avLst/>
          </a:prstGeom>
          <a:solidFill>
            <a:srgbClr val="FFC1FF"/>
          </a:solidFill>
        </p:spPr>
        <p:txBody>
          <a:bodyPr wrap="square" rtlCol="0">
            <a:noAutofit/>
          </a:bodyPr>
          <a:lstStyle/>
          <a:p>
            <a:pPr marL="776611" indent="-330213">
              <a:buFont typeface="Wingdings" panose="05000000000000000000" pitchFamily="2" charset="2"/>
              <a:buChar char="Ø"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ผู้ประกอบการเกษตรที่มีการใช้เทคโนโลยี และการบริหารจัดการเพื่อการดำเนินธุรกิจเกษตรอย่างทันยุคสมัย มีความเข้มแข็งและพึ่งพาตนเองได้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5747" y="3975789"/>
            <a:ext cx="7423152" cy="1119498"/>
          </a:xfrm>
          <a:prstGeom prst="rect">
            <a:avLst/>
          </a:prstGeom>
          <a:solidFill>
            <a:srgbClr val="FFD9FF"/>
          </a:solidFill>
        </p:spPr>
        <p:txBody>
          <a:bodyPr wrap="square" rtlCol="0">
            <a:noAutofit/>
          </a:bodyPr>
          <a:lstStyle/>
          <a:p>
            <a:pPr marL="776611" indent="-330213">
              <a:buFont typeface="Wingdings" panose="05000000000000000000" pitchFamily="2" charset="2"/>
              <a:buChar char="Ø"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เกษตรกรที่ผ่านตัวชี้วัด 6 ข้อ และผ่านทั้ง 15 ตัวบ่งชี้ และมีคุณสมบัติเฉพาะด้านตามที่แต่ละสาขากำหนด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5747" y="5280781"/>
            <a:ext cx="7423152" cy="1471336"/>
          </a:xfrm>
          <a:prstGeom prst="rect">
            <a:avLst/>
          </a:prstGeom>
          <a:solidFill>
            <a:srgbClr val="FFF3FF"/>
          </a:solidFill>
        </p:spPr>
        <p:txBody>
          <a:bodyPr wrap="square" rtlCol="0">
            <a:noAutofit/>
          </a:bodyPr>
          <a:lstStyle/>
          <a:p>
            <a:pPr marL="776611" indent="-330213">
              <a:buFont typeface="Wingdings" panose="05000000000000000000" pitchFamily="2" charset="2"/>
              <a:buChar char="Ø"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เกษตรกรรุ่นใหม่ที่ผ่านการประเมินคุณสมบัติเป็น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Young </a:t>
            </a:r>
            <a:r>
              <a:rPr lang="en-US" sz="2400" b="1" spc="-19" dirty="0"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r>
              <a:rPr lang="th-TH" sz="2400" b="1" spc="-19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มีการบริหารจัดการการเกษตรด้วยเทคโนโลยีสมัยใหม่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ความคิดสร้างสรรค์ และนวัตกรรมในเชิงผู้ประกอบการเกษตรรุ่นใหม่ พึ่งพาตนเองได้ มีการเชื่อมโยงเครือข่าย และเป็นผู้นำทางการเกษตรในท้องถิ่น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95B361FB-F028-4E74-9E1E-49F7637B4616}"/>
              </a:ext>
            </a:extLst>
          </p:cNvPr>
          <p:cNvSpPr/>
          <p:nvPr/>
        </p:nvSpPr>
        <p:spPr>
          <a:xfrm>
            <a:off x="1563838" y="2646369"/>
            <a:ext cx="2404755" cy="1121809"/>
          </a:xfrm>
          <a:prstGeom prst="flowChartAlternateProcess">
            <a:avLst/>
          </a:prstGeom>
          <a:solidFill>
            <a:srgbClr val="FF99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82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</a:t>
            </a:r>
            <a:endParaRPr lang="th-TH" sz="3082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00E63B5F-37A0-44CB-85A2-48260C8D6575}"/>
              </a:ext>
            </a:extLst>
          </p:cNvPr>
          <p:cNvSpPr/>
          <p:nvPr/>
        </p:nvSpPr>
        <p:spPr>
          <a:xfrm>
            <a:off x="1563838" y="3963576"/>
            <a:ext cx="2404755" cy="1121809"/>
          </a:xfrm>
          <a:prstGeom prst="flowChartAlternateProcess">
            <a:avLst/>
          </a:prstGeom>
          <a:solidFill>
            <a:srgbClr val="FF99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82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</a:t>
            </a:r>
            <a:r>
              <a:rPr lang="th-TH" sz="3082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ต้นแบบ</a:t>
            </a:r>
            <a:endParaRPr lang="th-TH" sz="3082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6D5803F7-4788-4D55-BE93-7D4218361204}"/>
              </a:ext>
            </a:extLst>
          </p:cNvPr>
          <p:cNvSpPr/>
          <p:nvPr/>
        </p:nvSpPr>
        <p:spPr>
          <a:xfrm>
            <a:off x="1563838" y="5280782"/>
            <a:ext cx="2404755" cy="1317207"/>
          </a:xfrm>
          <a:prstGeom prst="flowChartAlternateProcess">
            <a:avLst/>
          </a:prstGeom>
          <a:solidFill>
            <a:srgbClr val="FF99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82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Young Smart Farmer</a:t>
            </a:r>
            <a:endParaRPr lang="th-TH" sz="3082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7117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E8F6C-E92F-410F-927D-22322C86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8CF4-B8FC-46F5-9CE5-7CBA882E6F6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32A4F-0F3A-448E-997A-17ED318688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410" y="0"/>
            <a:ext cx="11825055" cy="67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98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W\Desktop\635848322273299276BE.png"/>
          <p:cNvPicPr>
            <a:picLocks noChangeAspect="1" noChangeArrowheads="1"/>
          </p:cNvPicPr>
          <p:nvPr/>
        </p:nvPicPr>
        <p:blipFill>
          <a:blip r:embed="rId2" cstate="print"/>
          <a:srcRect l="33489" t="7551" r="33227" b="10598"/>
          <a:stretch>
            <a:fillRect/>
          </a:stretch>
        </p:blipFill>
        <p:spPr bwMode="auto">
          <a:xfrm>
            <a:off x="1427325" y="884669"/>
            <a:ext cx="3079874" cy="5549408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223257"/>
              </p:ext>
            </p:extLst>
          </p:nvPr>
        </p:nvGraphicFramePr>
        <p:xfrm>
          <a:off x="4665133" y="884688"/>
          <a:ext cx="2242290" cy="2407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687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ช่วงอายุ</a:t>
                      </a:r>
                    </a:p>
                  </a:txBody>
                  <a:tcPr marL="88053" marR="88053" marT="44027" marB="44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จำนวนเกษตรกร</a:t>
                      </a:r>
                      <a:r>
                        <a:rPr lang="th-TH" sz="17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17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(ล้านราย)</a:t>
                      </a:r>
                      <a:endParaRPr lang="th-TH" sz="17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053" marR="88053" marT="44027" marB="440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866"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</a:p>
                  </a:txBody>
                  <a:tcPr marL="88053" marR="88053" marT="44027" marB="44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12.4016</a:t>
                      </a:r>
                    </a:p>
                  </a:txBody>
                  <a:tcPr marL="88053" marR="88053" marT="44027" marB="440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dirty="0">
                          <a:latin typeface="Angsana New" panose="02020603050405020304" pitchFamily="18" charset="-34"/>
                          <a:cs typeface="Angsana New" panose="02020603050405020304" pitchFamily="18" charset="-34"/>
                          <a:sym typeface="Symbol"/>
                        </a:rPr>
                        <a:t>น้อยกว่า 20 ปี</a:t>
                      </a:r>
                      <a:endParaRPr lang="th-TH" sz="17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053" marR="88053" marT="44027" marB="44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0.0017</a:t>
                      </a:r>
                    </a:p>
                  </a:txBody>
                  <a:tcPr marL="88053" marR="88053" marT="44027" marB="440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66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 – 45 ปี</a:t>
                      </a:r>
                    </a:p>
                  </a:txBody>
                  <a:tcPr marL="88053" marR="88053" marT="44027" marB="44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2.5494</a:t>
                      </a:r>
                    </a:p>
                  </a:txBody>
                  <a:tcPr marL="88053" marR="88053" marT="44027" marB="440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866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46 – 60 ปี</a:t>
                      </a:r>
                    </a:p>
                  </a:txBody>
                  <a:tcPr marL="88053" marR="88053" marT="44027" marB="44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5.7544</a:t>
                      </a:r>
                    </a:p>
                  </a:txBody>
                  <a:tcPr marL="88053" marR="88053" marT="44027" marB="440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66">
                <a:tc>
                  <a:txBody>
                    <a:bodyPr/>
                    <a:lstStyle/>
                    <a:p>
                      <a:pPr algn="ctr"/>
                      <a:r>
                        <a:rPr lang="th-TH" sz="17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  <a:sym typeface="Symbol"/>
                        </a:rPr>
                        <a:t>มากกว่า </a:t>
                      </a:r>
                      <a:r>
                        <a:rPr lang="th-TH" sz="17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61</a:t>
                      </a:r>
                      <a:r>
                        <a:rPr lang="th-TH" sz="17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ปี</a:t>
                      </a:r>
                      <a:endParaRPr lang="th-TH" sz="17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053" marR="88053" marT="44027" marB="44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4.0961</a:t>
                      </a:r>
                    </a:p>
                  </a:txBody>
                  <a:tcPr marL="88053" marR="88053" marT="44027" marB="440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0908" y="2082615"/>
            <a:ext cx="2078470" cy="1155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0284"/>
            <a:r>
              <a:rPr lang="th-TH" sz="2311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ประชากร</a:t>
            </a:r>
            <a:br>
              <a:rPr lang="en-US" sz="2311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311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ภาคการเกษตร</a:t>
            </a:r>
            <a:br>
              <a:rPr lang="en-US" sz="2311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311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ของประเทศไทย</a:t>
            </a:r>
          </a:p>
        </p:txBody>
      </p:sp>
      <p:sp>
        <p:nvSpPr>
          <p:cNvPr id="8" name="Chevron 7"/>
          <p:cNvSpPr/>
          <p:nvPr/>
        </p:nvSpPr>
        <p:spPr>
          <a:xfrm>
            <a:off x="4020094" y="2246435"/>
            <a:ext cx="634803" cy="266207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0284"/>
            <a:endParaRPr lang="th-TH" sz="1733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582793"/>
              </p:ext>
            </p:extLst>
          </p:nvPr>
        </p:nvGraphicFramePr>
        <p:xfrm>
          <a:off x="7204346" y="1319840"/>
          <a:ext cx="3593806" cy="178505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7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076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ประเภท</a:t>
                      </a:r>
                    </a:p>
                  </a:txBody>
                  <a:tcPr marL="88053" marR="88053" marT="44027" marB="44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2560</a:t>
                      </a:r>
                    </a:p>
                  </a:txBody>
                  <a:tcPr marL="88053" marR="88053" marT="44027" marB="44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ผลงานสะสม</a:t>
                      </a:r>
                      <a:r>
                        <a:rPr lang="en-US" sz="19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9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19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57-60</a:t>
                      </a:r>
                      <a:endParaRPr lang="th-TH" sz="19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053" marR="88053" marT="44027" marB="440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0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9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Smart Farmer</a:t>
                      </a:r>
                      <a:endParaRPr lang="th-TH" sz="19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053" marR="88053" marT="44027" marB="44027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52,959*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053" marR="104000" marT="44027" marB="44027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981,649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04000" marR="104000" marT="44027" marB="4402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0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9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Smart Farmer Model</a:t>
                      </a:r>
                      <a:endParaRPr lang="th-TH" sz="19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053" marR="88053" marT="44027" marB="44027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2,330</a:t>
                      </a:r>
                      <a:endParaRPr lang="en-US" sz="1900" b="1" dirty="0">
                        <a:solidFill>
                          <a:srgbClr val="EBF1E9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053" marR="104000" marT="44027" marB="44027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25,539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04000" marR="104000" marT="44027" marB="4402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0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9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Young Smart Farmer</a:t>
                      </a:r>
                      <a:endParaRPr lang="th-TH" sz="19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053" marR="88053" marT="44027" marB="44027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1,836</a:t>
                      </a:r>
                    </a:p>
                  </a:txBody>
                  <a:tcPr marL="88053" marR="104000" marT="44027" marB="44027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7,598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04000" marR="104000" marT="44027" marB="4402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Flowchart: Alternate Process 9"/>
          <p:cNvSpPr/>
          <p:nvPr/>
        </p:nvSpPr>
        <p:spPr>
          <a:xfrm>
            <a:off x="7181966" y="915410"/>
            <a:ext cx="3614699" cy="378833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0284"/>
            <a:r>
              <a:rPr lang="th-TH" sz="2119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ผลการดำเนินงานพัฒนา </a:t>
            </a:r>
            <a:r>
              <a:rPr lang="en-US" sz="2119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</a:t>
            </a:r>
            <a:endParaRPr lang="th-TH" sz="2119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5269643" y="4906970"/>
            <a:ext cx="1351518" cy="583609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67" tIns="34667" rIns="34667" bIns="34667" rtlCol="0" anchor="ctr"/>
          <a:lstStyle/>
          <a:p>
            <a:pPr algn="ctr" defTabSz="440284"/>
            <a:r>
              <a:rPr lang="th-TH" sz="1733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เกษตรกรทั่วไป</a:t>
            </a:r>
          </a:p>
          <a:p>
            <a:pPr algn="ctr" defTabSz="440284"/>
            <a:r>
              <a:rPr lang="th-TH" sz="1733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63,464 ราย</a:t>
            </a:r>
            <a:endParaRPr lang="th-TH" sz="1733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6744015" y="4906971"/>
            <a:ext cx="1310560" cy="583609"/>
          </a:xfrm>
          <a:prstGeom prst="homePlat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67" tIns="34667" rIns="34667" bIns="34667" rtlCol="0" anchor="ctr"/>
          <a:lstStyle/>
          <a:p>
            <a:pPr algn="ctr" defTabSz="440284"/>
            <a:r>
              <a:rPr lang="th-TH" sz="1733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เกษตรกรแปลงใหญ่</a:t>
            </a:r>
          </a:p>
          <a:p>
            <a:pPr algn="ctr" defTabSz="440284"/>
            <a:r>
              <a:rPr lang="th-TH" sz="1733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95,219 ราย</a:t>
            </a:r>
            <a:endParaRPr lang="th-TH" sz="1733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67216" y="4906969"/>
            <a:ext cx="1197935" cy="593849"/>
          </a:xfrm>
          <a:prstGeom prst="rect">
            <a:avLst/>
          </a:prstGeom>
          <a:solidFill>
            <a:srgbClr val="FFC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67" tIns="34667" rIns="34667" bIns="34667" rtlCol="0" anchor="ctr"/>
          <a:lstStyle/>
          <a:p>
            <a:pPr algn="ctr" defTabSz="440284"/>
            <a:r>
              <a:rPr lang="th-TH" sz="1733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 </a:t>
            </a:r>
            <a:r>
              <a:rPr lang="th-TH" sz="1733" b="1" dirty="0" err="1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ศพก.</a:t>
            </a:r>
            <a:endParaRPr lang="th-TH" sz="1733" b="1" dirty="0">
              <a:ln w="0"/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 defTabSz="440284"/>
            <a:r>
              <a:rPr lang="th-TH" sz="1733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38,045 ราย</a:t>
            </a:r>
            <a:endParaRPr lang="th-TH" sz="1733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88029" y="4896729"/>
            <a:ext cx="1382219" cy="604088"/>
          </a:xfrm>
          <a:prstGeom prst="rect">
            <a:avLst/>
          </a:prstGeom>
          <a:solidFill>
            <a:srgbClr val="D2A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67" tIns="34667" rIns="34667" bIns="34667" rtlCol="0" anchor="ctr"/>
          <a:lstStyle/>
          <a:p>
            <a:pPr algn="ctr" defTabSz="440284"/>
            <a:r>
              <a:rPr lang="th-TH" sz="1733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เกษตรกรรุ่นใหม่</a:t>
            </a:r>
            <a:endParaRPr lang="en-US" sz="1733" b="1" dirty="0">
              <a:ln w="0"/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 defTabSz="440284"/>
            <a:r>
              <a:rPr lang="en-US" sz="1733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6,450 </a:t>
            </a:r>
            <a:r>
              <a:rPr lang="th-TH" sz="1733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  <a:endParaRPr lang="th-TH" sz="1733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5238928" y="5726059"/>
            <a:ext cx="1412950" cy="675727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67" tIns="34667" rIns="34667" bIns="34667" rtlCol="0" anchor="ctr"/>
          <a:lstStyle/>
          <a:p>
            <a:pPr algn="ctr" defTabSz="440284"/>
            <a:r>
              <a:rPr lang="th-TH" sz="1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งบ ฯ </a:t>
            </a:r>
            <a:r>
              <a:rPr lang="th-TH" sz="1733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บูรณา</a:t>
            </a:r>
            <a:r>
              <a:rPr lang="th-TH" sz="1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endParaRPr lang="en-US" sz="1733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 defTabSz="440284"/>
            <a:r>
              <a:rPr lang="en-US" sz="1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</a:t>
            </a:r>
            <a:endParaRPr lang="th-TH" sz="1733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9477774" y="5715818"/>
            <a:ext cx="1443665" cy="723312"/>
          </a:xfrm>
          <a:prstGeom prst="flowChartTerminator">
            <a:avLst/>
          </a:prstGeom>
          <a:solidFill>
            <a:srgbClr val="D2A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67" tIns="34667" rIns="34667" bIns="34667" rtlCol="0" anchor="ctr"/>
          <a:lstStyle/>
          <a:p>
            <a:pPr algn="ctr" defTabSz="440284"/>
            <a:r>
              <a:rPr lang="th-TH" sz="1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งบ ฯ </a:t>
            </a:r>
            <a:r>
              <a:rPr lang="th-TH" sz="1733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บูรณา</a:t>
            </a:r>
            <a:r>
              <a:rPr lang="th-TH" sz="1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</a:p>
          <a:p>
            <a:pPr algn="ctr" defTabSz="440284"/>
            <a:r>
              <a:rPr lang="en-US" sz="1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</a:t>
            </a:r>
            <a:endParaRPr lang="th-TH" sz="1733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6744027" y="5736297"/>
            <a:ext cx="1300323" cy="675727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67" tIns="34667" rIns="34667" bIns="34667" rtlCol="0" anchor="ctr"/>
          <a:lstStyle/>
          <a:p>
            <a:pPr algn="ctr" defTabSz="440284"/>
            <a:r>
              <a:rPr lang="th-TH" sz="1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งบ ฯ </a:t>
            </a:r>
            <a:r>
              <a:rPr lang="th-TH" sz="1733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บูรณา</a:t>
            </a:r>
            <a:r>
              <a:rPr lang="th-TH" sz="1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 </a:t>
            </a:r>
          </a:p>
          <a:p>
            <a:pPr algn="ctr" defTabSz="440284"/>
            <a:r>
              <a:rPr lang="th-TH" sz="1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แปลงใหญ่</a:t>
            </a:r>
            <a:endParaRPr lang="th-TH" sz="1733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7" name="Flowchart: Terminator 26"/>
          <p:cNvSpPr/>
          <p:nvPr/>
        </p:nvSpPr>
        <p:spPr>
          <a:xfrm>
            <a:off x="8136498" y="5746535"/>
            <a:ext cx="1238890" cy="675727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67" tIns="34667" rIns="34667" bIns="34667" rtlCol="0" anchor="ctr"/>
          <a:lstStyle/>
          <a:p>
            <a:pPr algn="ctr" defTabSz="440284"/>
            <a:r>
              <a:rPr lang="th-TH" sz="1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งบ ฯ </a:t>
            </a:r>
            <a:r>
              <a:rPr lang="th-TH" sz="1733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บูรณา</a:t>
            </a:r>
            <a:r>
              <a:rPr lang="th-TH" sz="1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 </a:t>
            </a:r>
          </a:p>
          <a:p>
            <a:pPr algn="ctr" defTabSz="440284"/>
            <a:r>
              <a:rPr lang="th-TH" sz="1733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ศพก.</a:t>
            </a:r>
            <a:endParaRPr lang="th-TH" sz="1733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4031662" y="4650981"/>
            <a:ext cx="6142351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08098" y="4425726"/>
            <a:ext cx="0" cy="23549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5398" y="4650981"/>
            <a:ext cx="0" cy="235493"/>
          </a:xfrm>
          <a:prstGeom prst="line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89064" y="4661220"/>
            <a:ext cx="0" cy="235493"/>
          </a:xfrm>
          <a:prstGeom prst="line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50815" y="4671460"/>
            <a:ext cx="0" cy="235493"/>
          </a:xfrm>
          <a:prstGeom prst="line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163767" y="4661219"/>
            <a:ext cx="0" cy="235493"/>
          </a:xfrm>
          <a:prstGeom prst="line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945398" y="5480319"/>
            <a:ext cx="0" cy="23549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89064" y="5490558"/>
            <a:ext cx="0" cy="23549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750815" y="5500798"/>
            <a:ext cx="0" cy="23549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163767" y="5490557"/>
            <a:ext cx="0" cy="23549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424A1A6-16C4-456B-9D8B-0C686E9F5C2B}"/>
              </a:ext>
            </a:extLst>
          </p:cNvPr>
          <p:cNvSpPr txBox="1"/>
          <p:nvPr/>
        </p:nvSpPr>
        <p:spPr>
          <a:xfrm>
            <a:off x="7450078" y="3078743"/>
            <a:ext cx="3378791" cy="355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0284" fontAlgn="t"/>
            <a:r>
              <a:rPr lang="th-TH" sz="1733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 * อยู่ระหว่างการบันทึกข้อมูลลงระบบ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43000" y="137239"/>
            <a:ext cx="9906000" cy="6040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tIns="3466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3467" b="1" dirty="0">
                <a:solidFill>
                  <a:prstClr val="white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สถานการณ์การพัฒนา </a:t>
            </a:r>
            <a:r>
              <a:rPr lang="en-US" sz="3467" b="1" dirty="0">
                <a:solidFill>
                  <a:prstClr val="white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Smart Farmer</a:t>
            </a:r>
            <a:endParaRPr lang="th-TH" sz="3467" b="1" dirty="0">
              <a:solidFill>
                <a:prstClr val="white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4654897" y="3741947"/>
            <a:ext cx="4938592" cy="696235"/>
          </a:xfrm>
          <a:prstGeom prst="round2DiagRect">
            <a:avLst/>
          </a:prstGeom>
          <a:solidFill>
            <a:srgbClr val="684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0284"/>
            <a:r>
              <a:rPr lang="th-TH" sz="2119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เป้าหมายการพัฒนา </a:t>
            </a:r>
            <a:r>
              <a:rPr lang="en-US" sz="2119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r>
              <a:rPr lang="th-TH" sz="2119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2561</a:t>
            </a:r>
          </a:p>
          <a:p>
            <a:pPr algn="ctr" defTabSz="440284"/>
            <a:r>
              <a:rPr lang="th-TH" sz="2119" b="1" u="sng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233,058</a:t>
            </a:r>
            <a:r>
              <a:rPr lang="th-TH" sz="2119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ราย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24A1A6-16C4-456B-9D8B-0C686E9F5C2B}"/>
              </a:ext>
            </a:extLst>
          </p:cNvPr>
          <p:cNvSpPr txBox="1"/>
          <p:nvPr/>
        </p:nvSpPr>
        <p:spPr>
          <a:xfrm>
            <a:off x="4439870" y="3211849"/>
            <a:ext cx="2754238" cy="355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0284" fontAlgn="t"/>
            <a:r>
              <a:rPr lang="th-TH" sz="1733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ที่มา</a:t>
            </a:r>
            <a:r>
              <a:rPr lang="en-US" sz="1733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1733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ฐานข้อมูลทะเบียนเกษตรกร เม.ย.60</a:t>
            </a:r>
          </a:p>
        </p:txBody>
      </p:sp>
      <p:sp>
        <p:nvSpPr>
          <p:cNvPr id="31" name="Pentagon 11">
            <a:extLst>
              <a:ext uri="{FF2B5EF4-FFF2-40B4-BE49-F238E27FC236}">
                <a16:creationId xmlns:a16="http://schemas.microsoft.com/office/drawing/2014/main" id="{D403B705-69F3-48C7-BBE6-7EDCF55546F2}"/>
              </a:ext>
            </a:extLst>
          </p:cNvPr>
          <p:cNvSpPr/>
          <p:nvPr/>
        </p:nvSpPr>
        <p:spPr>
          <a:xfrm>
            <a:off x="2900411" y="4909313"/>
            <a:ext cx="2262501" cy="583609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67" tIns="34667" rIns="34667" bIns="34667" rtlCol="0" anchor="ctr"/>
          <a:lstStyle/>
          <a:p>
            <a:pPr algn="ctr" defTabSz="440284"/>
            <a:r>
              <a:rPr lang="th-TH" sz="1733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เกษตรกรที่ผ่านการประเมิน </a:t>
            </a:r>
            <a:r>
              <a:rPr lang="en-US" sz="1733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SF</a:t>
            </a:r>
            <a:endParaRPr lang="th-TH" sz="1733" b="1" dirty="0">
              <a:ln w="0"/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 defTabSz="440284"/>
            <a:r>
              <a:rPr lang="th-TH" sz="1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29,880</a:t>
            </a:r>
            <a:r>
              <a:rPr lang="th-TH" sz="1733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ราย</a:t>
            </a:r>
            <a:endParaRPr lang="th-TH" sz="1733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3" name="Flowchart: Terminator 32">
            <a:extLst>
              <a:ext uri="{FF2B5EF4-FFF2-40B4-BE49-F238E27FC236}">
                <a16:creationId xmlns:a16="http://schemas.microsoft.com/office/drawing/2014/main" id="{1F7995F0-4D31-4B83-B6BA-C4DCBBA436BC}"/>
              </a:ext>
            </a:extLst>
          </p:cNvPr>
          <p:cNvSpPr/>
          <p:nvPr/>
        </p:nvSpPr>
        <p:spPr>
          <a:xfrm>
            <a:off x="3325186" y="5734463"/>
            <a:ext cx="1412950" cy="675727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67" tIns="34667" rIns="34667" bIns="34667" rtlCol="0" anchor="ctr"/>
          <a:lstStyle/>
          <a:p>
            <a:pPr algn="ctr" defTabSz="440284"/>
            <a:r>
              <a:rPr lang="th-TH" sz="1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งบ ฯ หน่วยงาน</a:t>
            </a:r>
            <a:endParaRPr lang="th-TH" sz="1733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287AB7-0BB7-4AFA-98AC-A47AB5CFA96F}"/>
              </a:ext>
            </a:extLst>
          </p:cNvPr>
          <p:cNvCxnSpPr>
            <a:cxnSpLocks/>
          </p:cNvCxnSpPr>
          <p:nvPr/>
        </p:nvCxnSpPr>
        <p:spPr>
          <a:xfrm>
            <a:off x="4031661" y="4650981"/>
            <a:ext cx="0" cy="269211"/>
          </a:xfrm>
          <a:prstGeom prst="line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3899360-2F2A-46D1-94C0-875E9DCA2CCE}"/>
              </a:ext>
            </a:extLst>
          </p:cNvPr>
          <p:cNvCxnSpPr/>
          <p:nvPr/>
        </p:nvCxnSpPr>
        <p:spPr>
          <a:xfrm>
            <a:off x="4031661" y="5500798"/>
            <a:ext cx="0" cy="23549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345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8CF4-B8FC-46F5-9CE5-7CBA882E6F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สี่เหลี่ยมผืนผ้า 2056"/>
          <p:cNvSpPr/>
          <p:nvPr/>
        </p:nvSpPr>
        <p:spPr>
          <a:xfrm>
            <a:off x="1146000" y="2438251"/>
            <a:ext cx="9900000" cy="18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cxnSp>
        <p:nvCxnSpPr>
          <p:cNvPr id="4" name="ตัวเชื่อมต่อตรง 108"/>
          <p:cNvCxnSpPr/>
          <p:nvPr/>
        </p:nvCxnSpPr>
        <p:spPr>
          <a:xfrm>
            <a:off x="3388196" y="2392568"/>
            <a:ext cx="0" cy="396000"/>
          </a:xfrm>
          <a:prstGeom prst="line">
            <a:avLst/>
          </a:prstGeom>
          <a:ln w="28575">
            <a:solidFill>
              <a:srgbClr val="ADD9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วงรี 83"/>
          <p:cNvSpPr/>
          <p:nvPr/>
        </p:nvSpPr>
        <p:spPr>
          <a:xfrm>
            <a:off x="2769604" y="2699353"/>
            <a:ext cx="1146277" cy="103979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6" name="วงรี 114"/>
          <p:cNvSpPr/>
          <p:nvPr/>
        </p:nvSpPr>
        <p:spPr>
          <a:xfrm>
            <a:off x="3135785" y="2494286"/>
            <a:ext cx="438397" cy="4017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7" name="ตัวเชื่อมต่อตรง 94"/>
          <p:cNvCxnSpPr/>
          <p:nvPr/>
        </p:nvCxnSpPr>
        <p:spPr>
          <a:xfrm>
            <a:off x="7732303" y="2408355"/>
            <a:ext cx="0" cy="623939"/>
          </a:xfrm>
          <a:prstGeom prst="line">
            <a:avLst/>
          </a:prstGeom>
          <a:ln w="28575">
            <a:solidFill>
              <a:srgbClr val="ADD9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สี่เหลี่ยมผืนผ้า 12"/>
          <p:cNvSpPr>
            <a:spLocks noChangeArrowheads="1"/>
          </p:cNvSpPr>
          <p:nvPr/>
        </p:nvSpPr>
        <p:spPr bwMode="auto">
          <a:xfrm>
            <a:off x="825624" y="3338251"/>
            <a:ext cx="197309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การสร้างกลไกขับเคลื่อนงานภายในกระทรวงอย่าง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มีประสิทธิภาพ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สี่เหลี่ยมผืนผ้า 98"/>
          <p:cNvSpPr/>
          <p:nvPr/>
        </p:nvSpPr>
        <p:spPr>
          <a:xfrm>
            <a:off x="2917285" y="3484654"/>
            <a:ext cx="2132513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24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4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ปรับปรุคณะทำงานฯ </a:t>
            </a:r>
            <a:endParaRPr lang="en-US" sz="2400" b="1" kern="0" spc="70" dirty="0">
              <a:solidFill>
                <a:schemeClr val="accent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70000"/>
              </a:lnSpc>
              <a:defRPr/>
            </a:pPr>
            <a:r>
              <a:rPr lang="th-TH" sz="24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ให้สามารถขับเคลื่อน</a:t>
            </a:r>
            <a:endParaRPr lang="en-US" sz="2400" b="1" kern="0" spc="70" dirty="0">
              <a:solidFill>
                <a:schemeClr val="accent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70000"/>
              </a:lnSpc>
              <a:defRPr/>
            </a:pPr>
            <a:r>
              <a:rPr lang="th-TH" sz="24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อย่างเป็นเอกภาพ </a:t>
            </a:r>
            <a:endParaRPr lang="en-US" sz="2400" b="1" kern="0" spc="70" dirty="0">
              <a:solidFill>
                <a:schemeClr val="accent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Picture 25" descr="ผลการค้นหารูปภาพสำหรับ โลโก้เครือข่า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75" y="2527568"/>
            <a:ext cx="929236" cy="10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วงรี 115"/>
          <p:cNvSpPr/>
          <p:nvPr/>
        </p:nvSpPr>
        <p:spPr>
          <a:xfrm>
            <a:off x="7159005" y="2581575"/>
            <a:ext cx="1146598" cy="1130013"/>
          </a:xfrm>
          <a:prstGeom prst="ellipse">
            <a:avLst/>
          </a:prstGeom>
          <a:solidFill>
            <a:srgbClr val="AEE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2" name="วงรี 117"/>
          <p:cNvSpPr/>
          <p:nvPr/>
        </p:nvSpPr>
        <p:spPr>
          <a:xfrm>
            <a:off x="7513106" y="2527569"/>
            <a:ext cx="438397" cy="4017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3" name="ตัวเชื่อมต่อตรง 109"/>
          <p:cNvCxnSpPr/>
          <p:nvPr/>
        </p:nvCxnSpPr>
        <p:spPr>
          <a:xfrm>
            <a:off x="5190881" y="2383191"/>
            <a:ext cx="0" cy="252000"/>
          </a:xfrm>
          <a:prstGeom prst="line">
            <a:avLst/>
          </a:prstGeom>
          <a:ln w="28575">
            <a:solidFill>
              <a:srgbClr val="ADD9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วงรี 112"/>
          <p:cNvSpPr/>
          <p:nvPr/>
        </p:nvSpPr>
        <p:spPr>
          <a:xfrm>
            <a:off x="4953331" y="2467466"/>
            <a:ext cx="438397" cy="4017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grpSp>
        <p:nvGrpSpPr>
          <p:cNvPr id="16" name="กลุ่ม 101"/>
          <p:cNvGrpSpPr/>
          <p:nvPr/>
        </p:nvGrpSpPr>
        <p:grpSpPr>
          <a:xfrm>
            <a:off x="4699916" y="2627710"/>
            <a:ext cx="1312809" cy="1173487"/>
            <a:chOff x="762869" y="4001295"/>
            <a:chExt cx="3038277" cy="1930582"/>
          </a:xfrm>
        </p:grpSpPr>
        <p:sp>
          <p:nvSpPr>
            <p:cNvPr id="17" name="วงรี 102"/>
            <p:cNvSpPr/>
            <p:nvPr/>
          </p:nvSpPr>
          <p:spPr>
            <a:xfrm rot="21077399">
              <a:off x="762869" y="4001295"/>
              <a:ext cx="2187575" cy="1646237"/>
            </a:xfrm>
            <a:prstGeom prst="ellipse">
              <a:avLst/>
            </a:prstGeom>
            <a:noFill/>
            <a:ln w="38100">
              <a:solidFill>
                <a:srgbClr val="ADD9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" name="สี่เหลี่ยมผืนผ้า 103"/>
            <p:cNvSpPr/>
            <p:nvPr/>
          </p:nvSpPr>
          <p:spPr>
            <a:xfrm>
              <a:off x="1810912" y="4100375"/>
              <a:ext cx="1990234" cy="75951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2400" b="1" kern="0" spc="7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เอกชน</a:t>
              </a:r>
              <a:endParaRPr lang="en-US" sz="2400" b="1" kern="0" spc="7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9" name="สี่เหลี่ยมผืนผ้า 104"/>
            <p:cNvSpPr/>
            <p:nvPr/>
          </p:nvSpPr>
          <p:spPr>
            <a:xfrm>
              <a:off x="2127407" y="5172361"/>
              <a:ext cx="1436823" cy="759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ICT</a:t>
              </a:r>
              <a:endParaRPr lang="en-US" sz="2400" b="1" kern="0" spc="7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0" name="วงรี 105"/>
            <p:cNvSpPr/>
            <p:nvPr/>
          </p:nvSpPr>
          <p:spPr>
            <a:xfrm rot="21077399">
              <a:off x="824722" y="4583464"/>
              <a:ext cx="873126" cy="542925"/>
            </a:xfrm>
            <a:prstGeom prst="ellipse">
              <a:avLst/>
            </a:prstGeom>
            <a:noFill/>
            <a:ln w="28575">
              <a:solidFill>
                <a:srgbClr val="BCDCF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2400" dirty="0" err="1"/>
                <a:t>ฉฮ</a:t>
              </a:r>
              <a:endParaRPr lang="en-US" sz="2400" dirty="0"/>
            </a:p>
          </p:txBody>
        </p:sp>
        <p:sp>
          <p:nvSpPr>
            <p:cNvPr id="21" name="วงรี 106"/>
            <p:cNvSpPr/>
            <p:nvPr/>
          </p:nvSpPr>
          <p:spPr>
            <a:xfrm rot="21077399">
              <a:off x="1321512" y="4714592"/>
              <a:ext cx="1238250" cy="612775"/>
            </a:xfrm>
            <a:prstGeom prst="ellipse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2" name="วงรี 110"/>
            <p:cNvSpPr/>
            <p:nvPr/>
          </p:nvSpPr>
          <p:spPr>
            <a:xfrm rot="21077399">
              <a:off x="1340529" y="4309800"/>
              <a:ext cx="873126" cy="542925"/>
            </a:xfrm>
            <a:prstGeom prst="ellipse">
              <a:avLst/>
            </a:prstGeom>
            <a:noFill/>
            <a:ln w="28575">
              <a:solidFill>
                <a:srgbClr val="BCDCF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2400" dirty="0" err="1"/>
                <a:t>ฉฮ</a:t>
              </a:r>
              <a:endParaRPr lang="en-US" sz="2400" dirty="0"/>
            </a:p>
          </p:txBody>
        </p:sp>
      </p:grpSp>
      <p:sp>
        <p:nvSpPr>
          <p:cNvPr id="23" name="สี่เหลี่ยมผืนผ้า 17"/>
          <p:cNvSpPr>
            <a:spLocks noChangeArrowheads="1"/>
          </p:cNvSpPr>
          <p:nvPr/>
        </p:nvSpPr>
        <p:spPr bwMode="auto">
          <a:xfrm>
            <a:off x="4953332" y="3970045"/>
            <a:ext cx="2350154" cy="89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บูรณาการทุกหน่วยงาน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เพื่อสนับสนุนการพัฒนา</a:t>
            </a:r>
            <a:endParaRPr lang="en-US" sz="2400" b="1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ของเกษตรกร</a:t>
            </a:r>
            <a:endParaRPr lang="en-US" sz="2400" b="1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4" name="Picture 27" descr="ผลการค้นหารูปภาพสำหรับ โลโก้เครือข่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26" y="2472600"/>
            <a:ext cx="555781" cy="41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 descr="ผลการค้นหารูปภาพสำหรับ โลโก้ Inter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055" y="2471244"/>
            <a:ext cx="495348" cy="49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สี่เหลี่ยมผืนผ้า 18"/>
          <p:cNvSpPr>
            <a:spLocks noChangeArrowheads="1"/>
          </p:cNvSpPr>
          <p:nvPr/>
        </p:nvSpPr>
        <p:spPr bwMode="auto">
          <a:xfrm>
            <a:off x="7870076" y="3279481"/>
            <a:ext cx="3294493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70000"/>
              </a:lnSpc>
              <a:buFontTx/>
              <a:buChar char="-"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พัฒนาระบบฐานข้อมูลเพื่อรองรับการพัฒนา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lnSpc>
                <a:spcPct val="70000"/>
              </a:lnSpc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(ปัจจุบันมีระบบ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[www.thaismartfarmer.net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27" name="สี่เหลี่ยมผืนผ้า 119"/>
          <p:cNvSpPr/>
          <p:nvPr/>
        </p:nvSpPr>
        <p:spPr>
          <a:xfrm>
            <a:off x="6809313" y="2862544"/>
            <a:ext cx="2736850" cy="3785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2400" b="1" dirty="0">
                <a:solidFill>
                  <a:srgbClr val="00B050"/>
                </a:solidFill>
                <a:latin typeface="TH Chakra Petch" pitchFamily="2" charset="-34"/>
                <a:cs typeface="TH Chakra Petch" pitchFamily="2" charset="-34"/>
              </a:rPr>
              <a:t>3. </a:t>
            </a:r>
            <a:r>
              <a:rPr lang="th-TH" sz="2400" b="1" dirty="0">
                <a:solidFill>
                  <a:srgbClr val="00B050"/>
                </a:solidFill>
                <a:latin typeface="TH Chakra Petch" pitchFamily="2" charset="-34"/>
                <a:cs typeface="TH Chakra Petch" pitchFamily="2" charset="-34"/>
              </a:rPr>
              <a:t>พัฒนาระบบฐานข้อมูล</a:t>
            </a:r>
            <a:r>
              <a:rPr lang="th-TH" sz="2400" b="1" kern="0" spc="70" dirty="0">
                <a:solidFill>
                  <a:srgbClr val="00B050"/>
                </a:solidFill>
                <a:latin typeface="TH Chakra Petch" pitchFamily="2" charset="-34"/>
                <a:cs typeface="TH Chakra Petch" pitchFamily="2" charset="-34"/>
              </a:rPr>
              <a:t> </a:t>
            </a:r>
            <a:endParaRPr lang="en-US" sz="2400" b="1" kern="0" spc="70" dirty="0">
              <a:solidFill>
                <a:srgbClr val="00B050"/>
              </a:solidFill>
              <a:latin typeface="TH Chakra Petch" pitchFamily="2" charset="-34"/>
              <a:cs typeface="TH Chakra Petch" pitchFamily="2" charset="-34"/>
            </a:endParaRPr>
          </a:p>
        </p:txBody>
      </p:sp>
      <p:sp>
        <p:nvSpPr>
          <p:cNvPr id="28" name="สี่เหลี่ยมผืนผ้า 120"/>
          <p:cNvSpPr/>
          <p:nvPr/>
        </p:nvSpPr>
        <p:spPr>
          <a:xfrm>
            <a:off x="4869316" y="3032294"/>
            <a:ext cx="606425" cy="46166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รัฐ</a:t>
            </a:r>
            <a:endParaRPr lang="en-US" sz="2400" b="1" kern="0" spc="7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9" name="สี่เหลี่ยมผืนผ้า 121"/>
          <p:cNvSpPr/>
          <p:nvPr/>
        </p:nvSpPr>
        <p:spPr>
          <a:xfrm>
            <a:off x="4205278" y="2750359"/>
            <a:ext cx="1222375" cy="4062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วิชาการ</a:t>
            </a:r>
            <a:endParaRPr lang="en-US" sz="2400" b="1" kern="0" spc="7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30" name="กลุ่ม 75"/>
          <p:cNvGrpSpPr/>
          <p:nvPr/>
        </p:nvGrpSpPr>
        <p:grpSpPr>
          <a:xfrm>
            <a:off x="2384215" y="734102"/>
            <a:ext cx="8176281" cy="621677"/>
            <a:chOff x="1073258" y="336551"/>
            <a:chExt cx="7831773" cy="722082"/>
          </a:xfrm>
        </p:grpSpPr>
        <p:sp>
          <p:nvSpPr>
            <p:cNvPr id="31" name="TextBox 30"/>
            <p:cNvSpPr txBox="1"/>
            <p:nvPr/>
          </p:nvSpPr>
          <p:spPr>
            <a:xfrm>
              <a:off x="1524000" y="379413"/>
              <a:ext cx="7381031" cy="679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ADD9A7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3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แนวทางการขับเคลื่อนงานในระดับกระทรวงเกษตรและสหกรณ์</a:t>
              </a:r>
              <a:endPara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2" name="วงรี 79"/>
            <p:cNvSpPr/>
            <p:nvPr/>
          </p:nvSpPr>
          <p:spPr>
            <a:xfrm>
              <a:off x="1073258" y="336551"/>
              <a:ext cx="782530" cy="6715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ADD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3" name="รูปหกเหลี่ยม 80"/>
            <p:cNvSpPr/>
            <p:nvPr/>
          </p:nvSpPr>
          <p:spPr>
            <a:xfrm>
              <a:off x="1281113" y="449264"/>
              <a:ext cx="476250" cy="446087"/>
            </a:xfrm>
            <a:prstGeom prst="hexagon">
              <a:avLst/>
            </a:prstGeom>
            <a:solidFill>
              <a:srgbClr val="D1DA80"/>
            </a:solidFill>
            <a:ln>
              <a:solidFill>
                <a:srgbClr val="ADD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pic>
        <p:nvPicPr>
          <p:cNvPr id="15" name="รูปภาพ 20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49" y="817882"/>
            <a:ext cx="492772" cy="465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4677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สี่เหลี่ยมผืนผ้า 2056"/>
          <p:cNvSpPr/>
          <p:nvPr/>
        </p:nvSpPr>
        <p:spPr>
          <a:xfrm>
            <a:off x="318201" y="5071566"/>
            <a:ext cx="11483040" cy="18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09" name="ตัวเชื่อมต่อตรง 108"/>
          <p:cNvCxnSpPr/>
          <p:nvPr/>
        </p:nvCxnSpPr>
        <p:spPr>
          <a:xfrm>
            <a:off x="3408076" y="5403286"/>
            <a:ext cx="0" cy="396000"/>
          </a:xfrm>
          <a:prstGeom prst="line">
            <a:avLst/>
          </a:prstGeom>
          <a:ln w="28575">
            <a:solidFill>
              <a:srgbClr val="ADD9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วงรี 83"/>
          <p:cNvSpPr/>
          <p:nvPr/>
        </p:nvSpPr>
        <p:spPr>
          <a:xfrm>
            <a:off x="2789484" y="5710071"/>
            <a:ext cx="1146277" cy="103979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5" name="วงรี 114"/>
          <p:cNvSpPr/>
          <p:nvPr/>
        </p:nvSpPr>
        <p:spPr>
          <a:xfrm>
            <a:off x="3155665" y="5505004"/>
            <a:ext cx="438397" cy="4017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95" name="ตัวเชื่อมต่อตรง 94"/>
          <p:cNvCxnSpPr/>
          <p:nvPr/>
        </p:nvCxnSpPr>
        <p:spPr>
          <a:xfrm>
            <a:off x="7752183" y="5419073"/>
            <a:ext cx="0" cy="623939"/>
          </a:xfrm>
          <a:prstGeom prst="line">
            <a:avLst/>
          </a:prstGeom>
          <a:ln w="28575">
            <a:solidFill>
              <a:srgbClr val="ADD9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สี่เหลี่ยมผืนผ้า 12"/>
          <p:cNvSpPr>
            <a:spLocks noChangeArrowheads="1"/>
          </p:cNvSpPr>
          <p:nvPr/>
        </p:nvSpPr>
        <p:spPr bwMode="auto">
          <a:xfrm>
            <a:off x="2764949" y="5884846"/>
            <a:ext cx="1461504" cy="4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12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การสร้างกลไกขับเคลื่อน</a:t>
            </a:r>
            <a:endParaRPr lang="en-US" sz="1200" b="1" dirty="0">
              <a:solidFill>
                <a:schemeClr val="tx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12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งานภายในกระทรวงอย่าง</a:t>
            </a:r>
            <a:endParaRPr lang="en-US" sz="1200" b="1" dirty="0">
              <a:solidFill>
                <a:schemeClr val="tx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12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มีประสิทธิภาพ</a:t>
            </a:r>
            <a:endParaRPr lang="en-US" sz="1200" b="1" dirty="0">
              <a:solidFill>
                <a:schemeClr val="tx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9" name="สี่เหลี่ยมผืนผ้า 98"/>
          <p:cNvSpPr/>
          <p:nvPr/>
        </p:nvSpPr>
        <p:spPr>
          <a:xfrm>
            <a:off x="3284836" y="6293623"/>
            <a:ext cx="1844944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11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11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ปรับปรุงคณะทำงานฯ </a:t>
            </a:r>
            <a:endParaRPr lang="en-US" sz="1100" b="1" kern="0" spc="70" dirty="0">
              <a:solidFill>
                <a:schemeClr val="accent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70000"/>
              </a:lnSpc>
              <a:defRPr/>
            </a:pPr>
            <a:r>
              <a:rPr lang="th-TH" sz="11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ให้สามารถขับเคลื่อน</a:t>
            </a:r>
            <a:endParaRPr lang="en-US" sz="1100" b="1" kern="0" spc="70" dirty="0">
              <a:solidFill>
                <a:schemeClr val="accent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70000"/>
              </a:lnSpc>
              <a:defRPr/>
            </a:pPr>
            <a:r>
              <a:rPr lang="th-TH" sz="11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อย่างเป็นเอกภาพ </a:t>
            </a:r>
            <a:endParaRPr lang="en-US" sz="1100" b="1" kern="0" spc="70" dirty="0">
              <a:solidFill>
                <a:schemeClr val="accent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0" name="Picture 25" descr="ผลการค้นหารูปภาพสำหรับ โลโก้เครือข่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02" y="5417085"/>
            <a:ext cx="480527" cy="5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วงรี 115"/>
          <p:cNvSpPr/>
          <p:nvPr/>
        </p:nvSpPr>
        <p:spPr>
          <a:xfrm>
            <a:off x="7178885" y="5592293"/>
            <a:ext cx="1146598" cy="1130013"/>
          </a:xfrm>
          <a:prstGeom prst="ellipse">
            <a:avLst/>
          </a:prstGeom>
          <a:solidFill>
            <a:srgbClr val="AEE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8" name="วงรี 117"/>
          <p:cNvSpPr/>
          <p:nvPr/>
        </p:nvSpPr>
        <p:spPr>
          <a:xfrm>
            <a:off x="7532986" y="5538287"/>
            <a:ext cx="438397" cy="4017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10" name="ตัวเชื่อมต่อตรง 109"/>
          <p:cNvCxnSpPr/>
          <p:nvPr/>
        </p:nvCxnSpPr>
        <p:spPr>
          <a:xfrm>
            <a:off x="5210761" y="5393909"/>
            <a:ext cx="0" cy="252000"/>
          </a:xfrm>
          <a:prstGeom prst="line">
            <a:avLst/>
          </a:prstGeom>
          <a:ln w="28575">
            <a:solidFill>
              <a:srgbClr val="ADD9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วงรี 112"/>
          <p:cNvSpPr/>
          <p:nvPr/>
        </p:nvSpPr>
        <p:spPr>
          <a:xfrm>
            <a:off x="4973211" y="5478184"/>
            <a:ext cx="438397" cy="4017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150920" y="15766"/>
            <a:ext cx="11656381" cy="4954790"/>
            <a:chOff x="23465" y="-1457"/>
            <a:chExt cx="10217825" cy="5145360"/>
          </a:xfrm>
        </p:grpSpPr>
        <p:grpSp>
          <p:nvGrpSpPr>
            <p:cNvPr id="3" name="Group 77"/>
            <p:cNvGrpSpPr/>
            <p:nvPr/>
          </p:nvGrpSpPr>
          <p:grpSpPr>
            <a:xfrm>
              <a:off x="1773136" y="1689707"/>
              <a:ext cx="7770840" cy="431206"/>
              <a:chOff x="1787959" y="1948834"/>
              <a:chExt cx="7770833" cy="431206"/>
            </a:xfrm>
          </p:grpSpPr>
          <p:grpSp>
            <p:nvGrpSpPr>
              <p:cNvPr id="6" name="Group 83"/>
              <p:cNvGrpSpPr/>
              <p:nvPr/>
            </p:nvGrpSpPr>
            <p:grpSpPr>
              <a:xfrm>
                <a:off x="1787959" y="1948834"/>
                <a:ext cx="7770833" cy="366275"/>
                <a:chOff x="1787959" y="1948834"/>
                <a:chExt cx="7770833" cy="366275"/>
              </a:xfrm>
            </p:grpSpPr>
            <p:cxnSp>
              <p:nvCxnSpPr>
                <p:cNvPr id="88" name="Straight Connector 87"/>
                <p:cNvCxnSpPr>
                  <a:stCxn id="48" idx="2"/>
                </p:cNvCxnSpPr>
                <p:nvPr/>
              </p:nvCxnSpPr>
              <p:spPr>
                <a:xfrm>
                  <a:off x="1808970" y="1968101"/>
                  <a:ext cx="0" cy="336339"/>
                </a:xfrm>
                <a:prstGeom prst="line">
                  <a:avLst/>
                </a:prstGeom>
                <a:ln w="38100">
                  <a:solidFill>
                    <a:srgbClr val="00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50" idx="2"/>
                </p:cNvCxnSpPr>
                <p:nvPr/>
              </p:nvCxnSpPr>
              <p:spPr>
                <a:xfrm>
                  <a:off x="4868560" y="1961868"/>
                  <a:ext cx="0" cy="321273"/>
                </a:xfrm>
                <a:prstGeom prst="line">
                  <a:avLst/>
                </a:prstGeom>
                <a:ln w="38100">
                  <a:solidFill>
                    <a:srgbClr val="00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>
                  <a:stCxn id="101" idx="2"/>
                </p:cNvCxnSpPr>
                <p:nvPr/>
              </p:nvCxnSpPr>
              <p:spPr>
                <a:xfrm>
                  <a:off x="9558270" y="2004560"/>
                  <a:ext cx="0" cy="310549"/>
                </a:xfrm>
                <a:prstGeom prst="line">
                  <a:avLst/>
                </a:prstGeom>
                <a:ln w="38100">
                  <a:solidFill>
                    <a:srgbClr val="00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>
                  <a:cxnSpLocks/>
                  <a:stCxn id="55" idx="2"/>
                </p:cNvCxnSpPr>
                <p:nvPr/>
              </p:nvCxnSpPr>
              <p:spPr>
                <a:xfrm>
                  <a:off x="7965594" y="1962034"/>
                  <a:ext cx="0" cy="315014"/>
                </a:xfrm>
                <a:prstGeom prst="line">
                  <a:avLst/>
                </a:prstGeom>
                <a:ln w="38100">
                  <a:solidFill>
                    <a:srgbClr val="00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>
                  <a:stCxn id="53" idx="2"/>
                </p:cNvCxnSpPr>
                <p:nvPr/>
              </p:nvCxnSpPr>
              <p:spPr>
                <a:xfrm>
                  <a:off x="6351731" y="1963572"/>
                  <a:ext cx="0" cy="312070"/>
                </a:xfrm>
                <a:prstGeom prst="line">
                  <a:avLst/>
                </a:prstGeom>
                <a:ln w="38100">
                  <a:solidFill>
                    <a:srgbClr val="00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>
                  <a:stCxn id="56" idx="2"/>
                </p:cNvCxnSpPr>
                <p:nvPr/>
              </p:nvCxnSpPr>
              <p:spPr>
                <a:xfrm>
                  <a:off x="3380731" y="1948834"/>
                  <a:ext cx="0" cy="336339"/>
                </a:xfrm>
                <a:prstGeom prst="line">
                  <a:avLst/>
                </a:prstGeom>
                <a:ln w="38100">
                  <a:solidFill>
                    <a:srgbClr val="00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1787959" y="2295425"/>
                  <a:ext cx="7770833" cy="0"/>
                </a:xfrm>
                <a:prstGeom prst="line">
                  <a:avLst/>
                </a:prstGeom>
                <a:ln w="38100">
                  <a:solidFill>
                    <a:srgbClr val="00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Hexagon 86"/>
              <p:cNvSpPr/>
              <p:nvPr/>
            </p:nvSpPr>
            <p:spPr>
              <a:xfrm>
                <a:off x="4986787" y="2154266"/>
                <a:ext cx="1189016" cy="225774"/>
              </a:xfrm>
              <a:prstGeom prst="hexagon">
                <a:avLst/>
              </a:prstGeom>
              <a:solidFill>
                <a:srgbClr val="0066FF"/>
              </a:solidFill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h-TH" sz="1400" b="1" dirty="0">
                    <a:ln w="6350">
                      <a:solidFill>
                        <a:schemeClr val="bg1"/>
                      </a:solidFill>
                    </a:ln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ทักษะ </a:t>
                </a:r>
                <a:r>
                  <a:rPr lang="en-US" sz="1400" b="1" dirty="0">
                    <a:ln w="6350">
                      <a:solidFill>
                        <a:schemeClr val="bg1"/>
                      </a:solidFill>
                    </a:ln>
                    <a:latin typeface="Angsana New" panose="02020603050405020304" pitchFamily="18" charset="-34"/>
                    <a:cs typeface="Angsana New" panose="02020603050405020304" pitchFamily="18" charset="-34"/>
                  </a:rPr>
                  <a:t>DIGITAL</a:t>
                </a: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1620181" y="2187673"/>
              <a:ext cx="8607477" cy="294550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grpSp>
          <p:nvGrpSpPr>
            <p:cNvPr id="12" name="Group 1"/>
            <p:cNvGrpSpPr/>
            <p:nvPr/>
          </p:nvGrpSpPr>
          <p:grpSpPr>
            <a:xfrm>
              <a:off x="28778" y="501346"/>
              <a:ext cx="10212512" cy="545325"/>
              <a:chOff x="28777" y="921970"/>
              <a:chExt cx="10212503" cy="54532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482150" y="1197596"/>
                <a:ext cx="8168640" cy="0"/>
              </a:xfrm>
              <a:prstGeom prst="line">
                <a:avLst/>
              </a:prstGeom>
              <a:ln w="76200">
                <a:solidFill>
                  <a:srgbClr val="7E600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2"/>
              <p:cNvGrpSpPr/>
              <p:nvPr/>
            </p:nvGrpSpPr>
            <p:grpSpPr>
              <a:xfrm>
                <a:off x="28777" y="921970"/>
                <a:ext cx="1711471" cy="506276"/>
                <a:chOff x="627439" y="1559441"/>
                <a:chExt cx="3415701" cy="346016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627439" y="1575724"/>
                  <a:ext cx="3307242" cy="31136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lIns="0" rIns="0" rtlCol="0" anchor="ctr" anchorCtr="0">
                  <a:noAutofit/>
                </a:bodyPr>
                <a:lstStyle/>
                <a:p>
                  <a:pPr algn="ctr"/>
                  <a:r>
                    <a:rPr lang="en-US" sz="1800" b="1" dirty="0">
                      <a:solidFill>
                        <a:schemeClr val="bg1"/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CHANGE</a:t>
                  </a:r>
                </a:p>
              </p:txBody>
            </p:sp>
            <p:sp>
              <p:nvSpPr>
                <p:cNvPr id="5" name="Isosceles Triangle 4"/>
                <p:cNvSpPr/>
                <p:nvPr/>
              </p:nvSpPr>
              <p:spPr>
                <a:xfrm rot="5400000">
                  <a:off x="3822755" y="1685072"/>
                  <a:ext cx="346016" cy="94754"/>
                </a:xfrm>
                <a:prstGeom prst="triangle">
                  <a:avLst/>
                </a:prstGeom>
                <a:solidFill>
                  <a:srgbClr val="7F6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96">
                    <a:solidFill>
                      <a:schemeClr val="bg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p:grpSp>
          <p:grpSp>
            <p:nvGrpSpPr>
              <p:cNvPr id="15" name="Group 11"/>
              <p:cNvGrpSpPr/>
              <p:nvPr/>
            </p:nvGrpSpPr>
            <p:grpSpPr>
              <a:xfrm>
                <a:off x="1856276" y="941676"/>
                <a:ext cx="1774629" cy="515635"/>
                <a:chOff x="2850323" y="3876576"/>
                <a:chExt cx="2017600" cy="649949"/>
              </a:xfrm>
            </p:grpSpPr>
            <p:sp>
              <p:nvSpPr>
                <p:cNvPr id="11" name="Hexagon 10"/>
                <p:cNvSpPr/>
                <p:nvPr/>
              </p:nvSpPr>
              <p:spPr>
                <a:xfrm>
                  <a:off x="2872695" y="3876576"/>
                  <a:ext cx="1995228" cy="649949"/>
                </a:xfrm>
                <a:prstGeom prst="hexagon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rgbClr val="7F6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r"/>
                  <a:r>
                    <a:rPr lang="en-US" sz="3852" b="1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accent4">
                          <a:lumMod val="50000"/>
                        </a:schemeClr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M</a:t>
                  </a:r>
                  <a:r>
                    <a:rPr lang="en-US" sz="2311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ind</a:t>
                  </a:r>
                  <a:r>
                    <a:rPr lang="th-TH" sz="2311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</a:t>
                  </a:r>
                  <a:r>
                    <a:rPr lang="en-US" sz="2311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set</a:t>
                  </a:r>
                  <a:endParaRPr lang="en-US" sz="2311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pic>
              <p:nvPicPr>
                <p:cNvPr id="7" name="Picture 2" descr="http://www.justiceeagan.com/wp-content/uploads/2012/03/mlm-mindset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3509" b="94737" l="10000" r="90000">
                              <a14:foregroundMark x1="18333" y1="36842" x2="18667" y2="38246"/>
                              <a14:foregroundMark x1="27000" y1="63158" x2="27000" y2="63860"/>
                              <a14:foregroundMark x1="35333" y1="11579" x2="35000" y2="14035"/>
                            </a14:backgroundRemoval>
                          </a14:imgEffect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50323" y="3900472"/>
                  <a:ext cx="606507" cy="5761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3769034" y="951665"/>
                <a:ext cx="1772480" cy="515630"/>
                <a:chOff x="4718304" y="3884680"/>
                <a:chExt cx="2234191" cy="649948"/>
              </a:xfrm>
            </p:grpSpPr>
            <p:sp>
              <p:nvSpPr>
                <p:cNvPr id="14" name="Hexagon 13"/>
                <p:cNvSpPr/>
                <p:nvPr/>
              </p:nvSpPr>
              <p:spPr>
                <a:xfrm>
                  <a:off x="4718304" y="3884680"/>
                  <a:ext cx="2234191" cy="649948"/>
                </a:xfrm>
                <a:prstGeom prst="hexagon">
                  <a:avLst/>
                </a:prstGeom>
                <a:solidFill>
                  <a:schemeClr val="accent3">
                    <a:lumMod val="50000"/>
                  </a:schemeClr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r"/>
                  <a:r>
                    <a:rPr lang="en-US" sz="3852" b="1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accent5">
                          <a:lumMod val="50000"/>
                        </a:schemeClr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S</a:t>
                  </a:r>
                  <a:r>
                    <a:rPr lang="en-US" sz="2311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kill</a:t>
                  </a:r>
                  <a:r>
                    <a:rPr lang="th-TH" sz="2311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</a:t>
                  </a:r>
                  <a:r>
                    <a:rPr lang="en-US" sz="2311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set</a:t>
                  </a:r>
                  <a:endParaRPr lang="en-US" sz="2311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pic>
              <p:nvPicPr>
                <p:cNvPr id="9" name="Picture 6" descr="https://d1wvhegsi0wquf.cloudfront.net/media/uploads/2016/07/18/skill-set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09254" y="3998533"/>
                  <a:ext cx="470150" cy="4701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7" name="Group 20"/>
              <p:cNvGrpSpPr/>
              <p:nvPr/>
            </p:nvGrpSpPr>
            <p:grpSpPr>
              <a:xfrm>
                <a:off x="5616600" y="944537"/>
                <a:ext cx="2165664" cy="515628"/>
                <a:chOff x="4882905" y="3733926"/>
                <a:chExt cx="2602221" cy="649948"/>
              </a:xfrm>
            </p:grpSpPr>
            <p:sp>
              <p:nvSpPr>
                <p:cNvPr id="18" name="Hexagon 17"/>
                <p:cNvSpPr/>
                <p:nvPr/>
              </p:nvSpPr>
              <p:spPr>
                <a:xfrm>
                  <a:off x="4882905" y="3733926"/>
                  <a:ext cx="2602221" cy="649948"/>
                </a:xfrm>
                <a:prstGeom prst="hexagon">
                  <a:avLst/>
                </a:prstGeom>
                <a:solidFill>
                  <a:schemeClr val="accent6">
                    <a:lumMod val="50000"/>
                  </a:schemeClr>
                </a:solidFill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0" bIns="44027" rtlCol="0" anchor="ctr"/>
                <a:lstStyle/>
                <a:p>
                  <a:pPr algn="r"/>
                  <a:r>
                    <a:rPr lang="en-US" sz="3852" b="1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B</a:t>
                  </a:r>
                  <a:r>
                    <a:rPr lang="en-US" sz="2311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ehavior Set</a:t>
                  </a:r>
                  <a:endParaRPr lang="en-US" sz="2311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pic>
              <p:nvPicPr>
                <p:cNvPr id="10" name="Picture 8" descr="http://www.thesensoryzone.com/wp-content/uploads/2015/04/Athletics-I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harpenSoften amount="-50000"/>
                          </a14:imgEffect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778" y="3738794"/>
                  <a:ext cx="505823" cy="5058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21"/>
              <p:cNvGrpSpPr/>
              <p:nvPr/>
            </p:nvGrpSpPr>
            <p:grpSpPr>
              <a:xfrm>
                <a:off x="7857349" y="942565"/>
                <a:ext cx="2383931" cy="515627"/>
                <a:chOff x="7252390" y="3731438"/>
                <a:chExt cx="3004918" cy="649947"/>
              </a:xfrm>
            </p:grpSpPr>
            <p:sp>
              <p:nvSpPr>
                <p:cNvPr id="20" name="Hexagon 19"/>
                <p:cNvSpPr/>
                <p:nvPr/>
              </p:nvSpPr>
              <p:spPr>
                <a:xfrm>
                  <a:off x="7252390" y="3731438"/>
                  <a:ext cx="3004918" cy="649947"/>
                </a:xfrm>
                <a:prstGeom prst="hexagon">
                  <a:avLst/>
                </a:prstGeom>
                <a:solidFill>
                  <a:schemeClr val="accent5">
                    <a:lumMod val="50000"/>
                  </a:schemeClr>
                </a:solidFill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r"/>
                  <a:r>
                    <a:rPr lang="en-US" sz="3852" b="1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accent6">
                          <a:lumMod val="50000"/>
                        </a:schemeClr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E</a:t>
                  </a:r>
                  <a:r>
                    <a:rPr lang="en-US" sz="2311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cosystem Set</a:t>
                  </a:r>
                  <a:endParaRPr lang="en-US" sz="2311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pic>
              <p:nvPicPr>
                <p:cNvPr id="8" name="Picture 4" descr="https://cdn1.iconfinder.com/data/icons/Gaia__Icons_by_imrik/256/Finder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62894" y="3760399"/>
                  <a:ext cx="582004" cy="5820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3" name="TextBox 22"/>
            <p:cNvSpPr txBox="1"/>
            <p:nvPr/>
          </p:nvSpPr>
          <p:spPr>
            <a:xfrm>
              <a:off x="23465" y="-1457"/>
              <a:ext cx="10212513" cy="47338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txBody>
            <a:bodyPr wrap="square" tIns="88053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696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กรอบการพัฒนา </a:t>
              </a:r>
              <a:r>
                <a:rPr lang="en-US" sz="2696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Smart Farmer </a:t>
              </a:r>
              <a:r>
                <a:rPr lang="th-TH" sz="2696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และแนวทางการขับเคลื่อนงาน</a:t>
              </a:r>
              <a:endParaRPr lang="en-US" sz="2696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grpSp>
          <p:nvGrpSpPr>
            <p:cNvPr id="21" name="Group 28"/>
            <p:cNvGrpSpPr/>
            <p:nvPr/>
          </p:nvGrpSpPr>
          <p:grpSpPr>
            <a:xfrm>
              <a:off x="170101" y="3651067"/>
              <a:ext cx="1325117" cy="1492836"/>
              <a:chOff x="6051663" y="2428779"/>
              <a:chExt cx="3276139" cy="2921820"/>
            </a:xfrm>
          </p:grpSpPr>
          <p:grpSp>
            <p:nvGrpSpPr>
              <p:cNvPr id="22" name="Group 29"/>
              <p:cNvGrpSpPr/>
              <p:nvPr/>
            </p:nvGrpSpPr>
            <p:grpSpPr>
              <a:xfrm>
                <a:off x="6094735" y="2428779"/>
                <a:ext cx="3233067" cy="698025"/>
                <a:chOff x="1777266" y="791833"/>
                <a:chExt cx="2192692" cy="698025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1799171" y="791833"/>
                  <a:ext cx="2170787" cy="609267"/>
                </a:xfrm>
                <a:prstGeom prst="rect">
                  <a:avLst/>
                </a:prstGeom>
                <a:solidFill>
                  <a:srgbClr val="00206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48" b="1" dirty="0">
                      <a:solidFill>
                        <a:schemeClr val="bg1"/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Smart Thinking</a:t>
                  </a:r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>
                <a:xfrm rot="10800000">
                  <a:off x="1777266" y="1305959"/>
                  <a:ext cx="2170787" cy="183899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67" b="1">
                    <a:solidFill>
                      <a:schemeClr val="bg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p:grpSp>
          <p:grpSp>
            <p:nvGrpSpPr>
              <p:cNvPr id="24" name="Group 30"/>
              <p:cNvGrpSpPr/>
              <p:nvPr/>
            </p:nvGrpSpPr>
            <p:grpSpPr>
              <a:xfrm>
                <a:off x="6051663" y="3146159"/>
                <a:ext cx="3218689" cy="696374"/>
                <a:chOff x="1748051" y="787108"/>
                <a:chExt cx="2182941" cy="696374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1760205" y="787108"/>
                  <a:ext cx="2170787" cy="609267"/>
                </a:xfrm>
                <a:prstGeom prst="rect">
                  <a:avLst/>
                </a:prstGeom>
                <a:solidFill>
                  <a:srgbClr val="CC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48" b="1" dirty="0">
                      <a:solidFill>
                        <a:schemeClr val="bg1"/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Smart Farm</a:t>
                  </a:r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>
                <a:xfrm rot="10800000">
                  <a:off x="1748051" y="1299583"/>
                  <a:ext cx="2170787" cy="183899"/>
                </a:xfrm>
                <a:prstGeom prst="triangle">
                  <a:avLst/>
                </a:prstGeom>
                <a:solidFill>
                  <a:srgbClr val="CC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67" b="1">
                    <a:solidFill>
                      <a:schemeClr val="bg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p:grpSp>
          <p:grpSp>
            <p:nvGrpSpPr>
              <p:cNvPr id="25" name="Group 31"/>
              <p:cNvGrpSpPr/>
              <p:nvPr/>
            </p:nvGrpSpPr>
            <p:grpSpPr>
              <a:xfrm>
                <a:off x="6075009" y="3900606"/>
                <a:ext cx="3252792" cy="696374"/>
                <a:chOff x="1763889" y="818751"/>
                <a:chExt cx="2206070" cy="696374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1799172" y="818751"/>
                  <a:ext cx="2170787" cy="609265"/>
                </a:xfrm>
                <a:prstGeom prst="rect">
                  <a:avLst/>
                </a:prstGeom>
                <a:solidFill>
                  <a:srgbClr val="339933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48" b="1" dirty="0">
                      <a:solidFill>
                        <a:schemeClr val="bg1"/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Digital Market</a:t>
                  </a:r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>
                <a:xfrm rot="10800000">
                  <a:off x="1763889" y="1331226"/>
                  <a:ext cx="2170787" cy="183899"/>
                </a:xfrm>
                <a:prstGeom prst="triangle">
                  <a:avLst/>
                </a:prstGeom>
                <a:solidFill>
                  <a:srgbClr val="33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67" b="1">
                    <a:solidFill>
                      <a:schemeClr val="bg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6108270" y="4655055"/>
                <a:ext cx="3195013" cy="69554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t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348" b="1" dirty="0">
                    <a:solidFill>
                      <a:schemeClr val="bg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Excellent Network/Group</a:t>
                </a:r>
              </a:p>
            </p:txBody>
          </p:sp>
        </p:grpSp>
        <p:grpSp>
          <p:nvGrpSpPr>
            <p:cNvPr id="29" name="Group 5"/>
            <p:cNvGrpSpPr/>
            <p:nvPr/>
          </p:nvGrpSpPr>
          <p:grpSpPr>
            <a:xfrm>
              <a:off x="92244" y="1056919"/>
              <a:ext cx="10072038" cy="757093"/>
              <a:chOff x="92243" y="1463320"/>
              <a:chExt cx="10072029" cy="75709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852240" y="1838473"/>
                <a:ext cx="9241260" cy="0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92243" y="1463320"/>
                <a:ext cx="778757" cy="75030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th-TH" sz="1541" b="1" dirty="0">
                    <a:ln w="12700">
                      <a:noFill/>
                    </a:ln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คุณสมบัติ</a:t>
                </a:r>
              </a:p>
              <a:p>
                <a:pPr algn="ctr"/>
                <a:r>
                  <a:rPr lang="en-US" sz="2000" b="1" dirty="0">
                    <a:ln w="12700">
                      <a:solidFill>
                        <a:schemeClr val="bg1"/>
                      </a:solidFill>
                    </a:ln>
                    <a:latin typeface="Angsana New" panose="02020603050405020304" pitchFamily="18" charset="-34"/>
                    <a:cs typeface="Angsana New" panose="02020603050405020304" pitchFamily="18" charset="-34"/>
                  </a:rPr>
                  <a:t>SF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1198543" y="1527775"/>
                <a:ext cx="1191201" cy="65617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th-TH" sz="1156" b="1" dirty="0">
                    <a:solidFill>
                      <a:schemeClr val="accent2">
                        <a:lumMod val="50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มีความรู้ในเรื่องที่ทำอยู่ เป็นวิทยากรถ่ายทอดให้ผู้อื่นได้</a:t>
                </a:r>
                <a:endParaRPr lang="en-US" sz="1156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4363599" y="1511471"/>
                <a:ext cx="980271" cy="66624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th-TH" sz="1348" b="1" dirty="0">
                    <a:solidFill>
                      <a:schemeClr val="accent2">
                        <a:lumMod val="50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มีการบริหารจัดการผลผลิตและการตลาด</a:t>
                </a:r>
                <a:endParaRPr lang="en-US" sz="1348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694894" y="1511471"/>
                <a:ext cx="1284025" cy="66795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th-TH" sz="1348" b="1" dirty="0">
                    <a:solidFill>
                      <a:schemeClr val="accent2">
                        <a:lumMod val="50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มีความตระหนักถึงคุณภาพสินค้าและความปลอดภัยของผู้บริโภค</a:t>
                </a:r>
                <a:endParaRPr lang="en-US" sz="1348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7329941" y="1515823"/>
                <a:ext cx="1241655" cy="66206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th-TH" sz="1348" b="1" dirty="0">
                    <a:solidFill>
                      <a:schemeClr val="accent2">
                        <a:lumMod val="50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มีความรับผิดชอบต่อสังคมและสิ่งแวดล้อม</a:t>
                </a:r>
                <a:endParaRPr lang="en-US" sz="1348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719236" y="1508511"/>
                <a:ext cx="1293340" cy="65617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th-TH" sz="1348" b="1" dirty="0">
                    <a:solidFill>
                      <a:schemeClr val="accent2">
                        <a:lumMod val="50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มีความสามารถในการเข้าถึงข้อมูลและสามารถนำข้อมูลใช้ได้</a:t>
                </a:r>
                <a:endParaRPr lang="en-US" sz="1348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8922617" y="1512656"/>
                <a:ext cx="1241655" cy="70775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th-TH" sz="1348" b="1" dirty="0">
                    <a:solidFill>
                      <a:schemeClr val="accent2">
                        <a:lumMod val="50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มีความภูมิใจในความเป็นเกษตรกร</a:t>
                </a:r>
                <a:endParaRPr lang="en-US" sz="1348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1696728" y="3147199"/>
              <a:ext cx="1475376" cy="18997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027" tIns="0" rIns="0" bIns="0" rtlCol="0" anchor="t" anchorCtr="0"/>
            <a:lstStyle/>
            <a:p>
              <a:pPr marL="113128" indent="-11312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th-TH" sz="12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สร้างค่านิยมและปลูกฝังทัศนคติที่ดีต่ออาชีพเกษตรกรรม</a:t>
              </a:r>
            </a:p>
            <a:p>
              <a:pPr marL="113128" indent="-11312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th-TH" sz="12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พัฒนาความรู้และทักษะด้านการเกษตรขั้นพื้นฐาน</a:t>
              </a:r>
            </a:p>
            <a:p>
              <a:pPr marL="113128" indent="-11312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th-TH" sz="12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เสริมสร้างความสามารถในการเข้าถึง </a:t>
              </a:r>
              <a:r>
                <a:rPr lang="en-US" sz="12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ICT </a:t>
              </a:r>
              <a:r>
                <a:rPr lang="th-TH" sz="12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และพัฒนาแนวคิดเชิงสร้างสรรค์</a:t>
              </a:r>
            </a:p>
            <a:p>
              <a:pPr marL="113128" indent="-11312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th-TH" sz="12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เตรียมความพร้อมในการเข้าสู่ภาคเกษตร</a:t>
              </a:r>
              <a:endParaRPr lang="en-US" sz="1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18214" y="3147199"/>
              <a:ext cx="804383" cy="18997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027" tIns="0" rIns="0" bIns="0" rtlCol="0" anchor="t" anchorCtr="0"/>
            <a:lstStyle/>
            <a:p>
              <a:pPr marL="111600" indent="-111600">
                <a:buFont typeface="Arial" panose="020B0604020202020204" pitchFamily="34" charset="0"/>
                <a:buChar char="•"/>
              </a:pPr>
              <a:r>
                <a:rPr lang="th-TH" sz="12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บ่มเพาะทักษะด้านการเกษตรเพื่อเตรียมความพร้อมสู่การเป็นผู้ประกอบการเกษตรใหม่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058446" y="2965374"/>
              <a:ext cx="2828864" cy="20815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027" rIns="8805" rtlCol="0" anchor="t" anchorCtr="0"/>
            <a:lstStyle/>
            <a:p>
              <a:pPr marL="114658" indent="-11465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th-TH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การพัฒนาแนวคิดสู่การเป็นผู้ประกอบการเกษตรรุ่นใหม่ (</a:t>
              </a:r>
              <a:r>
                <a:rPr lang="en-US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Getting Idea)</a:t>
              </a:r>
              <a:endParaRPr lang="th-TH" sz="1156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114658" indent="-11465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th-TH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พัฒนาผู้ประกอบการด้วยนวัตกรรมเกษตร</a:t>
              </a:r>
            </a:p>
            <a:p>
              <a:pPr marL="273649" lvl="1" indent="-107013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th-TH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การเตรียมความพร้อมสู่การเป็นผู้ประกอบการธุรกิจเกษตรด้วยนวัตกรรม(</a:t>
              </a:r>
              <a:r>
                <a:rPr lang="en-US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Set up Project)</a:t>
              </a:r>
              <a:endParaRPr lang="th-TH" sz="1156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273649" lvl="1" indent="-107013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th-TH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พัฒนาทักษะผู้ประกอบเกษตรรุ่นใหม่สู่ธุรกิจเกษตร (</a:t>
              </a:r>
              <a:r>
                <a:rPr lang="en-US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Startup Entrepreneur)</a:t>
              </a:r>
              <a:r>
                <a:rPr lang="th-TH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ด้วย</a:t>
              </a:r>
            </a:p>
            <a:p>
              <a:pPr marL="713933" lvl="2" indent="-107013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Innovation</a:t>
              </a:r>
            </a:p>
            <a:p>
              <a:pPr marL="713933" lvl="2" indent="-107013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Smart Farm</a:t>
              </a:r>
            </a:p>
            <a:p>
              <a:pPr marL="713933" lvl="2" indent="-107013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Digital Market</a:t>
              </a:r>
              <a:endParaRPr lang="th-TH" sz="1156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113128" lvl="1" indent="-107013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th-TH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ยกระดับผู้ประกอบการเกษตรรุ่นใหม่สู่ความเป็นมืออาชีพในระดับสากล (</a:t>
              </a:r>
              <a:r>
                <a:rPr lang="en-US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Go to Global)</a:t>
              </a:r>
              <a:endParaRPr lang="th-TH" sz="1156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944388" y="3004183"/>
              <a:ext cx="1916399" cy="20812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027" tIns="0" rIns="0" bIns="0" rtlCol="0" anchor="t" anchorCtr="0"/>
            <a:lstStyle/>
            <a:p>
              <a:pPr marL="165106" indent="-165106">
                <a:buFont typeface="Arial" panose="020B0604020202020204" pitchFamily="34" charset="0"/>
                <a:buChar char="•"/>
              </a:pPr>
              <a:r>
                <a:rPr lang="th-TH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เพิ่มขีดความสามารถในการแข่งขันสินค้าเกษตร</a:t>
              </a:r>
              <a:endParaRPr lang="en-US" sz="1156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333270" lvl="1" indent="-165106">
                <a:buFont typeface="Wingdings" panose="05000000000000000000" pitchFamily="2" charset="2"/>
                <a:buChar char="Ø"/>
              </a:pPr>
              <a:r>
                <a:rPr lang="th-TH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พัฒนาทักษะการเป็นผู้ประกอบการเกษตรแบบครบวงจร</a:t>
              </a:r>
            </a:p>
            <a:p>
              <a:pPr marL="333270" lvl="1" indent="-165106">
                <a:buFont typeface="Wingdings" panose="05000000000000000000" pitchFamily="2" charset="2"/>
                <a:buChar char="Ø"/>
              </a:pPr>
              <a:r>
                <a:rPr lang="th-TH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การพัฒนาทักษะการทำการเกษตรสมัยใหม่</a:t>
              </a:r>
            </a:p>
            <a:p>
              <a:pPr marL="165106" indent="-165106">
                <a:buFont typeface="Arial" panose="020B0604020202020204" pitchFamily="34" charset="0"/>
                <a:buChar char="•"/>
              </a:pPr>
              <a:r>
                <a:rPr lang="th-TH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พัฒนาทักษะ </a:t>
              </a:r>
              <a:r>
                <a:rPr lang="en-US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Digital</a:t>
              </a:r>
            </a:p>
            <a:p>
              <a:pPr marL="165106" indent="-165106">
                <a:buFont typeface="Arial" panose="020B0604020202020204" pitchFamily="34" charset="0"/>
                <a:buChar char="•"/>
              </a:pPr>
              <a:r>
                <a:rPr lang="th-TH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พัฒนาศักยภาพด้านการบริหารจัดการองค์กรและเชื่อมโยงเครือข่าย</a:t>
              </a:r>
            </a:p>
            <a:p>
              <a:pPr marL="165106" indent="-165106">
                <a:buFont typeface="Arial" panose="020B0604020202020204" pitchFamily="34" charset="0"/>
                <a:buChar char="•"/>
              </a:pPr>
              <a:r>
                <a:rPr lang="th-TH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พัฒนาทักษะการบริหารจัดการตลาดสินค้าเกษตร</a:t>
              </a:r>
              <a:endParaRPr lang="en-US" sz="1156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957086" y="3007471"/>
              <a:ext cx="1173778" cy="20812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027" tIns="0" rIns="0" bIns="0" rtlCol="0" anchor="t" anchorCtr="0"/>
            <a:lstStyle/>
            <a:p>
              <a:pPr marL="114658" indent="-114658">
                <a:buFont typeface="Arial" panose="020B0604020202020204" pitchFamily="34" charset="0"/>
                <a:buChar char="•"/>
              </a:pPr>
              <a:r>
                <a:rPr lang="th-TH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สร้างทักษะการจัดการทรัพยากรและพื้นที่เพื่อให้เกิดประโยชน์สูงสุดและยั่งยืน</a:t>
              </a:r>
            </a:p>
            <a:p>
              <a:pPr marL="114658" indent="-114658">
                <a:buFont typeface="Arial" panose="020B0604020202020204" pitchFamily="34" charset="0"/>
                <a:buChar char="•"/>
              </a:pPr>
              <a:r>
                <a:rPr lang="th-TH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การพัฒนาเพื่อยกระดับการเพิ่มมูลค่าสินค้า</a:t>
              </a:r>
            </a:p>
            <a:p>
              <a:pPr marL="114658" indent="-114658">
                <a:buFont typeface="Arial" panose="020B0604020202020204" pitchFamily="34" charset="0"/>
                <a:buChar char="•"/>
              </a:pPr>
              <a:r>
                <a:rPr lang="th-TH" sz="1156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การสร้างทักษะอาชีพนอกภาคการเกษตร/อาชีพเสริมเพิ่มรายได้</a:t>
              </a:r>
              <a:endParaRPr lang="en-US" sz="1156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022597" y="2303315"/>
              <a:ext cx="2864713" cy="62063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1541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เกษตรรุ่นใหม่</a:t>
              </a:r>
              <a:br>
                <a:rPr lang="th-TH" sz="1541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1541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สู่การเกษตร 4.0</a:t>
              </a:r>
            </a:p>
            <a:p>
              <a:pPr algn="ctr">
                <a:lnSpc>
                  <a:spcPct val="80000"/>
                </a:lnSpc>
              </a:pPr>
              <a:r>
                <a:rPr lang="th-TH" sz="1541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</a:t>
              </a:r>
              <a:r>
                <a:rPr lang="en-US" sz="1541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Start up </a:t>
              </a:r>
              <a:r>
                <a:rPr lang="th-TH" sz="1541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ด้านเกษตร)</a:t>
              </a:r>
              <a:endParaRPr lang="en-US" sz="1541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graphicFrame>
          <p:nvGraphicFramePr>
            <p:cNvPr id="74" name="Diagram 73"/>
            <p:cNvGraphicFramePr/>
            <p:nvPr>
              <p:extLst>
                <p:ext uri="{D42A27DB-BD31-4B8C-83A1-F6EECF244321}">
                  <p14:modId xmlns:p14="http://schemas.microsoft.com/office/powerpoint/2010/main" val="2377695053"/>
                </p:ext>
              </p:extLst>
            </p:nvPr>
          </p:nvGraphicFramePr>
          <p:xfrm>
            <a:off x="1692772" y="2219799"/>
            <a:ext cx="2337225" cy="10344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graphicFrame>
          <p:nvGraphicFramePr>
            <p:cNvPr id="75" name="Diagram 74"/>
            <p:cNvGraphicFramePr/>
            <p:nvPr>
              <p:extLst>
                <p:ext uri="{D42A27DB-BD31-4B8C-83A1-F6EECF244321}">
                  <p14:modId xmlns:p14="http://schemas.microsoft.com/office/powerpoint/2010/main" val="3838676158"/>
                </p:ext>
              </p:extLst>
            </p:nvPr>
          </p:nvGraphicFramePr>
          <p:xfrm>
            <a:off x="6934765" y="2164152"/>
            <a:ext cx="3225152" cy="9337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77" name="TextBox 76"/>
            <p:cNvSpPr txBox="1"/>
            <p:nvPr/>
          </p:nvSpPr>
          <p:spPr>
            <a:xfrm>
              <a:off x="177349" y="2273824"/>
              <a:ext cx="1317869" cy="28814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bIns="0" rtlCol="0">
              <a:no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สิ่งที่ต้องพัฒนา</a:t>
              </a:r>
              <a:endParaRPr lang="en-US" sz="1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grpSp>
          <p:nvGrpSpPr>
            <p:cNvPr id="30" name="Group 99"/>
            <p:cNvGrpSpPr/>
            <p:nvPr/>
          </p:nvGrpSpPr>
          <p:grpSpPr>
            <a:xfrm>
              <a:off x="399117" y="2569775"/>
              <a:ext cx="889367" cy="1054662"/>
              <a:chOff x="700854" y="2766970"/>
              <a:chExt cx="1005953" cy="119291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208468" y="2894543"/>
                <a:ext cx="202423" cy="45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926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ดี</a:t>
                </a:r>
                <a:endParaRPr lang="en-US" sz="1926" b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94707" y="3193774"/>
                <a:ext cx="456033" cy="433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เก่ง</a:t>
                </a:r>
                <a:endParaRPr lang="en-US" sz="1800" b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54238" y="3506024"/>
                <a:ext cx="601014" cy="325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200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แข็งแรง</a:t>
                </a:r>
                <a:endParaRPr lang="en-US" sz="1200" b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grpSp>
            <p:nvGrpSpPr>
              <p:cNvPr id="31" name="Group 98"/>
              <p:cNvGrpSpPr/>
              <p:nvPr/>
            </p:nvGrpSpPr>
            <p:grpSpPr>
              <a:xfrm>
                <a:off x="700854" y="2766970"/>
                <a:ext cx="1005953" cy="1192915"/>
                <a:chOff x="372572" y="2732821"/>
                <a:chExt cx="1005953" cy="1192915"/>
              </a:xfrm>
            </p:grpSpPr>
            <p:sp>
              <p:nvSpPr>
                <p:cNvPr id="96" name="Block Arc 95"/>
                <p:cNvSpPr/>
                <p:nvPr/>
              </p:nvSpPr>
              <p:spPr>
                <a:xfrm rot="2536092">
                  <a:off x="793979" y="3360210"/>
                  <a:ext cx="565527" cy="565526"/>
                </a:xfrm>
                <a:prstGeom prst="blockArc">
                  <a:avLst>
                    <a:gd name="adj1" fmla="val 10980299"/>
                    <a:gd name="adj2" fmla="val 8262203"/>
                    <a:gd name="adj3" fmla="val 15633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96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sp>
              <p:nvSpPr>
                <p:cNvPr id="97" name="Circular Arrow 96"/>
                <p:cNvSpPr/>
                <p:nvPr/>
              </p:nvSpPr>
              <p:spPr>
                <a:xfrm rot="15436621" flipH="1">
                  <a:off x="391239" y="3027278"/>
                  <a:ext cx="613168" cy="650501"/>
                </a:xfrm>
                <a:prstGeom prst="circularArrow">
                  <a:avLst>
                    <a:gd name="adj1" fmla="val 12500"/>
                    <a:gd name="adj2" fmla="val 843378"/>
                    <a:gd name="adj3" fmla="val 20457681"/>
                    <a:gd name="adj4" fmla="val 6799086"/>
                    <a:gd name="adj5" fmla="val 12206"/>
                  </a:avLst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96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sp>
              <p:nvSpPr>
                <p:cNvPr id="98" name="Circular Arrow 97"/>
                <p:cNvSpPr/>
                <p:nvPr/>
              </p:nvSpPr>
              <p:spPr>
                <a:xfrm rot="17835807" flipH="1" flipV="1">
                  <a:off x="726770" y="2725644"/>
                  <a:ext cx="644577" cy="658932"/>
                </a:xfrm>
                <a:prstGeom prst="circularArrow">
                  <a:avLst>
                    <a:gd name="adj1" fmla="val 12500"/>
                    <a:gd name="adj2" fmla="val 843378"/>
                    <a:gd name="adj3" fmla="val 20457681"/>
                    <a:gd name="adj4" fmla="val 4080467"/>
                    <a:gd name="adj5" fmla="val 12951"/>
                  </a:avLst>
                </a:prstGeom>
                <a:solidFill>
                  <a:srgbClr val="7F6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96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p:grpSp>
        </p:grp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7772" y="2794725"/>
            <a:ext cx="326141" cy="69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" name="กลุ่ม 75"/>
          <p:cNvGrpSpPr/>
          <p:nvPr/>
        </p:nvGrpSpPr>
        <p:grpSpPr>
          <a:xfrm>
            <a:off x="2591289" y="5013177"/>
            <a:ext cx="6170054" cy="578140"/>
            <a:chOff x="1073258" y="336551"/>
            <a:chExt cx="6400021" cy="671513"/>
          </a:xfrm>
        </p:grpSpPr>
        <p:sp>
          <p:nvSpPr>
            <p:cNvPr id="78" name="TextBox 77"/>
            <p:cNvSpPr txBox="1"/>
            <p:nvPr/>
          </p:nvSpPr>
          <p:spPr>
            <a:xfrm>
              <a:off x="1524000" y="379413"/>
              <a:ext cx="5949279" cy="4438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ADD9A7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แนวทางการขับเคลื่อนงานในระดับกระทรวงเกษตรและสหกรณ์</a:t>
              </a:r>
              <a:endPara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80" name="วงรี 79"/>
            <p:cNvSpPr/>
            <p:nvPr/>
          </p:nvSpPr>
          <p:spPr>
            <a:xfrm>
              <a:off x="1073258" y="336551"/>
              <a:ext cx="782530" cy="6715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ADD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81" name="รูปหกเหลี่ยม 80"/>
            <p:cNvSpPr/>
            <p:nvPr/>
          </p:nvSpPr>
          <p:spPr>
            <a:xfrm>
              <a:off x="1281113" y="449264"/>
              <a:ext cx="476250" cy="446087"/>
            </a:xfrm>
            <a:prstGeom prst="hexagon">
              <a:avLst/>
            </a:prstGeom>
            <a:solidFill>
              <a:srgbClr val="D1DA80"/>
            </a:solidFill>
            <a:ln>
              <a:solidFill>
                <a:srgbClr val="ADD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pic>
        <p:nvPicPr>
          <p:cNvPr id="2051" name="รูปภาพ 20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40" y="5106971"/>
            <a:ext cx="492772" cy="36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2" name="กลุ่ม 101"/>
          <p:cNvGrpSpPr/>
          <p:nvPr/>
        </p:nvGrpSpPr>
        <p:grpSpPr>
          <a:xfrm>
            <a:off x="4719795" y="5638428"/>
            <a:ext cx="1015544" cy="1019599"/>
            <a:chOff x="762869" y="4001295"/>
            <a:chExt cx="2350307" cy="1677411"/>
          </a:xfrm>
        </p:grpSpPr>
        <p:sp>
          <p:nvSpPr>
            <p:cNvPr id="103" name="วงรี 102"/>
            <p:cNvSpPr/>
            <p:nvPr/>
          </p:nvSpPr>
          <p:spPr>
            <a:xfrm rot="21077399">
              <a:off x="762869" y="4001295"/>
              <a:ext cx="2187575" cy="1646237"/>
            </a:xfrm>
            <a:prstGeom prst="ellipse">
              <a:avLst/>
            </a:prstGeom>
            <a:noFill/>
            <a:ln w="38100">
              <a:solidFill>
                <a:srgbClr val="ADD9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4" name="สี่เหลี่ยมผืนผ้า 103"/>
            <p:cNvSpPr/>
            <p:nvPr/>
          </p:nvSpPr>
          <p:spPr>
            <a:xfrm>
              <a:off x="1603020" y="4197396"/>
              <a:ext cx="1498507" cy="55697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600" b="1" kern="0" spc="7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เอกชน</a:t>
              </a:r>
              <a:endParaRPr lang="en-US" sz="1600" b="1" kern="0" spc="7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5" name="สี่เหลี่ยมผืนผ้า 104"/>
            <p:cNvSpPr/>
            <p:nvPr/>
          </p:nvSpPr>
          <p:spPr>
            <a:xfrm>
              <a:off x="2127407" y="5172361"/>
              <a:ext cx="985769" cy="506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ICT</a:t>
              </a:r>
              <a:endParaRPr lang="en-US" sz="1200" b="1" kern="0" spc="7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6" name="วงรี 105"/>
            <p:cNvSpPr/>
            <p:nvPr/>
          </p:nvSpPr>
          <p:spPr>
            <a:xfrm rot="21077399">
              <a:off x="824722" y="4583464"/>
              <a:ext cx="873126" cy="542925"/>
            </a:xfrm>
            <a:prstGeom prst="ellipse">
              <a:avLst/>
            </a:prstGeom>
            <a:noFill/>
            <a:ln w="28575">
              <a:solidFill>
                <a:srgbClr val="BCDCF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8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ฉฮ</a:t>
              </a:r>
              <a:endParaRPr lang="en-US" sz="1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7" name="วงรี 106"/>
            <p:cNvSpPr/>
            <p:nvPr/>
          </p:nvSpPr>
          <p:spPr>
            <a:xfrm rot="21077399">
              <a:off x="1321512" y="4714592"/>
              <a:ext cx="1238250" cy="612775"/>
            </a:xfrm>
            <a:prstGeom prst="ellipse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1" name="วงรี 110"/>
            <p:cNvSpPr/>
            <p:nvPr/>
          </p:nvSpPr>
          <p:spPr>
            <a:xfrm rot="21077399">
              <a:off x="1340529" y="4309800"/>
              <a:ext cx="873126" cy="542925"/>
            </a:xfrm>
            <a:prstGeom prst="ellipse">
              <a:avLst/>
            </a:prstGeom>
            <a:noFill/>
            <a:ln w="28575">
              <a:solidFill>
                <a:srgbClr val="BCDCF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8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ฉฮ</a:t>
              </a:r>
              <a:endParaRPr lang="en-US" sz="1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08" name="สี่เหลี่ยมผืนผ้า 17"/>
          <p:cNvSpPr>
            <a:spLocks noChangeArrowheads="1"/>
          </p:cNvSpPr>
          <p:nvPr/>
        </p:nvSpPr>
        <p:spPr bwMode="auto">
          <a:xfrm>
            <a:off x="5595384" y="6195519"/>
            <a:ext cx="1784682" cy="56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1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1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400" b="1" dirty="0" err="1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บูรณา</a:t>
            </a:r>
            <a:r>
              <a:rPr lang="th-TH" sz="1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การทุกหน่วยงาน</a:t>
            </a:r>
          </a:p>
          <a:p>
            <a:pPr eaLnBrk="1" hangingPunct="1">
              <a:lnSpc>
                <a:spcPct val="70000"/>
              </a:lnSpc>
            </a:pPr>
            <a:r>
              <a:rPr lang="en-US" sz="1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1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เพื่อสนับสนุนการพัฒนา</a:t>
            </a:r>
            <a:endParaRPr lang="en-US" sz="1400" b="1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1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ของเกษตรกร</a:t>
            </a:r>
            <a:endParaRPr lang="en-US" sz="1400" b="1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12" name="Picture 27" descr="ผลการค้นหารูปภาพสำหรับ โลโก้เครือข่าย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06" y="5483318"/>
            <a:ext cx="555781" cy="41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29" descr="ผลการค้นหารูปภาพสำหรับ โลโก้ Interne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35" y="5481962"/>
            <a:ext cx="495348" cy="49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สี่เหลี่ยมผืนผ้า 18"/>
          <p:cNvSpPr>
            <a:spLocks noChangeArrowheads="1"/>
          </p:cNvSpPr>
          <p:nvPr/>
        </p:nvSpPr>
        <p:spPr bwMode="auto">
          <a:xfrm>
            <a:off x="7380066" y="6091328"/>
            <a:ext cx="2396719" cy="4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70000"/>
              </a:lnSpc>
              <a:buFontTx/>
              <a:buChar char="-"/>
            </a:pPr>
            <a:r>
              <a:rPr lang="th-TH" sz="1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พัฒนาระบบฐานข้อมูลเพื่อรองรับการพัฒนา </a:t>
            </a:r>
            <a:r>
              <a:rPr lang="en-US" sz="1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endParaRPr lang="th-TH" sz="1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lnSpc>
                <a:spcPct val="70000"/>
              </a:lnSpc>
            </a:pPr>
            <a:r>
              <a:rPr lang="th-TH" sz="1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(ปัจจุบันมีระบบ </a:t>
            </a:r>
            <a:r>
              <a:rPr lang="en-US" sz="1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[www.thaismartfarmer.net</a:t>
            </a:r>
            <a:r>
              <a:rPr lang="th-TH" sz="1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120" name="สี่เหลี่ยมผืนผ้า 119"/>
          <p:cNvSpPr/>
          <p:nvPr/>
        </p:nvSpPr>
        <p:spPr>
          <a:xfrm>
            <a:off x="6829193" y="5873261"/>
            <a:ext cx="2736850" cy="2831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16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16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พัฒนาระบบฐานข้อมูล</a:t>
            </a:r>
            <a:r>
              <a:rPr lang="th-TH" sz="1600" b="1" kern="0" spc="7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1600" b="1" kern="0" spc="70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1" name="สี่เหลี่ยมผืนผ้า 120"/>
          <p:cNvSpPr/>
          <p:nvPr/>
        </p:nvSpPr>
        <p:spPr>
          <a:xfrm>
            <a:off x="4889196" y="6043011"/>
            <a:ext cx="606425" cy="40011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รัฐ</a:t>
            </a:r>
            <a:endParaRPr lang="en-US" sz="1800" b="1" kern="0" spc="7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2" name="สี่เหลี่ยมผืนผ้า 121"/>
          <p:cNvSpPr/>
          <p:nvPr/>
        </p:nvSpPr>
        <p:spPr>
          <a:xfrm>
            <a:off x="4227659" y="5912901"/>
            <a:ext cx="1222375" cy="3016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วิชาการ</a:t>
            </a:r>
            <a:endParaRPr lang="en-US" sz="1400" b="1" kern="0" spc="7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664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AA3CF6-1E89-4219-AE91-F53F249ECF96}"/>
              </a:ext>
            </a:extLst>
          </p:cNvPr>
          <p:cNvSpPr/>
          <p:nvPr/>
        </p:nvSpPr>
        <p:spPr>
          <a:xfrm>
            <a:off x="1326444" y="566678"/>
            <a:ext cx="9539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แนวทางการสร้างความเข้มแข็งกับเกษตรกร และสถาบันเกษตรกร</a:t>
            </a:r>
          </a:p>
          <a:p>
            <a:pPr algn="ctr"/>
            <a:endParaRPr lang="en-US" sz="60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2E0139-3A59-4CE8-BAB0-B5A2AB7BC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9" y="5430737"/>
            <a:ext cx="1832617" cy="12385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31504" y="2753081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ภาณี บุณยเกื้อกูล</a:t>
            </a:r>
          </a:p>
          <a:p>
            <a:pPr algn="ctr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กองพัฒนาเกษตรกร   กรมส่งเสริมการเกษตร</a:t>
            </a:r>
          </a:p>
          <a:p>
            <a:pPr algn="ctr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เอกสารบรรยาย </a:t>
            </a:r>
          </a:p>
          <a:p>
            <a:pPr algn="ctr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ในการสัมมนาเชิงปฏิบัติการโครงการสร้างความเข้มแข็งแก่เกษตรกรและสถาบันเกษตรกร</a:t>
            </a:r>
          </a:p>
          <a:p>
            <a:pPr algn="ctr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๒๕ มกราคา ๒๕๖๑ โรงแรมสยามออเรียลทัล หาดใหญ่ สงขลา </a:t>
            </a:r>
          </a:p>
          <a:p>
            <a:pPr algn="ctr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จัดโดย การยางแห่งประเทศไทย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685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608169" y="2077789"/>
            <a:ext cx="3097836" cy="744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5725" indent="-85725" fontAlgn="t">
              <a:lnSpc>
                <a:spcPts val="1700"/>
              </a:lnSpc>
              <a:buFont typeface="Arial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พัฒนาให้ผ่านคุณสมบัติ </a:t>
            </a:r>
            <a:r>
              <a:rPr lang="en-US" sz="16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</a:t>
            </a:r>
            <a:endParaRPr lang="th-TH" sz="1600" b="1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5725" indent="-85725" fontAlgn="t">
              <a:lnSpc>
                <a:spcPts val="1700"/>
              </a:lnSpc>
              <a:buFont typeface="Arial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พัฒนาเกษตรกรในแปลงใหญ่เป็นลำดับแรก</a:t>
            </a:r>
          </a:p>
          <a:p>
            <a:pPr marL="85725" indent="-85725" fontAlgn="t">
              <a:lnSpc>
                <a:spcPts val="1700"/>
              </a:lnSpc>
              <a:buFont typeface="Arial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พัฒนาเกษตรกรเข้าสู่การเป็นสมาชิกแปลงใหญ่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4624"/>
            <a:ext cx="9906000" cy="542586"/>
          </a:xfrm>
          <a:solidFill>
            <a:srgbClr val="92D050"/>
          </a:solidFill>
        </p:spPr>
        <p:txBody>
          <a:bodyPr vert="horz" lIns="91440" tIns="3600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การขับเคลื่อนการพัฒนาเกษตรกรปราดเปรื่อง 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(Smart Farmer)</a:t>
            </a:r>
            <a:endParaRPr lang="th-TH" sz="2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-940173" y="3264966"/>
            <a:ext cx="4746850" cy="45719"/>
          </a:xfrm>
          <a:prstGeom prst="righ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1487488" y="1052736"/>
            <a:ext cx="9074834" cy="460620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Wave 24"/>
          <p:cNvSpPr/>
          <p:nvPr/>
        </p:nvSpPr>
        <p:spPr>
          <a:xfrm>
            <a:off x="8040216" y="620688"/>
            <a:ext cx="2159546" cy="648072"/>
          </a:xfrm>
          <a:prstGeom prst="wave">
            <a:avLst>
              <a:gd name="adj1" fmla="val 7822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เป้าหมายการดำเนินงาน</a:t>
            </a:r>
          </a:p>
          <a:p>
            <a:pPr algn="ctr"/>
            <a:r>
              <a:rPr lang="th-TH" sz="1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2561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99762" y="656193"/>
            <a:ext cx="72702" cy="8285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27449" y="627324"/>
            <a:ext cx="97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Growth</a:t>
            </a:r>
            <a:endParaRPr lang="th-TH" sz="1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8" name="Pentagon 37"/>
          <p:cNvSpPr/>
          <p:nvPr/>
        </p:nvSpPr>
        <p:spPr>
          <a:xfrm>
            <a:off x="1542311" y="2492896"/>
            <a:ext cx="2211573" cy="38277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kern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ผลการดำเนินงาน ปี 2559</a:t>
            </a:r>
          </a:p>
        </p:txBody>
      </p:sp>
      <p:sp>
        <p:nvSpPr>
          <p:cNvPr id="39" name="Pentagon 38"/>
          <p:cNvSpPr/>
          <p:nvPr/>
        </p:nvSpPr>
        <p:spPr>
          <a:xfrm>
            <a:off x="4627341" y="2132856"/>
            <a:ext cx="2211573" cy="38277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kern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ผลการดำเนินงาน ปี 2560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7596780" y="1556792"/>
            <a:ext cx="3109609" cy="5103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th-TH" sz="1800" b="1" dirty="0">
                <a:ln w="0"/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เกษตรกรที่ยังไม่เป็น </a:t>
            </a:r>
            <a:r>
              <a:rPr lang="en-US" sz="1800" b="1" dirty="0">
                <a:ln w="0"/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</a:t>
            </a:r>
            <a:endParaRPr lang="th-TH" sz="1800" b="1" dirty="0">
              <a:ln w="0"/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700"/>
              </a:lnSpc>
            </a:pPr>
            <a:r>
              <a:rPr lang="en-US" sz="1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1800" b="1" dirty="0">
                <a:ln w="0"/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Developing  </a:t>
            </a:r>
            <a:r>
              <a:rPr lang="en-US" sz="1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 : DSF)</a:t>
            </a:r>
            <a:endParaRPr lang="th-TH" sz="1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08169" y="3284984"/>
            <a:ext cx="3097836" cy="11376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5725" indent="-85725" fontAlgn="t">
              <a:lnSpc>
                <a:spcPts val="1700"/>
              </a:lnSpc>
              <a:buFont typeface="Arial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พัฒนาเพื่อยกระดับเกษตรกรผู้นำเป็น </a:t>
            </a:r>
            <a:r>
              <a:rPr lang="en-US" sz="16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r>
              <a:rPr lang="th-TH" sz="16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ต้นแบบ</a:t>
            </a:r>
          </a:p>
          <a:p>
            <a:pPr marL="85725" indent="-85725" fontAlgn="t">
              <a:lnSpc>
                <a:spcPts val="1700"/>
              </a:lnSpc>
              <a:buFont typeface="Arial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พัฒนาประธานคณะกรรมการแปลงใหญ่ให้เป็นผู้ประกอบการเกษตรและมีความสามารถในการบริหารจัดการกลุ่ม</a:t>
            </a:r>
          </a:p>
        </p:txBody>
      </p:sp>
      <p:sp>
        <p:nvSpPr>
          <p:cNvPr id="48" name="Flowchart: Alternate Process 47"/>
          <p:cNvSpPr/>
          <p:nvPr/>
        </p:nvSpPr>
        <p:spPr>
          <a:xfrm>
            <a:off x="7596780" y="2780928"/>
            <a:ext cx="3109609" cy="51036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th-TH" sz="1800" b="1" dirty="0">
                <a:ln w="0"/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เกษตรกรที่เป็น </a:t>
            </a:r>
            <a:r>
              <a:rPr lang="en-US" sz="1800" b="1" dirty="0">
                <a:ln w="0"/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r>
              <a:rPr lang="th-TH" sz="1800" b="1" dirty="0">
                <a:ln w="0"/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</a:t>
            </a:r>
          </a:p>
          <a:p>
            <a:pPr algn="ctr">
              <a:lnSpc>
                <a:spcPts val="1700"/>
              </a:lnSpc>
            </a:pPr>
            <a:r>
              <a:rPr lang="en-US" sz="1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(Smart Farmer : SF)</a:t>
            </a:r>
            <a:endParaRPr lang="th-TH" sz="1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608169" y="4868711"/>
            <a:ext cx="3097836" cy="744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5725" indent="-85725" fontAlgn="t">
              <a:lnSpc>
                <a:spcPts val="1700"/>
              </a:lnSpc>
              <a:buFont typeface="Arial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สร้างเครือข่าย </a:t>
            </a:r>
            <a:r>
              <a:rPr lang="en-US" sz="16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r>
              <a:rPr lang="th-TH" sz="16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ต้นแบบ</a:t>
            </a:r>
          </a:p>
          <a:p>
            <a:pPr marL="85725" indent="-85725" fontAlgn="t">
              <a:lnSpc>
                <a:spcPts val="1700"/>
              </a:lnSpc>
              <a:buFont typeface="Arial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เชื่อมโยงการทำงานกับ </a:t>
            </a:r>
            <a:r>
              <a:rPr lang="th-TH" sz="1600" b="1" dirty="0" err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ศพก.</a:t>
            </a:r>
            <a:r>
              <a:rPr lang="th-TH" sz="16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เครือข่าย </a:t>
            </a:r>
            <a:r>
              <a:rPr lang="th-TH" sz="1600" b="1" dirty="0" err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ศพก.</a:t>
            </a:r>
            <a:r>
              <a:rPr lang="th-TH" sz="16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และสมาชิกแปลงใหญ่</a:t>
            </a:r>
          </a:p>
        </p:txBody>
      </p:sp>
      <p:sp>
        <p:nvSpPr>
          <p:cNvPr id="50" name="Flowchart: Alternate Process 49"/>
          <p:cNvSpPr/>
          <p:nvPr/>
        </p:nvSpPr>
        <p:spPr>
          <a:xfrm>
            <a:off x="7596780" y="4395183"/>
            <a:ext cx="3109609" cy="51036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th-TH" sz="1800" b="1" dirty="0">
                <a:ln w="0"/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เกษตรกรที่เป็น </a:t>
            </a:r>
            <a:r>
              <a:rPr lang="en-US" sz="1800" b="1" dirty="0">
                <a:ln w="0"/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r>
              <a:rPr lang="th-TH" sz="1800" b="1" dirty="0">
                <a:ln w="0"/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ต้นแบบ</a:t>
            </a:r>
          </a:p>
          <a:p>
            <a:pPr algn="ctr">
              <a:lnSpc>
                <a:spcPts val="1700"/>
              </a:lnSpc>
            </a:pPr>
            <a:r>
              <a:rPr lang="en-US" sz="1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(Smart Farmer Model : SFM)</a:t>
            </a:r>
            <a:endParaRPr lang="th-TH" sz="1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30793" y="2972488"/>
            <a:ext cx="2581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พัฒนาเกษตรกรสมาชิกแปลงใหญ่</a:t>
            </a:r>
          </a:p>
          <a:p>
            <a:pPr>
              <a:buFont typeface="Wingdings" pitchFamily="2" charset="2"/>
              <a:buChar char="Ø"/>
            </a:pP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พัฒนาเกษตรต้นแบบ (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SFM) 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16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ศพก.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พัฒนาเกษตรกรรุ่นใหม่ (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YSF)</a:t>
            </a:r>
            <a:endParaRPr lang="th-TH" sz="1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67939" y="4318220"/>
            <a:ext cx="409540" cy="131828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415719" y="5183862"/>
            <a:ext cx="409540" cy="468032"/>
          </a:xfrm>
          <a:prstGeom prst="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166180" y="4977774"/>
            <a:ext cx="409540" cy="683474"/>
          </a:xfrm>
          <a:prstGeom prst="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85106" y="2518530"/>
            <a:ext cx="273503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พัฒนาเกษตรกร </a:t>
            </a:r>
            <a:r>
              <a:rPr lang="th-TH" sz="16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ศพก.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เครือข่าย</a:t>
            </a:r>
          </a:p>
          <a:p>
            <a:pPr>
              <a:buFont typeface="Wingdings" pitchFamily="2" charset="2"/>
              <a:buChar char="Ø"/>
            </a:pP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พัฒนาเกษตรกรตามสาขาอาชีพ </a:t>
            </a:r>
          </a:p>
          <a:p>
            <a:pPr>
              <a:buFont typeface="Wingdings" pitchFamily="2" charset="2"/>
              <a:buChar char="Ø"/>
            </a:pP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พัฒนาเกษตรต้นแบบระดับอำเภอ</a:t>
            </a:r>
          </a:p>
          <a:p>
            <a:pPr>
              <a:buFont typeface="Wingdings" pitchFamily="2" charset="2"/>
              <a:buChar char="Ø"/>
            </a:pP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พัฒนาเกษตรกรรุ่นใหม่ 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(YSF)</a:t>
            </a:r>
            <a:endParaRPr lang="th-TH" sz="1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43472" y="3933056"/>
            <a:ext cx="1300030" cy="349702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SF 11,375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ราย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008997" y="4819624"/>
            <a:ext cx="1094409" cy="349702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SFM 882 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841352" y="4571005"/>
            <a:ext cx="1094409" cy="349702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YSF 1,849 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943872" y="4005064"/>
            <a:ext cx="409540" cy="165618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12669" y="4858823"/>
            <a:ext cx="409540" cy="7920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449876" y="4982962"/>
            <a:ext cx="409540" cy="6679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33286" y="3645024"/>
            <a:ext cx="1300030" cy="349702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SF 52,959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ราย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303912" y="4437112"/>
            <a:ext cx="1245918" cy="349702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SFM 2,330 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199820" y="4622573"/>
            <a:ext cx="1094409" cy="349702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YSF 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836</a:t>
            </a:r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442294" y="5636740"/>
            <a:ext cx="9205023" cy="36000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126242" y="980728"/>
          <a:ext cx="2817630" cy="1082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637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272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cs typeface="+mj-cs"/>
                        </a:rPr>
                        <a:t>ประเภท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cs typeface="+mj-cs"/>
                        </a:rPr>
                        <a:t>จำนวน (ราย)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baseline="0" dirty="0">
                          <a:latin typeface="Angsana New" pitchFamily="18" charset="-34"/>
                          <a:cs typeface="+mj-cs"/>
                        </a:rPr>
                        <a:t>Smart Farmer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+mj-cs"/>
                        </a:rPr>
                        <a:t>981,649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baseline="0" dirty="0">
                          <a:latin typeface="Angsana New" pitchFamily="18" charset="-34"/>
                          <a:cs typeface="+mj-cs"/>
                        </a:rPr>
                        <a:t>Smart Farmer Model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+mj-cs"/>
                        </a:rPr>
                        <a:t>25,539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baseline="0" dirty="0">
                          <a:latin typeface="Angsana New" pitchFamily="18" charset="-34"/>
                          <a:cs typeface="+mj-cs"/>
                        </a:rPr>
                        <a:t>Young Smart Farmer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+mj-cs"/>
                        </a:rPr>
                        <a:t>7,598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Flowchart: Alternate Process 32"/>
          <p:cNvSpPr/>
          <p:nvPr/>
        </p:nvSpPr>
        <p:spPr>
          <a:xfrm>
            <a:off x="2126244" y="659332"/>
            <a:ext cx="2808311" cy="321396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ผลการพัฒนา </a:t>
            </a:r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Smart Farmer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สะสมปี 57-60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384542" y="5373216"/>
            <a:ext cx="66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Times</a:t>
            </a:r>
            <a:endParaRPr lang="th-TH" sz="1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1" name="Snip Same Side Corner Rectangle 40"/>
          <p:cNvSpPr/>
          <p:nvPr/>
        </p:nvSpPr>
        <p:spPr>
          <a:xfrm>
            <a:off x="1143000" y="5733256"/>
            <a:ext cx="9906000" cy="360040"/>
          </a:xfrm>
          <a:prstGeom prst="snip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เป้าหมายการพัฒนา </a:t>
            </a:r>
            <a:r>
              <a:rPr lang="en-US" sz="2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r>
              <a:rPr lang="th-TH" sz="2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2561 จำนวน 233,058 ราย</a:t>
            </a:r>
          </a:p>
        </p:txBody>
      </p:sp>
      <p:sp>
        <p:nvSpPr>
          <p:cNvPr id="42" name="Pentagon 41"/>
          <p:cNvSpPr/>
          <p:nvPr/>
        </p:nvSpPr>
        <p:spPr>
          <a:xfrm>
            <a:off x="1138465" y="6110304"/>
            <a:ext cx="2008820" cy="286338"/>
          </a:xfrm>
          <a:prstGeom prst="homePlate">
            <a:avLst>
              <a:gd name="adj" fmla="val 0"/>
            </a:avLst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เกษตรกรทั่วไป 63,464 ราย</a:t>
            </a:r>
            <a:endParaRPr lang="th-TH" sz="16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3" name="Pentagon 42"/>
          <p:cNvSpPr/>
          <p:nvPr/>
        </p:nvSpPr>
        <p:spPr>
          <a:xfrm>
            <a:off x="5159897" y="6110304"/>
            <a:ext cx="2247711" cy="286338"/>
          </a:xfrm>
          <a:prstGeom prst="homePlate">
            <a:avLst>
              <a:gd name="adj" fmla="val 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เกษตรกรแปลงใหญ่ 95,219 ราย</a:t>
            </a:r>
            <a:endParaRPr lang="th-TH" sz="16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233954" y="6110304"/>
            <a:ext cx="1686582" cy="2863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 </a:t>
            </a:r>
            <a:r>
              <a:rPr lang="th-TH" sz="1600" b="1" dirty="0" err="1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ศพก</a:t>
            </a:r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38,045 ราย</a:t>
            </a:r>
            <a:endParaRPr lang="th-TH" sz="16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20138" y="6110304"/>
            <a:ext cx="1872207" cy="283605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เกษตรกรรุ่นใหม่</a:t>
            </a:r>
            <a:r>
              <a:rPr lang="en-US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6,450 </a:t>
            </a:r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  <a:endParaRPr lang="th-TH" sz="16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3" name="Pentagon 11">
            <a:extLst>
              <a:ext uri="{FF2B5EF4-FFF2-40B4-BE49-F238E27FC236}">
                <a16:creationId xmlns:a16="http://schemas.microsoft.com/office/drawing/2014/main" id="{D403B705-69F3-48C7-BBE6-7EDCF55546F2}"/>
              </a:ext>
            </a:extLst>
          </p:cNvPr>
          <p:cNvSpPr/>
          <p:nvPr/>
        </p:nvSpPr>
        <p:spPr>
          <a:xfrm>
            <a:off x="3147286" y="6110305"/>
            <a:ext cx="2156627" cy="286338"/>
          </a:xfrm>
          <a:prstGeom prst="homePlate">
            <a:avLst>
              <a:gd name="adj" fmla="val 0"/>
            </a:avLst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เกษตรกรที่เป็น</a:t>
            </a:r>
            <a:r>
              <a:rPr lang="en-US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SF</a:t>
            </a:r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แล้ว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29,880</a:t>
            </a:r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ราย</a:t>
            </a:r>
            <a:endParaRPr lang="th-TH" sz="16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7" name="Pentagon 56"/>
          <p:cNvSpPr/>
          <p:nvPr/>
        </p:nvSpPr>
        <p:spPr>
          <a:xfrm>
            <a:off x="1130020" y="6441798"/>
            <a:ext cx="2008820" cy="299570"/>
          </a:xfrm>
          <a:prstGeom prst="homePlate">
            <a:avLst>
              <a:gd name="adj" fmla="val 0"/>
            </a:avLst>
          </a:prstGeom>
          <a:solidFill>
            <a:srgbClr val="BF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งบ ฯ </a:t>
            </a:r>
            <a:r>
              <a:rPr lang="th-TH" sz="1600" b="1" dirty="0" err="1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บูรณา</a:t>
            </a:r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 </a:t>
            </a:r>
            <a:r>
              <a:rPr lang="en-US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SF</a:t>
            </a:r>
          </a:p>
        </p:txBody>
      </p:sp>
      <p:sp>
        <p:nvSpPr>
          <p:cNvPr id="59" name="Pentagon 11">
            <a:extLst>
              <a:ext uri="{FF2B5EF4-FFF2-40B4-BE49-F238E27FC236}">
                <a16:creationId xmlns:a16="http://schemas.microsoft.com/office/drawing/2014/main" id="{D403B705-69F3-48C7-BBE6-7EDCF55546F2}"/>
              </a:ext>
            </a:extLst>
          </p:cNvPr>
          <p:cNvSpPr/>
          <p:nvPr/>
        </p:nvSpPr>
        <p:spPr>
          <a:xfrm>
            <a:off x="3137861" y="6441798"/>
            <a:ext cx="2156627" cy="299570"/>
          </a:xfrm>
          <a:prstGeom prst="homePlate">
            <a:avLst>
              <a:gd name="adj" fmla="val 0"/>
            </a:avLst>
          </a:prstGeom>
          <a:solidFill>
            <a:srgbClr val="CD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งบ ฯ หน่วยงาน</a:t>
            </a:r>
          </a:p>
        </p:txBody>
      </p:sp>
      <p:sp>
        <p:nvSpPr>
          <p:cNvPr id="69" name="Pentagon 68"/>
          <p:cNvSpPr/>
          <p:nvPr/>
        </p:nvSpPr>
        <p:spPr>
          <a:xfrm>
            <a:off x="5338795" y="6452663"/>
            <a:ext cx="1978667" cy="288705"/>
          </a:xfrm>
          <a:prstGeom prst="homePlate">
            <a:avLst>
              <a:gd name="adj" fmla="val 0"/>
            </a:avLst>
          </a:prstGeom>
          <a:solidFill>
            <a:srgbClr val="CDF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งบ ฯ </a:t>
            </a:r>
            <a:r>
              <a:rPr lang="th-TH" sz="1600" b="1" dirty="0" err="1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บูรณา</a:t>
            </a:r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 แปลงใหญ่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320137" y="6452648"/>
            <a:ext cx="1872207" cy="283605"/>
          </a:xfrm>
          <a:prstGeom prst="rect">
            <a:avLst/>
          </a:prstGeom>
          <a:solidFill>
            <a:srgbClr val="AEE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งบ ฯ </a:t>
            </a:r>
            <a:r>
              <a:rPr lang="th-TH" sz="1600" b="1" dirty="0" err="1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บูรณา</a:t>
            </a:r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 </a:t>
            </a:r>
            <a:r>
              <a:rPr lang="th-TH" sz="1600" b="1" dirty="0" err="1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ศพก</a:t>
            </a:r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9233952" y="6452648"/>
            <a:ext cx="1686582" cy="288721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งบ ฯ </a:t>
            </a:r>
            <a:r>
              <a:rPr lang="th-TH" sz="1600" b="1" dirty="0" err="1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บูรณา</a:t>
            </a:r>
            <a:r>
              <a:rPr lang="th-TH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 </a:t>
            </a:r>
            <a:r>
              <a:rPr lang="en-US" sz="1600" b="1" dirty="0">
                <a:ln w="0"/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SF</a:t>
            </a:r>
          </a:p>
        </p:txBody>
      </p:sp>
      <p:sp>
        <p:nvSpPr>
          <p:cNvPr id="72" name="Pentagon 11">
            <a:extLst>
              <a:ext uri="{FF2B5EF4-FFF2-40B4-BE49-F238E27FC236}">
                <a16:creationId xmlns:a16="http://schemas.microsoft.com/office/drawing/2014/main" id="{D403B705-69F3-48C7-BBE6-7EDCF55546F2}"/>
              </a:ext>
            </a:extLst>
          </p:cNvPr>
          <p:cNvSpPr/>
          <p:nvPr/>
        </p:nvSpPr>
        <p:spPr>
          <a:xfrm>
            <a:off x="8020810" y="6304204"/>
            <a:ext cx="451455" cy="28633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en-US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YSF</a:t>
            </a:r>
            <a:endParaRPr lang="th-TH" sz="1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3" name="Pentagon 11">
            <a:extLst>
              <a:ext uri="{FF2B5EF4-FFF2-40B4-BE49-F238E27FC236}">
                <a16:creationId xmlns:a16="http://schemas.microsoft.com/office/drawing/2014/main" id="{D403B705-69F3-48C7-BBE6-7EDCF55546F2}"/>
              </a:ext>
            </a:extLst>
          </p:cNvPr>
          <p:cNvSpPr/>
          <p:nvPr/>
        </p:nvSpPr>
        <p:spPr>
          <a:xfrm>
            <a:off x="9851516" y="6301970"/>
            <a:ext cx="451455" cy="28633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en-US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SFM</a:t>
            </a:r>
            <a:endParaRPr lang="th-TH" sz="1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กลุ่ม 38"/>
          <p:cNvGrpSpPr/>
          <p:nvPr/>
        </p:nvGrpSpPr>
        <p:grpSpPr>
          <a:xfrm>
            <a:off x="1755125" y="362322"/>
            <a:ext cx="810729" cy="1196524"/>
            <a:chOff x="316317" y="368996"/>
            <a:chExt cx="810731" cy="135578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17" y="368996"/>
              <a:ext cx="810731" cy="1355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สี่เหลี่ยมผืนผ้า 24"/>
            <p:cNvSpPr/>
            <p:nvPr/>
          </p:nvSpPr>
          <p:spPr>
            <a:xfrm>
              <a:off x="416012" y="655254"/>
              <a:ext cx="576000" cy="97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722258" y="4685508"/>
            <a:ext cx="8270637" cy="1148666"/>
            <a:chOff x="1600074" y="4448736"/>
            <a:chExt cx="8270637" cy="1148666"/>
          </a:xfrm>
        </p:grpSpPr>
        <p:sp>
          <p:nvSpPr>
            <p:cNvPr id="60" name="สี่เหลี่ยมผืนผ้า 59"/>
            <p:cNvSpPr/>
            <p:nvPr/>
          </p:nvSpPr>
          <p:spPr>
            <a:xfrm>
              <a:off x="1600074" y="4680646"/>
              <a:ext cx="4969036" cy="9047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1" name="Rectangle 17"/>
            <p:cNvSpPr/>
            <p:nvPr/>
          </p:nvSpPr>
          <p:spPr>
            <a:xfrm>
              <a:off x="3206403" y="4691727"/>
              <a:ext cx="3426598" cy="905675"/>
            </a:xfrm>
            <a:prstGeom prst="rect">
              <a:avLst/>
            </a:prstGeom>
            <a:noFill/>
          </p:spPr>
          <p:txBody>
            <a:bodyPr wrap="square" lIns="34667" tIns="34667" rIns="34667" bIns="34667">
              <a:noAutofit/>
            </a:bodyPr>
            <a:lstStyle/>
            <a:p>
              <a:pPr marL="285750" indent="-285750">
                <a:lnSpc>
                  <a:spcPct val="90000"/>
                </a:lnSpc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ประเมินคุณสมบัติ </a:t>
              </a:r>
              <a:r>
                <a:rPr lang="en-US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Smart Farmer </a:t>
              </a: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ต้นแบบ</a:t>
              </a:r>
            </a:p>
            <a:p>
              <a:pPr marL="285750" indent="-285750">
                <a:lnSpc>
                  <a:spcPct val="90000"/>
                </a:lnSpc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สร้างเครือข่าย </a:t>
              </a:r>
              <a:r>
                <a:rPr lang="en-US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Smart Farmer </a:t>
              </a: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และส่งเสริมการรวมกลุ่ม</a:t>
              </a:r>
              <a:endParaRPr lang="en-US" sz="1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285750" indent="-285750">
                <a:lnSpc>
                  <a:spcPct val="90000"/>
                </a:lnSpc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สนับสนุนให้เป็นแหล่งเรียนรู้ หรือเครือข่ายของ ศพก.</a:t>
              </a:r>
              <a:r>
                <a:rPr lang="en-US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</a:p>
            <a:p>
              <a:pPr marL="285750" indent="-285750">
                <a:lnSpc>
                  <a:spcPct val="90000"/>
                </a:lnSpc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ยกย่องเชิดชูเกียรติ</a:t>
              </a:r>
              <a:r>
                <a:rPr lang="en-US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/</a:t>
              </a: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เผยแพร่ผลงาน</a:t>
              </a:r>
              <a:endParaRPr lang="en-US" sz="1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85" name="สี่เหลี่ยมผืนผ้า 184"/>
            <p:cNvSpPr/>
            <p:nvPr/>
          </p:nvSpPr>
          <p:spPr>
            <a:xfrm>
              <a:off x="6633000" y="4691133"/>
              <a:ext cx="3222713" cy="9047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94" name="Rectangle 17"/>
            <p:cNvSpPr/>
            <p:nvPr/>
          </p:nvSpPr>
          <p:spPr>
            <a:xfrm>
              <a:off x="6611734" y="4448736"/>
              <a:ext cx="3258977" cy="905675"/>
            </a:xfrm>
            <a:prstGeom prst="rect">
              <a:avLst/>
            </a:prstGeom>
            <a:noFill/>
          </p:spPr>
          <p:txBody>
            <a:bodyPr wrap="square" lIns="34667" tIns="34667" rIns="34667" bIns="34667">
              <a:noAutofit/>
            </a:bodyPr>
            <a:lstStyle/>
            <a:p>
              <a:pPr>
                <a:lnSpc>
                  <a:spcPct val="90000"/>
                </a:lnSpc>
              </a:pPr>
              <a:endParaRPr lang="th-TH" sz="1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285750" indent="-285750">
                <a:lnSpc>
                  <a:spcPct val="90000"/>
                </a:lnSpc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เสริมสร้างความเข้มแข็งของเครือข่าย </a:t>
              </a:r>
              <a:r>
                <a:rPr lang="en-US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Smart Farmer </a:t>
              </a: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ต้นแบบ</a:t>
              </a:r>
              <a:endParaRPr lang="en-US" sz="1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285750" indent="-285750">
                <a:lnSpc>
                  <a:spcPct val="90000"/>
                </a:lnSpc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สนับสนุนให้เป็นแหล่งเรียนรู้ </a:t>
              </a:r>
              <a:r>
                <a:rPr lang="th-TH" sz="14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บูรณา</a:t>
              </a: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การจุดดูงานภายในกระทรวงเกษตรและสหกรณ์</a:t>
              </a:r>
            </a:p>
            <a:p>
              <a:pPr marL="285750" indent="-285750">
                <a:lnSpc>
                  <a:spcPct val="90000"/>
                </a:lnSpc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พัฒนาสู่การทำการเกษตรสมัยใหม่</a:t>
              </a:r>
            </a:p>
            <a:p>
              <a:pPr marL="285750" indent="-285750">
                <a:lnSpc>
                  <a:spcPct val="90000"/>
                </a:lnSpc>
                <a:buFont typeface="Wingdings" pitchFamily="2" charset="2"/>
                <a:buChar char="Ø"/>
              </a:pPr>
              <a:endParaRPr lang="en-US" sz="1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>
                <a:lnSpc>
                  <a:spcPct val="90000"/>
                </a:lnSpc>
              </a:pPr>
              <a:endParaRPr lang="en-US" sz="1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2695240" y="2814470"/>
            <a:ext cx="8287439" cy="1457845"/>
            <a:chOff x="1552239" y="2499154"/>
            <a:chExt cx="8287439" cy="1457845"/>
          </a:xfrm>
        </p:grpSpPr>
        <p:sp>
          <p:nvSpPr>
            <p:cNvPr id="50" name="สี่เหลี่ยมผืนผ้า 49"/>
            <p:cNvSpPr/>
            <p:nvPr/>
          </p:nvSpPr>
          <p:spPr>
            <a:xfrm>
              <a:off x="1552239" y="2636912"/>
              <a:ext cx="5244698" cy="11198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9" name="Rectangle 16"/>
            <p:cNvSpPr/>
            <p:nvPr/>
          </p:nvSpPr>
          <p:spPr>
            <a:xfrm>
              <a:off x="3406332" y="2683763"/>
              <a:ext cx="3506513" cy="1273236"/>
            </a:xfrm>
            <a:prstGeom prst="rect">
              <a:avLst/>
            </a:prstGeom>
            <a:noFill/>
          </p:spPr>
          <p:txBody>
            <a:bodyPr wrap="square" lIns="34667" tIns="34667" rIns="34667" bIns="34667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ประเมิน/วิเคราะห์ศักยภาพ</a:t>
              </a:r>
              <a:endParaRPr lang="en-US" sz="1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285750" indent="-285750">
                <a:lnSpc>
                  <a:spcPct val="80000"/>
                </a:lnSpc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พัฒนาทักษะการเป็นผู้ประกอบการและ</a:t>
              </a:r>
              <a:r>
                <a:rPr lang="th-TH" sz="14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ทักษะดิจิทัล</a:t>
              </a:r>
              <a:endParaRPr lang="th-TH" sz="1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285750" indent="-285750">
                <a:lnSpc>
                  <a:spcPct val="80000"/>
                </a:lnSpc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สนับสนุนการรวมกลุ่มทำธุรกิจและพัฒนาด้านการบริหาร</a:t>
              </a:r>
            </a:p>
            <a:p>
              <a:pPr>
                <a:lnSpc>
                  <a:spcPct val="80000"/>
                </a:lnSpc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     จัดการกลุ่มและเชื่อมโยงเครือข่ายธุรกิจ</a:t>
              </a:r>
            </a:p>
            <a:p>
              <a:pPr marL="285750" indent="-285750">
                <a:lnSpc>
                  <a:spcPct val="80000"/>
                </a:lnSpc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ประเมินผลสู่การเป็น </a:t>
              </a:r>
              <a:r>
                <a:rPr lang="en-US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Smart Farmer</a:t>
              </a: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ต้นแบบ</a:t>
              </a:r>
            </a:p>
          </p:txBody>
        </p:sp>
        <p:sp>
          <p:nvSpPr>
            <p:cNvPr id="167" name="สี่เหลี่ยมผืนผ้า 166"/>
            <p:cNvSpPr/>
            <p:nvPr/>
          </p:nvSpPr>
          <p:spPr>
            <a:xfrm>
              <a:off x="6876397" y="2637818"/>
              <a:ext cx="2963281" cy="11198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93" name="Rectangle 16"/>
            <p:cNvSpPr/>
            <p:nvPr/>
          </p:nvSpPr>
          <p:spPr>
            <a:xfrm>
              <a:off x="6875950" y="2499154"/>
              <a:ext cx="2850678" cy="1273236"/>
            </a:xfrm>
            <a:prstGeom prst="rect">
              <a:avLst/>
            </a:prstGeom>
            <a:noFill/>
          </p:spPr>
          <p:txBody>
            <a:bodyPr wrap="square" lIns="34667" tIns="34667" rIns="34667" bIns="34667"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1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285750" indent="-285750">
                <a:lnSpc>
                  <a:spcPct val="80000"/>
                </a:lnSpc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พัฒนาทักษะการเป็นผู้ประกอบการด้วยนวัตกรรมเกษตร</a:t>
              </a:r>
              <a:r>
                <a:rPr lang="en-US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</a:t>
              </a:r>
              <a:r>
                <a:rPr lang="th-TH" sz="14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ทักษะดิจิทัล</a:t>
              </a:r>
              <a:endParaRPr lang="en-US" sz="1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285750" indent="-285750">
                <a:lnSpc>
                  <a:spcPct val="80000"/>
                </a:lnSpc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พัฒนาทักษะการเป็นผู้ประกอบการเกษตรครบวงจร</a:t>
              </a:r>
            </a:p>
            <a:p>
              <a:pPr marL="285750" indent="-285750">
                <a:lnSpc>
                  <a:spcPct val="80000"/>
                </a:lnSpc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ยกระดับเป็นผู้ประกอบการสู่สากล</a:t>
              </a:r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2711626" y="713061"/>
            <a:ext cx="8316109" cy="1235806"/>
            <a:chOff x="1568625" y="342508"/>
            <a:chExt cx="8316109" cy="1235806"/>
          </a:xfrm>
        </p:grpSpPr>
        <p:sp>
          <p:nvSpPr>
            <p:cNvPr id="37" name="สี่เหลี่ยมผืนผ้า 36"/>
            <p:cNvSpPr/>
            <p:nvPr/>
          </p:nvSpPr>
          <p:spPr>
            <a:xfrm>
              <a:off x="1568625" y="342508"/>
              <a:ext cx="5681380" cy="12356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7" name="Rectangle 15"/>
            <p:cNvSpPr/>
            <p:nvPr/>
          </p:nvSpPr>
          <p:spPr>
            <a:xfrm>
              <a:off x="3777994" y="345444"/>
              <a:ext cx="3537917" cy="1191552"/>
            </a:xfrm>
            <a:prstGeom prst="rect">
              <a:avLst/>
            </a:prstGeom>
            <a:noFill/>
          </p:spPr>
          <p:txBody>
            <a:bodyPr wrap="square" lIns="34667" tIns="34667" rIns="34667" bIns="34667">
              <a:no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ประเมิน/วิเคราะห์ศักยภาพ ปรับแนวคิดในการทำอาชีพและ</a:t>
              </a:r>
            </a:p>
            <a:p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      จัดทำแผนพัฒนาศักยภาพและการผลิต</a:t>
              </a:r>
              <a:endParaRPr lang="en-US" sz="1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พัฒนาทักษะอาชีพเกษตร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เชื่อมโยงเครือข่ายแลกเปลี่ยนเรียนรู้</a:t>
              </a:r>
              <a:endParaRPr lang="en-US" sz="1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ประเมินผลสู่การเป็น </a:t>
              </a:r>
              <a:r>
                <a:rPr lang="en-US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Smart Farmer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th-TH" sz="1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60" name="สี่เหลี่ยมผืนผ้า 159"/>
            <p:cNvSpPr/>
            <p:nvPr/>
          </p:nvSpPr>
          <p:spPr>
            <a:xfrm>
              <a:off x="7346471" y="342644"/>
              <a:ext cx="2488426" cy="12356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92" name="Rectangle 15"/>
            <p:cNvSpPr/>
            <p:nvPr/>
          </p:nvSpPr>
          <p:spPr>
            <a:xfrm>
              <a:off x="7325205" y="357969"/>
              <a:ext cx="2559529" cy="1191552"/>
            </a:xfrm>
            <a:prstGeom prst="rect">
              <a:avLst/>
            </a:prstGeom>
            <a:noFill/>
          </p:spPr>
          <p:txBody>
            <a:bodyPr wrap="square" lIns="34667" tIns="34667" rIns="34667" bIns="34667">
              <a:no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พัฒนาทักษะอาชีพเกษตรสู่ผู้ประกอบการ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th-TH" sz="1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เชื่อมโยงเครือข่ายแลกเปลี่ยนเรียนรู้สู่ผู้ประกอบการ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th-TH" sz="1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31" name="สามเหลี่ยมหน้าจั่ว 30"/>
          <p:cNvSpPr/>
          <p:nvPr/>
        </p:nvSpPr>
        <p:spPr>
          <a:xfrm rot="5400000">
            <a:off x="3643954" y="5524883"/>
            <a:ext cx="1080000" cy="108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36" name="กลุ่ม 35"/>
          <p:cNvGrpSpPr/>
          <p:nvPr/>
        </p:nvGrpSpPr>
        <p:grpSpPr>
          <a:xfrm>
            <a:off x="3088246" y="5085267"/>
            <a:ext cx="1046329" cy="999316"/>
            <a:chOff x="1947574" y="4316735"/>
            <a:chExt cx="1046329" cy="999316"/>
          </a:xfrm>
        </p:grpSpPr>
        <p:sp>
          <p:nvSpPr>
            <p:cNvPr id="19" name="วงรี 18"/>
            <p:cNvSpPr/>
            <p:nvPr/>
          </p:nvSpPr>
          <p:spPr>
            <a:xfrm>
              <a:off x="1947574" y="4352152"/>
              <a:ext cx="1008000" cy="96389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1981244" y="4316735"/>
              <a:ext cx="10126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SFM</a:t>
              </a:r>
              <a:endParaRPr lang="en-US" sz="2400" b="1" kern="0" spc="7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48" name="กลุ่ม 47"/>
          <p:cNvGrpSpPr/>
          <p:nvPr/>
        </p:nvGrpSpPr>
        <p:grpSpPr>
          <a:xfrm>
            <a:off x="2711625" y="2949574"/>
            <a:ext cx="1848003" cy="1656184"/>
            <a:chOff x="1568624" y="2949574"/>
            <a:chExt cx="1874954" cy="1656184"/>
          </a:xfrm>
        </p:grpSpPr>
        <p:grpSp>
          <p:nvGrpSpPr>
            <p:cNvPr id="35" name="กลุ่ม 34"/>
            <p:cNvGrpSpPr/>
            <p:nvPr/>
          </p:nvGrpSpPr>
          <p:grpSpPr>
            <a:xfrm>
              <a:off x="1801245" y="3091607"/>
              <a:ext cx="1404000" cy="1385614"/>
              <a:chOff x="1791836" y="2902592"/>
              <a:chExt cx="1404000" cy="1385614"/>
            </a:xfrm>
          </p:grpSpPr>
          <p:sp>
            <p:nvSpPr>
              <p:cNvPr id="4" name="วงรี 3"/>
              <p:cNvSpPr/>
              <p:nvPr/>
            </p:nvSpPr>
            <p:spPr>
              <a:xfrm>
                <a:off x="1791836" y="2964308"/>
                <a:ext cx="1404000" cy="1323898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sp>
            <p:nvSpPr>
              <p:cNvPr id="21" name="สี่เหลี่ยมผืนผ้า 20"/>
              <p:cNvSpPr/>
              <p:nvPr/>
            </p:nvSpPr>
            <p:spPr>
              <a:xfrm>
                <a:off x="1982075" y="2902592"/>
                <a:ext cx="101265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4400" b="1" dirty="0">
                    <a:solidFill>
                      <a:schemeClr val="bg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SF</a:t>
                </a:r>
                <a:endParaRPr lang="en-US" sz="4000" b="1" kern="0" spc="70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p:grpSp>
        <p:sp>
          <p:nvSpPr>
            <p:cNvPr id="30" name="สามเหลี่ยมหน้าจั่ว 29"/>
            <p:cNvSpPr/>
            <p:nvPr/>
          </p:nvSpPr>
          <p:spPr>
            <a:xfrm rot="5400000">
              <a:off x="2671796" y="3699104"/>
              <a:ext cx="1224000" cy="108000"/>
            </a:xfrm>
            <a:prstGeom prst="triangle">
              <a:avLst/>
            </a:prstGeom>
            <a:solidFill>
              <a:srgbClr val="33993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200" b="1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3" name="สี่เหลี่ยมผืนผ้า 32"/>
            <p:cNvSpPr/>
            <p:nvPr/>
          </p:nvSpPr>
          <p:spPr>
            <a:xfrm>
              <a:off x="1568624" y="2949574"/>
              <a:ext cx="1874954" cy="1656184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11" name="กลุ่ม 10"/>
          <p:cNvGrpSpPr/>
          <p:nvPr/>
        </p:nvGrpSpPr>
        <p:grpSpPr>
          <a:xfrm rot="16200000">
            <a:off x="41998" y="3254872"/>
            <a:ext cx="4720704" cy="1371789"/>
            <a:chOff x="1273126" y="4260906"/>
            <a:chExt cx="5338814" cy="1559938"/>
          </a:xfrm>
        </p:grpSpPr>
        <p:cxnSp>
          <p:nvCxnSpPr>
            <p:cNvPr id="27" name="ตัวเชื่อมต่อตรง 26"/>
            <p:cNvCxnSpPr/>
            <p:nvPr/>
          </p:nvCxnSpPr>
          <p:spPr>
            <a:xfrm rot="5400000">
              <a:off x="3817087" y="5435231"/>
              <a:ext cx="546000" cy="451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ตัวเชื่อมต่อตรง 5"/>
            <p:cNvCxnSpPr/>
            <p:nvPr/>
          </p:nvCxnSpPr>
          <p:spPr>
            <a:xfrm rot="5400000" flipV="1">
              <a:off x="3924081" y="2413455"/>
              <a:ext cx="0" cy="5301909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กลุ่ม 6"/>
            <p:cNvGrpSpPr/>
            <p:nvPr/>
          </p:nvGrpSpPr>
          <p:grpSpPr>
            <a:xfrm>
              <a:off x="1828823" y="4941427"/>
              <a:ext cx="251998" cy="252000"/>
              <a:chOff x="1828823" y="4941427"/>
              <a:chExt cx="251998" cy="252000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1880301" y="4984486"/>
                <a:ext cx="180001" cy="18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sp>
            <p:nvSpPr>
              <p:cNvPr id="10" name="วงรี 9"/>
              <p:cNvSpPr/>
              <p:nvPr/>
            </p:nvSpPr>
            <p:spPr>
              <a:xfrm>
                <a:off x="1828823" y="4941427"/>
                <a:ext cx="251998" cy="2520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p:grpSp>
        <p:grpSp>
          <p:nvGrpSpPr>
            <p:cNvPr id="12" name="กลุ่ม 11"/>
            <p:cNvGrpSpPr/>
            <p:nvPr/>
          </p:nvGrpSpPr>
          <p:grpSpPr>
            <a:xfrm>
              <a:off x="3997856" y="4952543"/>
              <a:ext cx="252001" cy="252000"/>
              <a:chOff x="1827733" y="4952543"/>
              <a:chExt cx="252001" cy="252000"/>
            </a:xfrm>
          </p:grpSpPr>
          <p:sp>
            <p:nvSpPr>
              <p:cNvPr id="13" name="วงรี 12"/>
              <p:cNvSpPr/>
              <p:nvPr/>
            </p:nvSpPr>
            <p:spPr>
              <a:xfrm>
                <a:off x="1869784" y="4996892"/>
                <a:ext cx="180000" cy="180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sp>
            <p:nvSpPr>
              <p:cNvPr id="14" name="วงรี 13"/>
              <p:cNvSpPr/>
              <p:nvPr/>
            </p:nvSpPr>
            <p:spPr>
              <a:xfrm>
                <a:off x="1827733" y="4952543"/>
                <a:ext cx="252001" cy="2520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p:grpSp>
        <p:grpSp>
          <p:nvGrpSpPr>
            <p:cNvPr id="15" name="กลุ่ม 14"/>
            <p:cNvGrpSpPr/>
            <p:nvPr/>
          </p:nvGrpSpPr>
          <p:grpSpPr>
            <a:xfrm>
              <a:off x="6359943" y="4964955"/>
              <a:ext cx="251997" cy="252000"/>
              <a:chOff x="2393191" y="4964955"/>
              <a:chExt cx="251997" cy="252000"/>
            </a:xfrm>
          </p:grpSpPr>
          <p:sp>
            <p:nvSpPr>
              <p:cNvPr id="16" name="วงรี 15"/>
              <p:cNvSpPr/>
              <p:nvPr/>
            </p:nvSpPr>
            <p:spPr>
              <a:xfrm>
                <a:off x="2434147" y="5008735"/>
                <a:ext cx="180000" cy="18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2393191" y="4964955"/>
                <a:ext cx="251997" cy="2520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p:grpSp>
        <p:cxnSp>
          <p:nvCxnSpPr>
            <p:cNvPr id="23" name="ตัวเชื่อมต่อตรง 22"/>
            <p:cNvCxnSpPr/>
            <p:nvPr/>
          </p:nvCxnSpPr>
          <p:spPr>
            <a:xfrm rot="5400000">
              <a:off x="6273269" y="5372655"/>
              <a:ext cx="409376" cy="451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/>
            <p:cNvCxnSpPr/>
            <p:nvPr/>
          </p:nvCxnSpPr>
          <p:spPr>
            <a:xfrm rot="5400000">
              <a:off x="1621059" y="5496839"/>
              <a:ext cx="643501" cy="451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/>
            <p:cNvCxnSpPr/>
            <p:nvPr/>
          </p:nvCxnSpPr>
          <p:spPr>
            <a:xfrm rot="5400000" flipV="1">
              <a:off x="3947508" y="1633868"/>
              <a:ext cx="0" cy="5299061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7" name="ตัวเชื่อมต่อตรง 146"/>
            <p:cNvCxnSpPr/>
            <p:nvPr/>
          </p:nvCxnSpPr>
          <p:spPr>
            <a:xfrm rot="5400000" flipH="1" flipV="1">
              <a:off x="5634999" y="4697819"/>
              <a:ext cx="801834" cy="0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/>
            <p:cNvCxnSpPr/>
            <p:nvPr/>
          </p:nvCxnSpPr>
          <p:spPr>
            <a:xfrm rot="5400000" flipH="1" flipV="1">
              <a:off x="4633079" y="4684268"/>
              <a:ext cx="801834" cy="0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/>
            <p:cNvCxnSpPr/>
            <p:nvPr/>
          </p:nvCxnSpPr>
          <p:spPr>
            <a:xfrm rot="5400000" flipH="1" flipV="1">
              <a:off x="3567539" y="4684266"/>
              <a:ext cx="801834" cy="0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/>
            <p:cNvCxnSpPr/>
            <p:nvPr/>
          </p:nvCxnSpPr>
          <p:spPr>
            <a:xfrm rot="5400000" flipH="1" flipV="1">
              <a:off x="1585896" y="4661823"/>
              <a:ext cx="801834" cy="0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/>
            <p:cNvCxnSpPr/>
            <p:nvPr/>
          </p:nvCxnSpPr>
          <p:spPr>
            <a:xfrm rot="5400000" flipH="1" flipV="1">
              <a:off x="2591257" y="4697818"/>
              <a:ext cx="801834" cy="0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ตัวเชื่อมต่อตรง 154"/>
            <p:cNvCxnSpPr/>
            <p:nvPr/>
          </p:nvCxnSpPr>
          <p:spPr>
            <a:xfrm rot="5400000" flipH="1" flipV="1">
              <a:off x="872210" y="4661823"/>
              <a:ext cx="801834" cy="0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กลุ่ม 31"/>
          <p:cNvGrpSpPr/>
          <p:nvPr/>
        </p:nvGrpSpPr>
        <p:grpSpPr>
          <a:xfrm>
            <a:off x="2565853" y="741712"/>
            <a:ext cx="8839888" cy="5818278"/>
            <a:chOff x="1380321" y="275003"/>
            <a:chExt cx="8839888" cy="5818278"/>
          </a:xfrm>
        </p:grpSpPr>
        <p:sp>
          <p:nvSpPr>
            <p:cNvPr id="59" name="สี่เหลี่ยมผืนผ้า 58"/>
            <p:cNvSpPr/>
            <p:nvPr/>
          </p:nvSpPr>
          <p:spPr>
            <a:xfrm>
              <a:off x="1502584" y="4989143"/>
              <a:ext cx="18277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Smart Farmer</a:t>
              </a:r>
            </a:p>
            <a:p>
              <a:pPr algn="ctr">
                <a:defRPr/>
              </a:pPr>
              <a:r>
                <a:rPr lang="en-US" sz="1800" b="1" kern="0" spc="70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Model</a:t>
              </a:r>
              <a:endParaRPr lang="en-US" sz="1600" b="1" kern="0" spc="7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" name="วงรี 2"/>
            <p:cNvSpPr/>
            <p:nvPr/>
          </p:nvSpPr>
          <p:spPr>
            <a:xfrm>
              <a:off x="1568624" y="275003"/>
              <a:ext cx="1944216" cy="18892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2025601" y="464658"/>
              <a:ext cx="101265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4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DSF</a:t>
              </a:r>
              <a:endParaRPr lang="en-US" sz="4000" b="1" kern="0" spc="7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6" name="สี่เหลี่ยมผืนผ้า 45"/>
            <p:cNvSpPr/>
            <p:nvPr/>
          </p:nvSpPr>
          <p:spPr>
            <a:xfrm>
              <a:off x="1380321" y="1162091"/>
              <a:ext cx="23700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Developing 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Smart Farmer</a:t>
              </a:r>
              <a:endParaRPr lang="en-US" sz="2000" b="1" kern="0" spc="7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4" name="สี่เหลี่ยมผืนผ้า 53"/>
            <p:cNvSpPr/>
            <p:nvPr/>
          </p:nvSpPr>
          <p:spPr>
            <a:xfrm>
              <a:off x="1546356" y="3322331"/>
              <a:ext cx="18277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Smart Farmer</a:t>
              </a:r>
              <a:endParaRPr lang="en-US" sz="1800" b="1" kern="0" spc="7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1" name="สี่เหลี่ยมผืนผ้า 60"/>
            <p:cNvSpPr/>
            <p:nvPr/>
          </p:nvSpPr>
          <p:spPr>
            <a:xfrm>
              <a:off x="4037758" y="1574214"/>
              <a:ext cx="10126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พ.ศ. </a:t>
              </a:r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2561</a:t>
              </a:r>
              <a:endParaRPr lang="en-US" sz="1600" b="1" kern="0" spc="70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4" name="สี่เหลี่ยมผืนผ้า 63"/>
            <p:cNvSpPr/>
            <p:nvPr/>
          </p:nvSpPr>
          <p:spPr>
            <a:xfrm>
              <a:off x="4944501" y="1574214"/>
              <a:ext cx="10126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พ.ศ. </a:t>
              </a:r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2562</a:t>
              </a:r>
              <a:endParaRPr lang="en-US" sz="1600" b="1" kern="0" spc="70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5" name="สี่เหลี่ยมผืนผ้า 64"/>
            <p:cNvSpPr/>
            <p:nvPr/>
          </p:nvSpPr>
          <p:spPr>
            <a:xfrm>
              <a:off x="5812664" y="1574214"/>
              <a:ext cx="10126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พ.ศ. </a:t>
              </a:r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2563</a:t>
              </a:r>
              <a:endParaRPr lang="en-US" sz="1600" b="1" kern="0" spc="70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6" name="สี่เหลี่ยมผืนผ้า 65"/>
            <p:cNvSpPr/>
            <p:nvPr/>
          </p:nvSpPr>
          <p:spPr>
            <a:xfrm>
              <a:off x="6710668" y="1556085"/>
              <a:ext cx="10126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พ.ศ. </a:t>
              </a:r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2564</a:t>
              </a:r>
              <a:endParaRPr lang="en-US" sz="1600" b="1" kern="0" spc="70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4" name="สี่เหลี่ยมผืนผ้า 73"/>
            <p:cNvSpPr/>
            <p:nvPr/>
          </p:nvSpPr>
          <p:spPr>
            <a:xfrm>
              <a:off x="4046567" y="1825493"/>
              <a:ext cx="10126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197</a:t>
              </a:r>
              <a:r>
                <a:rPr lang="th-TH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057 </a:t>
              </a:r>
              <a:r>
                <a:rPr lang="th-TH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  <a:endParaRPr lang="en-US" sz="1200" b="1" kern="0" spc="70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5" name="สี่เหลี่ยมผืนผ้า 74"/>
            <p:cNvSpPr/>
            <p:nvPr/>
          </p:nvSpPr>
          <p:spPr>
            <a:xfrm>
              <a:off x="4917092" y="1806175"/>
              <a:ext cx="10126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90</a:t>
              </a:r>
              <a:r>
                <a:rPr lang="th-TH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000 </a:t>
              </a:r>
              <a:r>
                <a:rPr lang="th-TH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  <a:endParaRPr lang="en-US" sz="1200" b="1" kern="0" spc="70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6" name="สี่เหลี่ยมผืนผ้า 75"/>
            <p:cNvSpPr/>
            <p:nvPr/>
          </p:nvSpPr>
          <p:spPr>
            <a:xfrm>
              <a:off x="5817997" y="1806292"/>
              <a:ext cx="10126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90</a:t>
              </a:r>
              <a:r>
                <a:rPr lang="th-TH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000 </a:t>
              </a:r>
              <a:r>
                <a:rPr lang="th-TH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  <a:endParaRPr lang="en-US" sz="1200" b="1" kern="0" spc="70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7" name="สี่เหลี่ยมผืนผ้า 76"/>
            <p:cNvSpPr/>
            <p:nvPr/>
          </p:nvSpPr>
          <p:spPr>
            <a:xfrm>
              <a:off x="6701143" y="1810946"/>
              <a:ext cx="10126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90</a:t>
              </a:r>
              <a:r>
                <a:rPr lang="th-TH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000 </a:t>
              </a:r>
              <a:r>
                <a:rPr lang="th-TH" sz="1400" b="1" dirty="0">
                  <a:solidFill>
                    <a:schemeClr val="tx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  <a:endParaRPr lang="en-US" sz="1200" b="1" kern="0" spc="70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0" name="สี่เหลี่ยมผืนผ้า 99"/>
            <p:cNvSpPr/>
            <p:nvPr/>
          </p:nvSpPr>
          <p:spPr>
            <a:xfrm>
              <a:off x="3694134" y="3597145"/>
              <a:ext cx="10126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พ.ศ. </a:t>
              </a:r>
              <a:r>
                <a:rPr lang="en-US" sz="18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2561</a:t>
              </a:r>
              <a:endParaRPr lang="en-US" sz="1600" b="1" kern="0" spc="7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1" name="สี่เหลี่ยมผืนผ้า 100"/>
            <p:cNvSpPr/>
            <p:nvPr/>
          </p:nvSpPr>
          <p:spPr>
            <a:xfrm>
              <a:off x="4558514" y="3616913"/>
              <a:ext cx="10126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พ.ศ. </a:t>
              </a:r>
              <a:r>
                <a:rPr lang="en-US" sz="18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2562</a:t>
              </a:r>
              <a:endParaRPr lang="en-US" sz="1600" b="1" kern="0" spc="7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2" name="สี่เหลี่ยมผืนผ้า 101"/>
            <p:cNvSpPr/>
            <p:nvPr/>
          </p:nvSpPr>
          <p:spPr>
            <a:xfrm>
              <a:off x="5493102" y="3627338"/>
              <a:ext cx="10126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พ.ศ. </a:t>
              </a:r>
              <a:r>
                <a:rPr lang="en-US" sz="18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2563</a:t>
              </a:r>
              <a:endParaRPr lang="en-US" sz="1600" b="1" kern="0" spc="7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3" name="สี่เหลี่ยมผืนผ้า 102"/>
            <p:cNvSpPr/>
            <p:nvPr/>
          </p:nvSpPr>
          <p:spPr>
            <a:xfrm>
              <a:off x="6454472" y="3629044"/>
              <a:ext cx="10126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พ.ศ. </a:t>
              </a:r>
              <a:r>
                <a:rPr lang="en-US" sz="18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2564</a:t>
              </a:r>
              <a:endParaRPr lang="en-US" sz="1600" b="1" kern="0" spc="7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4" name="สี่เหลี่ยมผืนผ้า 103"/>
            <p:cNvSpPr/>
            <p:nvPr/>
          </p:nvSpPr>
          <p:spPr>
            <a:xfrm>
              <a:off x="3705535" y="3907753"/>
              <a:ext cx="10126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28</a:t>
              </a:r>
              <a:r>
                <a:rPr lang="th-TH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en-US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619 </a:t>
              </a:r>
              <a:r>
                <a:rPr lang="th-TH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  <a:endParaRPr lang="en-US" sz="1200" b="1" kern="0" spc="7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7" name="สี่เหลี่ยมผืนผ้า 106"/>
            <p:cNvSpPr/>
            <p:nvPr/>
          </p:nvSpPr>
          <p:spPr>
            <a:xfrm>
              <a:off x="4546639" y="3907753"/>
              <a:ext cx="10126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18</a:t>
              </a:r>
              <a:r>
                <a:rPr lang="th-TH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en-US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000 </a:t>
              </a:r>
              <a:r>
                <a:rPr lang="th-TH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  <a:endParaRPr lang="en-US" sz="1200" b="1" kern="0" spc="7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8" name="สี่เหลี่ยมผืนผ้า 107"/>
            <p:cNvSpPr/>
            <p:nvPr/>
          </p:nvSpPr>
          <p:spPr>
            <a:xfrm>
              <a:off x="5481985" y="3907753"/>
              <a:ext cx="10126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18</a:t>
              </a:r>
              <a:r>
                <a:rPr lang="th-TH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en-US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000 </a:t>
              </a:r>
              <a:r>
                <a:rPr lang="th-TH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  <a:endParaRPr lang="en-US" sz="1200" b="1" kern="0" spc="7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9" name="สี่เหลี่ยมผืนผ้า 108"/>
            <p:cNvSpPr/>
            <p:nvPr/>
          </p:nvSpPr>
          <p:spPr>
            <a:xfrm>
              <a:off x="6418089" y="3897120"/>
              <a:ext cx="10126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18</a:t>
              </a:r>
              <a:r>
                <a:rPr lang="th-TH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en-US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000 </a:t>
              </a:r>
              <a:r>
                <a:rPr lang="th-TH" sz="14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  <a:endParaRPr lang="en-US" sz="1200" b="1" kern="0" spc="7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0" name="สี่เหลี่ยมผืนผ้า 109"/>
            <p:cNvSpPr/>
            <p:nvPr/>
          </p:nvSpPr>
          <p:spPr>
            <a:xfrm>
              <a:off x="3191385" y="5389800"/>
              <a:ext cx="10126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พ.ศ. </a:t>
              </a:r>
              <a:r>
                <a:rPr lang="en-US" sz="18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2561</a:t>
              </a:r>
              <a:endParaRPr lang="en-US" sz="16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1" name="สี่เหลี่ยมผืนผ้า 110"/>
            <p:cNvSpPr/>
            <p:nvPr/>
          </p:nvSpPr>
          <p:spPr>
            <a:xfrm>
              <a:off x="4100481" y="5402353"/>
              <a:ext cx="10126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พ.ศ. </a:t>
              </a:r>
              <a:r>
                <a:rPr lang="en-US" sz="18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2562</a:t>
              </a:r>
              <a:endParaRPr lang="en-US" sz="16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2" name="สี่เหลี่ยมผืนผ้า 111"/>
            <p:cNvSpPr/>
            <p:nvPr/>
          </p:nvSpPr>
          <p:spPr>
            <a:xfrm>
              <a:off x="5006505" y="5402353"/>
              <a:ext cx="10126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พ.ศ. </a:t>
              </a:r>
              <a:r>
                <a:rPr lang="en-US" sz="18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2563</a:t>
              </a:r>
              <a:endParaRPr lang="en-US" sz="16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3" name="สี่เหลี่ยมผืนผ้า 112"/>
            <p:cNvSpPr/>
            <p:nvPr/>
          </p:nvSpPr>
          <p:spPr>
            <a:xfrm>
              <a:off x="5906396" y="5400481"/>
              <a:ext cx="10126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พ.ศ. </a:t>
              </a:r>
              <a:r>
                <a:rPr lang="en-US" sz="18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2564</a:t>
              </a:r>
              <a:endParaRPr lang="en-US" sz="16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4" name="สี่เหลี่ยมผืนผ้า 113"/>
            <p:cNvSpPr/>
            <p:nvPr/>
          </p:nvSpPr>
          <p:spPr>
            <a:xfrm>
              <a:off x="3216274" y="5658546"/>
              <a:ext cx="10126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5</a:t>
              </a:r>
              <a:r>
                <a:rPr lang="th-TH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342 </a:t>
              </a:r>
              <a:r>
                <a:rPr lang="th-TH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  <a:endParaRPr lang="en-US" sz="12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32" name="สี่เหลี่ยมผืนผ้า 131"/>
            <p:cNvSpPr/>
            <p:nvPr/>
          </p:nvSpPr>
          <p:spPr>
            <a:xfrm>
              <a:off x="4107988" y="5651238"/>
              <a:ext cx="10126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8</a:t>
              </a:r>
              <a:r>
                <a:rPr lang="th-TH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820 </a:t>
              </a:r>
              <a:r>
                <a:rPr lang="th-TH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  <a:endParaRPr lang="en-US" sz="12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36" name="สี่เหลี่ยมผืนผ้า 135"/>
            <p:cNvSpPr/>
            <p:nvPr/>
          </p:nvSpPr>
          <p:spPr>
            <a:xfrm>
              <a:off x="4981924" y="5651238"/>
              <a:ext cx="10126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8</a:t>
              </a:r>
              <a:r>
                <a:rPr lang="th-TH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820 </a:t>
              </a:r>
              <a:r>
                <a:rPr lang="th-TH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  <a:endParaRPr lang="en-US" sz="12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37" name="สี่เหลี่ยมผืนผ้า 136"/>
            <p:cNvSpPr/>
            <p:nvPr/>
          </p:nvSpPr>
          <p:spPr>
            <a:xfrm>
              <a:off x="5890005" y="5641713"/>
              <a:ext cx="10126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8</a:t>
              </a:r>
              <a:r>
                <a:rPr lang="th-TH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820 </a:t>
              </a:r>
              <a:r>
                <a:rPr lang="th-TH" sz="14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  <a:endParaRPr lang="en-US" sz="12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57" name="สี่เหลี่ยมผืนผ้า 156"/>
            <p:cNvSpPr/>
            <p:nvPr/>
          </p:nvSpPr>
          <p:spPr>
            <a:xfrm>
              <a:off x="8296027" y="3507917"/>
              <a:ext cx="17032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SF = 82</a:t>
              </a:r>
              <a:r>
                <a:rPr lang="th-TH" sz="20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en-US" sz="20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619 </a:t>
              </a:r>
              <a:r>
                <a:rPr lang="th-TH" sz="20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  <a:endParaRPr lang="en-US" sz="1800" b="1" kern="0" spc="7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58" name="สี่เหลี่ยมผืนผ้า 157"/>
            <p:cNvSpPr/>
            <p:nvPr/>
          </p:nvSpPr>
          <p:spPr>
            <a:xfrm>
              <a:off x="8241366" y="1369200"/>
              <a:ext cx="17912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tx2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DSF = 467</a:t>
              </a:r>
              <a:r>
                <a:rPr lang="th-TH" sz="1800" b="1" dirty="0">
                  <a:solidFill>
                    <a:schemeClr val="tx2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en-US" sz="1800" b="1" dirty="0">
                  <a:solidFill>
                    <a:schemeClr val="tx2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057 </a:t>
              </a:r>
              <a:r>
                <a:rPr lang="th-TH" sz="1800" b="1" dirty="0">
                  <a:solidFill>
                    <a:schemeClr val="tx2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  <a:endParaRPr lang="en-US" sz="1600" b="1" kern="0" spc="7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59" name="สี่เหลี่ยมผืนผ้า 158"/>
            <p:cNvSpPr/>
            <p:nvPr/>
          </p:nvSpPr>
          <p:spPr>
            <a:xfrm>
              <a:off x="8863153" y="5583020"/>
              <a:ext cx="10883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h-TH" sz="1400" b="1" kern="0" spc="70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(ปี </a:t>
              </a:r>
              <a:r>
                <a:rPr lang="en-US" sz="1400" b="1" kern="0" spc="70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2561-64</a:t>
              </a:r>
              <a:r>
                <a:rPr lang="th-TH" sz="1400" b="1" kern="0" spc="70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)</a:t>
              </a:r>
              <a:endParaRPr lang="en-US" sz="1200" b="1" kern="0" spc="7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64" name="สี่เหลี่ยมผืนผ้า 163"/>
            <p:cNvSpPr/>
            <p:nvPr/>
          </p:nvSpPr>
          <p:spPr>
            <a:xfrm>
              <a:off x="3537689" y="1991516"/>
              <a:ext cx="165582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050" b="1" dirty="0">
                  <a:solidFill>
                    <a:srgbClr val="C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(รวมยอดแปลงใหญ่ และ </a:t>
              </a:r>
              <a:r>
                <a:rPr lang="th-TH" sz="1050" b="1" dirty="0" err="1">
                  <a:solidFill>
                    <a:srgbClr val="C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ศพก</a:t>
              </a:r>
              <a:r>
                <a:rPr lang="th-TH" sz="1050" b="1" dirty="0">
                  <a:solidFill>
                    <a:srgbClr val="C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.)</a:t>
              </a:r>
              <a:endParaRPr lang="en-US" sz="1000" b="1" kern="0" spc="70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65" name="สี่เหลี่ยมผืนผ้า 164"/>
            <p:cNvSpPr/>
            <p:nvPr/>
          </p:nvSpPr>
          <p:spPr>
            <a:xfrm>
              <a:off x="3208057" y="4086031"/>
              <a:ext cx="165582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050" b="1" dirty="0">
                  <a:solidFill>
                    <a:srgbClr val="C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(รวมยอดแปลงใหญ่ และ </a:t>
              </a:r>
              <a:r>
                <a:rPr lang="th-TH" sz="1050" b="1" dirty="0" err="1">
                  <a:solidFill>
                    <a:srgbClr val="C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ศพก</a:t>
              </a:r>
              <a:r>
                <a:rPr lang="th-TH" sz="1050" b="1" dirty="0">
                  <a:solidFill>
                    <a:srgbClr val="C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.)</a:t>
              </a:r>
              <a:endParaRPr lang="en-US" sz="1000" b="1" kern="0" spc="70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66" name="สี่เหลี่ยมผืนผ้า 165"/>
            <p:cNvSpPr/>
            <p:nvPr/>
          </p:nvSpPr>
          <p:spPr>
            <a:xfrm>
              <a:off x="2890819" y="5839365"/>
              <a:ext cx="165582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050" b="1" dirty="0">
                  <a:solidFill>
                    <a:srgbClr val="C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(รวมยอด </a:t>
              </a:r>
              <a:r>
                <a:rPr lang="th-TH" sz="1050" b="1" dirty="0" err="1">
                  <a:solidFill>
                    <a:srgbClr val="C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ศพก</a:t>
              </a:r>
              <a:r>
                <a:rPr lang="th-TH" sz="1050" b="1" dirty="0">
                  <a:solidFill>
                    <a:srgbClr val="C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.)</a:t>
              </a:r>
              <a:endParaRPr lang="en-US" sz="1000" b="1" kern="0" spc="70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95" name="สี่เหลี่ยมผืนผ้า 194"/>
            <p:cNvSpPr/>
            <p:nvPr/>
          </p:nvSpPr>
          <p:spPr>
            <a:xfrm>
              <a:off x="8320153" y="5286983"/>
              <a:ext cx="19000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SFM = 31</a:t>
              </a:r>
              <a:r>
                <a:rPr lang="th-TH" sz="20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802 </a:t>
              </a:r>
              <a:r>
                <a:rPr lang="th-TH" sz="2000" b="1" dirty="0">
                  <a:solidFill>
                    <a:schemeClr val="accent2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</a:p>
          </p:txBody>
        </p:sp>
        <p:sp>
          <p:nvSpPr>
            <p:cNvPr id="196" name="สี่เหลี่ยมผืนผ้า 195"/>
            <p:cNvSpPr/>
            <p:nvPr/>
          </p:nvSpPr>
          <p:spPr>
            <a:xfrm>
              <a:off x="8850807" y="3786585"/>
              <a:ext cx="10883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h-TH" sz="1400" b="1" kern="0" spc="70" dirty="0">
                  <a:solidFill>
                    <a:srgbClr val="339933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(ปี </a:t>
              </a:r>
              <a:r>
                <a:rPr lang="en-US" sz="1400" b="1" kern="0" spc="70" dirty="0">
                  <a:solidFill>
                    <a:srgbClr val="339933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2561-64</a:t>
              </a:r>
              <a:r>
                <a:rPr lang="th-TH" sz="1400" b="1" kern="0" spc="70" dirty="0">
                  <a:solidFill>
                    <a:srgbClr val="339933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)</a:t>
              </a:r>
              <a:endParaRPr lang="en-US" sz="1200" b="1" kern="0" spc="70" dirty="0">
                <a:solidFill>
                  <a:srgbClr val="339933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97" name="สี่เหลี่ยมผืนผ้า 196"/>
            <p:cNvSpPr/>
            <p:nvPr/>
          </p:nvSpPr>
          <p:spPr>
            <a:xfrm>
              <a:off x="8827057" y="1600668"/>
              <a:ext cx="10883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h-TH" sz="1400" b="1" kern="0" spc="70" dirty="0">
                  <a:solidFill>
                    <a:schemeClr val="tx2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(ปี </a:t>
              </a:r>
              <a:r>
                <a:rPr lang="en-US" sz="1400" b="1" kern="0" spc="70" dirty="0">
                  <a:solidFill>
                    <a:schemeClr val="tx2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2561-64</a:t>
              </a:r>
              <a:r>
                <a:rPr lang="th-TH" sz="1400" b="1" kern="0" spc="70" dirty="0">
                  <a:solidFill>
                    <a:schemeClr val="tx2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)</a:t>
              </a:r>
              <a:endParaRPr lang="en-US" sz="1200" b="1" kern="0" spc="7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29" name="สามเหลี่ยมหน้าจั่ว 28"/>
          <p:cNvSpPr/>
          <p:nvPr/>
        </p:nvSpPr>
        <p:spPr>
          <a:xfrm rot="5400000">
            <a:off x="4081773" y="1663255"/>
            <a:ext cx="1386000" cy="1080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2711624" y="703329"/>
            <a:ext cx="2224256" cy="1960106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2711916" y="4901008"/>
            <a:ext cx="1612804" cy="145657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4" name="ตัวเชื่อมต่อตรง 43"/>
          <p:cNvCxnSpPr/>
          <p:nvPr/>
        </p:nvCxnSpPr>
        <p:spPr>
          <a:xfrm>
            <a:off x="2929238" y="1706595"/>
            <a:ext cx="161859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ตัวเชื่อมต่อตรง 54"/>
          <p:cNvCxnSpPr/>
          <p:nvPr/>
        </p:nvCxnSpPr>
        <p:spPr>
          <a:xfrm>
            <a:off x="3060309" y="3812032"/>
            <a:ext cx="1188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ตรง 56"/>
          <p:cNvCxnSpPr/>
          <p:nvPr/>
        </p:nvCxnSpPr>
        <p:spPr>
          <a:xfrm>
            <a:off x="3107828" y="5584356"/>
            <a:ext cx="936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กลุ่ม 57"/>
          <p:cNvGrpSpPr/>
          <p:nvPr/>
        </p:nvGrpSpPr>
        <p:grpSpPr>
          <a:xfrm>
            <a:off x="5303913" y="1916920"/>
            <a:ext cx="3715841" cy="792000"/>
            <a:chOff x="4160912" y="1916920"/>
            <a:chExt cx="3715841" cy="792000"/>
          </a:xfrm>
        </p:grpSpPr>
        <p:cxnSp>
          <p:nvCxnSpPr>
            <p:cNvPr id="62" name="ตัวเชื่อมต่อตรง 61"/>
            <p:cNvCxnSpPr/>
            <p:nvPr/>
          </p:nvCxnSpPr>
          <p:spPr>
            <a:xfrm>
              <a:off x="4160912" y="2348880"/>
              <a:ext cx="809295" cy="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/>
            <p:cNvCxnSpPr/>
            <p:nvPr/>
          </p:nvCxnSpPr>
          <p:spPr>
            <a:xfrm>
              <a:off x="5961112" y="2348880"/>
              <a:ext cx="809295" cy="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/>
            <p:cNvCxnSpPr/>
            <p:nvPr/>
          </p:nvCxnSpPr>
          <p:spPr>
            <a:xfrm>
              <a:off x="5057813" y="2354610"/>
              <a:ext cx="809295" cy="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/>
            <p:cNvCxnSpPr/>
            <p:nvPr/>
          </p:nvCxnSpPr>
          <p:spPr>
            <a:xfrm>
              <a:off x="6868641" y="2348880"/>
              <a:ext cx="809295" cy="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/>
            <p:cNvCxnSpPr/>
            <p:nvPr/>
          </p:nvCxnSpPr>
          <p:spPr>
            <a:xfrm>
              <a:off x="4999680" y="2128498"/>
              <a:ext cx="0" cy="525413"/>
            </a:xfrm>
            <a:prstGeom prst="line">
              <a:avLst/>
            </a:prstGeom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/>
            <p:cNvCxnSpPr/>
            <p:nvPr/>
          </p:nvCxnSpPr>
          <p:spPr>
            <a:xfrm>
              <a:off x="6815683" y="2134082"/>
              <a:ext cx="0" cy="525413"/>
            </a:xfrm>
            <a:prstGeom prst="line">
              <a:avLst/>
            </a:prstGeom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/>
            <p:cNvCxnSpPr/>
            <p:nvPr/>
          </p:nvCxnSpPr>
          <p:spPr>
            <a:xfrm>
              <a:off x="7742262" y="2098833"/>
              <a:ext cx="0" cy="525413"/>
            </a:xfrm>
            <a:prstGeom prst="line">
              <a:avLst/>
            </a:prstGeom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/>
            <p:cNvCxnSpPr/>
            <p:nvPr/>
          </p:nvCxnSpPr>
          <p:spPr>
            <a:xfrm>
              <a:off x="5900978" y="2138022"/>
              <a:ext cx="0" cy="525413"/>
            </a:xfrm>
            <a:prstGeom prst="line">
              <a:avLst/>
            </a:prstGeom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สามเหลี่ยมหน้าจั่ว 77"/>
            <p:cNvSpPr/>
            <p:nvPr/>
          </p:nvSpPr>
          <p:spPr>
            <a:xfrm rot="5400000">
              <a:off x="7426753" y="2258920"/>
              <a:ext cx="792000" cy="1080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200" b="1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80" name="กลุ่ม 79"/>
          <p:cNvGrpSpPr/>
          <p:nvPr/>
        </p:nvGrpSpPr>
        <p:grpSpPr>
          <a:xfrm>
            <a:off x="4972448" y="3989095"/>
            <a:ext cx="3715841" cy="792000"/>
            <a:chOff x="4160912" y="1916920"/>
            <a:chExt cx="3715841" cy="792000"/>
          </a:xfrm>
          <a:solidFill>
            <a:srgbClr val="339933"/>
          </a:solidFill>
        </p:grpSpPr>
        <p:cxnSp>
          <p:nvCxnSpPr>
            <p:cNvPr id="81" name="ตัวเชื่อมต่อตรง 80"/>
            <p:cNvCxnSpPr/>
            <p:nvPr/>
          </p:nvCxnSpPr>
          <p:spPr>
            <a:xfrm>
              <a:off x="4160912" y="2348880"/>
              <a:ext cx="809295" cy="0"/>
            </a:xfrm>
            <a:prstGeom prst="line">
              <a:avLst/>
            </a:prstGeom>
            <a:grpFill/>
            <a:ln w="28575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ตัวเชื่อมต่อตรง 81"/>
            <p:cNvCxnSpPr/>
            <p:nvPr/>
          </p:nvCxnSpPr>
          <p:spPr>
            <a:xfrm>
              <a:off x="5961112" y="2348880"/>
              <a:ext cx="809295" cy="0"/>
            </a:xfrm>
            <a:prstGeom prst="line">
              <a:avLst/>
            </a:prstGeom>
            <a:grpFill/>
            <a:ln w="28575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ตัวเชื่อมต่อตรง 82"/>
            <p:cNvCxnSpPr/>
            <p:nvPr/>
          </p:nvCxnSpPr>
          <p:spPr>
            <a:xfrm>
              <a:off x="5057813" y="2354610"/>
              <a:ext cx="809295" cy="0"/>
            </a:xfrm>
            <a:prstGeom prst="line">
              <a:avLst/>
            </a:prstGeom>
            <a:grpFill/>
            <a:ln w="28575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ตัวเชื่อมต่อตรง 83"/>
            <p:cNvCxnSpPr/>
            <p:nvPr/>
          </p:nvCxnSpPr>
          <p:spPr>
            <a:xfrm>
              <a:off x="6868641" y="2348880"/>
              <a:ext cx="809295" cy="0"/>
            </a:xfrm>
            <a:prstGeom prst="line">
              <a:avLst/>
            </a:prstGeom>
            <a:grpFill/>
            <a:ln w="28575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ตัวเชื่อมต่อตรง 84"/>
            <p:cNvCxnSpPr/>
            <p:nvPr/>
          </p:nvCxnSpPr>
          <p:spPr>
            <a:xfrm>
              <a:off x="4999680" y="2128498"/>
              <a:ext cx="0" cy="525413"/>
            </a:xfrm>
            <a:prstGeom prst="line">
              <a:avLst/>
            </a:prstGeom>
            <a:grpFill/>
            <a:ln w="127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/>
            <p:cNvCxnSpPr/>
            <p:nvPr/>
          </p:nvCxnSpPr>
          <p:spPr>
            <a:xfrm>
              <a:off x="6815683" y="2134082"/>
              <a:ext cx="0" cy="525413"/>
            </a:xfrm>
            <a:prstGeom prst="line">
              <a:avLst/>
            </a:prstGeom>
            <a:grpFill/>
            <a:ln w="127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/>
            <p:cNvCxnSpPr/>
            <p:nvPr/>
          </p:nvCxnSpPr>
          <p:spPr>
            <a:xfrm>
              <a:off x="7742262" y="2098833"/>
              <a:ext cx="0" cy="525413"/>
            </a:xfrm>
            <a:prstGeom prst="line">
              <a:avLst/>
            </a:prstGeom>
            <a:grpFill/>
            <a:ln w="127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/>
            <p:cNvCxnSpPr/>
            <p:nvPr/>
          </p:nvCxnSpPr>
          <p:spPr>
            <a:xfrm>
              <a:off x="5900978" y="2138022"/>
              <a:ext cx="0" cy="525413"/>
            </a:xfrm>
            <a:prstGeom prst="line">
              <a:avLst/>
            </a:prstGeom>
            <a:grpFill/>
            <a:ln w="127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สามเหลี่ยมหน้าจั่ว 88"/>
            <p:cNvSpPr/>
            <p:nvPr/>
          </p:nvSpPr>
          <p:spPr>
            <a:xfrm rot="5400000">
              <a:off x="7426753" y="2258920"/>
              <a:ext cx="792000" cy="108000"/>
            </a:xfrm>
            <a:prstGeom prst="triangl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200" b="1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90" name="กลุ่ม 89"/>
          <p:cNvGrpSpPr/>
          <p:nvPr/>
        </p:nvGrpSpPr>
        <p:grpSpPr>
          <a:xfrm>
            <a:off x="4486114" y="5750522"/>
            <a:ext cx="3715841" cy="792000"/>
            <a:chOff x="4160912" y="1916920"/>
            <a:chExt cx="3715841" cy="792000"/>
          </a:xfrm>
          <a:solidFill>
            <a:srgbClr val="339933"/>
          </a:solidFill>
        </p:grpSpPr>
        <p:cxnSp>
          <p:nvCxnSpPr>
            <p:cNvPr id="91" name="ตัวเชื่อมต่อตรง 90"/>
            <p:cNvCxnSpPr/>
            <p:nvPr/>
          </p:nvCxnSpPr>
          <p:spPr>
            <a:xfrm>
              <a:off x="4160912" y="2348880"/>
              <a:ext cx="809295" cy="0"/>
            </a:xfrm>
            <a:prstGeom prst="line">
              <a:avLst/>
            </a:prstGeom>
            <a:grp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/>
            <p:cNvCxnSpPr/>
            <p:nvPr/>
          </p:nvCxnSpPr>
          <p:spPr>
            <a:xfrm>
              <a:off x="5961112" y="2348880"/>
              <a:ext cx="809295" cy="0"/>
            </a:xfrm>
            <a:prstGeom prst="line">
              <a:avLst/>
            </a:prstGeom>
            <a:grp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92"/>
            <p:cNvCxnSpPr/>
            <p:nvPr/>
          </p:nvCxnSpPr>
          <p:spPr>
            <a:xfrm>
              <a:off x="5057813" y="2354610"/>
              <a:ext cx="809295" cy="0"/>
            </a:xfrm>
            <a:prstGeom prst="line">
              <a:avLst/>
            </a:prstGeom>
            <a:grp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ตัวเชื่อมต่อตรง 93"/>
            <p:cNvCxnSpPr/>
            <p:nvPr/>
          </p:nvCxnSpPr>
          <p:spPr>
            <a:xfrm>
              <a:off x="6868641" y="2348880"/>
              <a:ext cx="809295" cy="0"/>
            </a:xfrm>
            <a:prstGeom prst="line">
              <a:avLst/>
            </a:prstGeom>
            <a:grp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94"/>
            <p:cNvCxnSpPr/>
            <p:nvPr/>
          </p:nvCxnSpPr>
          <p:spPr>
            <a:xfrm>
              <a:off x="4999680" y="2128498"/>
              <a:ext cx="0" cy="525413"/>
            </a:xfrm>
            <a:prstGeom prst="lin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95"/>
            <p:cNvCxnSpPr/>
            <p:nvPr/>
          </p:nvCxnSpPr>
          <p:spPr>
            <a:xfrm>
              <a:off x="6815683" y="2134082"/>
              <a:ext cx="0" cy="525413"/>
            </a:xfrm>
            <a:prstGeom prst="lin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>
              <a:off x="7742262" y="2098833"/>
              <a:ext cx="0" cy="525413"/>
            </a:xfrm>
            <a:prstGeom prst="lin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ตัวเชื่อมต่อตรง 97"/>
            <p:cNvCxnSpPr/>
            <p:nvPr/>
          </p:nvCxnSpPr>
          <p:spPr>
            <a:xfrm>
              <a:off x="5900978" y="2138022"/>
              <a:ext cx="0" cy="525413"/>
            </a:xfrm>
            <a:prstGeom prst="lin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สามเหลี่ยมหน้าจั่ว 98"/>
            <p:cNvSpPr/>
            <p:nvPr/>
          </p:nvSpPr>
          <p:spPr>
            <a:xfrm rot="5400000">
              <a:off x="7426753" y="2258920"/>
              <a:ext cx="792000" cy="108000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200" b="1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143001" y="5134"/>
            <a:ext cx="9906000" cy="45584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tIns="88053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การพัฒนา </a:t>
            </a:r>
            <a:r>
              <a:rPr lang="en-US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ตามนโยบาย ต่อ เติม แต่ง (กระทรวงเกษตรและสหกรณ์)</a:t>
            </a:r>
            <a:endParaRPr lang="en-US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212" y="4489376"/>
            <a:ext cx="1919318" cy="39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12">
            <a:extLst>
              <a:ext uri="{FF2B5EF4-FFF2-40B4-BE49-F238E27FC236}">
                <a16:creationId xmlns:a16="http://schemas.microsoft.com/office/drawing/2014/main" id="{323B8EB2-7F9A-4A77-A7EE-1080AF3968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67248" y="2391204"/>
            <a:ext cx="506525" cy="368048"/>
          </a:xfrm>
          <a:prstGeom prst="rect">
            <a:avLst/>
          </a:prstGeom>
        </p:spPr>
      </p:pic>
      <p:pic>
        <p:nvPicPr>
          <p:cNvPr id="130" name="Picture 12">
            <a:extLst>
              <a:ext uri="{FF2B5EF4-FFF2-40B4-BE49-F238E27FC236}">
                <a16:creationId xmlns:a16="http://schemas.microsoft.com/office/drawing/2014/main" id="{323B8EB2-7F9A-4A77-A7EE-1080AF3968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64246" y="6298053"/>
            <a:ext cx="369646" cy="268590"/>
          </a:xfrm>
          <a:prstGeom prst="rect">
            <a:avLst/>
          </a:prstGeom>
        </p:spPr>
      </p:pic>
      <p:pic>
        <p:nvPicPr>
          <p:cNvPr id="131" name="Picture 12">
            <a:extLst>
              <a:ext uri="{FF2B5EF4-FFF2-40B4-BE49-F238E27FC236}">
                <a16:creationId xmlns:a16="http://schemas.microsoft.com/office/drawing/2014/main" id="{323B8EB2-7F9A-4A77-A7EE-1080AF3968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6577" y="4580106"/>
            <a:ext cx="419781" cy="305018"/>
          </a:xfrm>
          <a:prstGeom prst="rect">
            <a:avLst/>
          </a:prstGeom>
        </p:spPr>
      </p:pic>
      <p:pic>
        <p:nvPicPr>
          <p:cNvPr id="13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 r="67248" b="13560"/>
          <a:stretch/>
        </p:blipFill>
        <p:spPr bwMode="auto">
          <a:xfrm>
            <a:off x="9123791" y="4094048"/>
            <a:ext cx="295097" cy="67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1" t="30190" r="36140" b="13560"/>
          <a:stretch/>
        </p:blipFill>
        <p:spPr bwMode="auto">
          <a:xfrm>
            <a:off x="8746381" y="6073667"/>
            <a:ext cx="219373" cy="49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1" t="11009" b="13560"/>
          <a:stretch/>
        </p:blipFill>
        <p:spPr bwMode="auto">
          <a:xfrm>
            <a:off x="9425044" y="1994202"/>
            <a:ext cx="231419" cy="77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รูปภาพ 20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5" y="1695448"/>
            <a:ext cx="821199" cy="761283"/>
          </a:xfrm>
          <a:prstGeom prst="rect">
            <a:avLst/>
          </a:prstGeom>
        </p:spPr>
      </p:pic>
      <p:pic>
        <p:nvPicPr>
          <p:cNvPr id="2053" name="รูปภาพ 20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31" y="3489785"/>
            <a:ext cx="723110" cy="723110"/>
          </a:xfrm>
          <a:prstGeom prst="rect">
            <a:avLst/>
          </a:prstGeom>
        </p:spPr>
      </p:pic>
      <p:pic>
        <p:nvPicPr>
          <p:cNvPr id="2048" name="รูปภาพ 20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35" y="3490726"/>
            <a:ext cx="321478" cy="262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1" name="รูปภาพ 1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06" y="2590844"/>
            <a:ext cx="967603" cy="746517"/>
          </a:xfrm>
          <a:prstGeom prst="rect">
            <a:avLst/>
          </a:prstGeom>
        </p:spPr>
      </p:pic>
      <p:pic>
        <p:nvPicPr>
          <p:cNvPr id="2058" name="รูปภาพ 20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15" y="4386602"/>
            <a:ext cx="755205" cy="637204"/>
          </a:xfrm>
          <a:prstGeom prst="rect">
            <a:avLst/>
          </a:prstGeom>
        </p:spPr>
      </p:pic>
      <p:pic>
        <p:nvPicPr>
          <p:cNvPr id="2059" name="รูปภาพ 20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35" y="5167549"/>
            <a:ext cx="813236" cy="506841"/>
          </a:xfrm>
          <a:prstGeom prst="rect">
            <a:avLst/>
          </a:prstGeom>
        </p:spPr>
      </p:pic>
      <p:pic>
        <p:nvPicPr>
          <p:cNvPr id="2060" name="รูปภาพ 205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 t="33749" r="15554" b="13366"/>
          <a:stretch/>
        </p:blipFill>
        <p:spPr>
          <a:xfrm>
            <a:off x="1382596" y="5946136"/>
            <a:ext cx="617812" cy="559411"/>
          </a:xfrm>
          <a:prstGeom prst="rect">
            <a:avLst/>
          </a:prstGeom>
        </p:spPr>
      </p:pic>
      <p:pic>
        <p:nvPicPr>
          <p:cNvPr id="16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958" y="2467683"/>
            <a:ext cx="2158536" cy="39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02" y="6295982"/>
            <a:ext cx="1827790" cy="39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1" name="วงรี 2060"/>
          <p:cNvSpPr/>
          <p:nvPr/>
        </p:nvSpPr>
        <p:spPr>
          <a:xfrm>
            <a:off x="1382596" y="5935166"/>
            <a:ext cx="617812" cy="621005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1" name="สี่เหลี่ยมผืนผ้า 140"/>
          <p:cNvSpPr/>
          <p:nvPr/>
        </p:nvSpPr>
        <p:spPr>
          <a:xfrm>
            <a:off x="1017222" y="789910"/>
            <a:ext cx="1260673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400" b="1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ประเมินตามคุณสมบัติ </a:t>
            </a:r>
            <a:endParaRPr lang="en-US" sz="1400" b="1" kern="0" spc="70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r>
              <a:rPr lang="en-US" sz="1400" b="1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</a:t>
            </a:r>
            <a:r>
              <a:rPr lang="th-TH" sz="1400" b="1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/ต้นแบบ</a:t>
            </a:r>
            <a:r>
              <a:rPr lang="en-US" sz="1400" b="1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142" name="สี่เหลี่ยมผืนผ้า 141"/>
          <p:cNvSpPr/>
          <p:nvPr/>
        </p:nvSpPr>
        <p:spPr>
          <a:xfrm>
            <a:off x="1613598" y="1993694"/>
            <a:ext cx="101867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800" b="1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ความรู้</a:t>
            </a:r>
            <a:endParaRPr lang="en-US" sz="1800" b="1" kern="0" spc="70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3" name="สี่เหลี่ยมผืนผ้า 142"/>
          <p:cNvSpPr/>
          <p:nvPr/>
        </p:nvSpPr>
        <p:spPr>
          <a:xfrm>
            <a:off x="1676107" y="2888597"/>
            <a:ext cx="101867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800" b="1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</a:t>
            </a:r>
            <a:endParaRPr lang="en-US" sz="1800" b="1" kern="0" spc="70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4" name="สี่เหลี่ยมผืนผ้า 143"/>
          <p:cNvSpPr/>
          <p:nvPr/>
        </p:nvSpPr>
        <p:spPr>
          <a:xfrm>
            <a:off x="1570963" y="3850336"/>
            <a:ext cx="101867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400" b="1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การจัดการผลผลิต</a:t>
            </a:r>
            <a:endParaRPr lang="en-US" sz="1400" b="1" kern="0" spc="70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6" name="สี่เหลี่ยมผืนผ้า 145"/>
          <p:cNvSpPr/>
          <p:nvPr/>
        </p:nvSpPr>
        <p:spPr>
          <a:xfrm>
            <a:off x="1570963" y="4665011"/>
            <a:ext cx="101867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600" b="1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</a:t>
            </a:r>
            <a:endParaRPr lang="en-US" sz="1600" b="1" kern="0" spc="70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8" name="สี่เหลี่ยมผืนผ้า 147"/>
          <p:cNvSpPr/>
          <p:nvPr/>
        </p:nvSpPr>
        <p:spPr>
          <a:xfrm>
            <a:off x="1607180" y="5611481"/>
            <a:ext cx="101867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600" b="1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สิ่งแวดล้อม</a:t>
            </a:r>
            <a:endParaRPr lang="en-US" sz="1600" b="1" kern="0" spc="70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9" name="สี่เหลี่ยมผืนผ้า 148"/>
          <p:cNvSpPr/>
          <p:nvPr/>
        </p:nvSpPr>
        <p:spPr>
          <a:xfrm>
            <a:off x="1651151" y="6186790"/>
            <a:ext cx="101867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600" b="1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ภาคภูมิใจ</a:t>
            </a:r>
            <a:endParaRPr lang="en-US" sz="1600" b="1" kern="0" spc="70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8" name="ลูกศรลง 37"/>
          <p:cNvSpPr/>
          <p:nvPr/>
        </p:nvSpPr>
        <p:spPr>
          <a:xfrm>
            <a:off x="3431705" y="2744546"/>
            <a:ext cx="389519" cy="150267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6" name="ลูกศรลง 155"/>
          <p:cNvSpPr/>
          <p:nvPr/>
        </p:nvSpPr>
        <p:spPr>
          <a:xfrm>
            <a:off x="3443580" y="4671394"/>
            <a:ext cx="389519" cy="150267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43" name="กลุ่ม 42"/>
          <p:cNvGrpSpPr/>
          <p:nvPr/>
        </p:nvGrpSpPr>
        <p:grpSpPr>
          <a:xfrm>
            <a:off x="7980386" y="436602"/>
            <a:ext cx="512693" cy="400110"/>
            <a:chOff x="6751125" y="392599"/>
            <a:chExt cx="512693" cy="400110"/>
          </a:xfrm>
        </p:grpSpPr>
        <p:sp>
          <p:nvSpPr>
            <p:cNvPr id="115" name="สี่เหลี่ยมผืนผ้า 114"/>
            <p:cNvSpPr/>
            <p:nvPr/>
          </p:nvSpPr>
          <p:spPr>
            <a:xfrm>
              <a:off x="6751125" y="392599"/>
              <a:ext cx="512693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2000" b="1" kern="0" spc="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ต่อ</a:t>
              </a:r>
              <a:endParaRPr lang="en-US" sz="2000" b="1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2" name="วงรี 41"/>
            <p:cNvSpPr/>
            <p:nvPr/>
          </p:nvSpPr>
          <p:spPr>
            <a:xfrm>
              <a:off x="6842460" y="493924"/>
              <a:ext cx="310957" cy="28073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45" name="กลุ่ม 44"/>
          <p:cNvGrpSpPr/>
          <p:nvPr/>
        </p:nvGrpSpPr>
        <p:grpSpPr>
          <a:xfrm>
            <a:off x="10570813" y="482056"/>
            <a:ext cx="512693" cy="369332"/>
            <a:chOff x="9393308" y="434556"/>
            <a:chExt cx="512693" cy="369332"/>
          </a:xfrm>
        </p:grpSpPr>
        <p:sp>
          <p:nvSpPr>
            <p:cNvPr id="174" name="สี่เหลี่ยมผืนผ้า 173"/>
            <p:cNvSpPr/>
            <p:nvPr/>
          </p:nvSpPr>
          <p:spPr>
            <a:xfrm>
              <a:off x="9393308" y="434556"/>
              <a:ext cx="512693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kern="0" spc="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เติม</a:t>
              </a:r>
              <a:endParaRPr lang="en-US" sz="1800" b="1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75" name="วงรี 174"/>
            <p:cNvSpPr/>
            <p:nvPr/>
          </p:nvSpPr>
          <p:spPr>
            <a:xfrm>
              <a:off x="9489436" y="497976"/>
              <a:ext cx="310957" cy="280730"/>
            </a:xfrm>
            <a:prstGeom prst="ellipse">
              <a:avLst/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176" name="กลุ่ม 175"/>
          <p:cNvGrpSpPr/>
          <p:nvPr/>
        </p:nvGrpSpPr>
        <p:grpSpPr>
          <a:xfrm>
            <a:off x="10565418" y="2757312"/>
            <a:ext cx="512693" cy="369332"/>
            <a:chOff x="9405183" y="434556"/>
            <a:chExt cx="512693" cy="369332"/>
          </a:xfrm>
        </p:grpSpPr>
        <p:sp>
          <p:nvSpPr>
            <p:cNvPr id="177" name="สี่เหลี่ยมผืนผ้า 176"/>
            <p:cNvSpPr/>
            <p:nvPr/>
          </p:nvSpPr>
          <p:spPr>
            <a:xfrm>
              <a:off x="9405183" y="434556"/>
              <a:ext cx="512693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kern="0" spc="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เติม</a:t>
              </a:r>
              <a:endParaRPr lang="en-US" sz="1800" b="1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78" name="วงรี 177"/>
            <p:cNvSpPr/>
            <p:nvPr/>
          </p:nvSpPr>
          <p:spPr>
            <a:xfrm>
              <a:off x="9489436" y="497976"/>
              <a:ext cx="310957" cy="280730"/>
            </a:xfrm>
            <a:prstGeom prst="ellipse">
              <a:avLst/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179" name="กลุ่ม 178"/>
          <p:cNvGrpSpPr/>
          <p:nvPr/>
        </p:nvGrpSpPr>
        <p:grpSpPr>
          <a:xfrm>
            <a:off x="7536506" y="2713286"/>
            <a:ext cx="512693" cy="400110"/>
            <a:chOff x="6763000" y="404474"/>
            <a:chExt cx="512693" cy="400110"/>
          </a:xfrm>
        </p:grpSpPr>
        <p:sp>
          <p:nvSpPr>
            <p:cNvPr id="180" name="สี่เหลี่ยมผืนผ้า 179"/>
            <p:cNvSpPr/>
            <p:nvPr/>
          </p:nvSpPr>
          <p:spPr>
            <a:xfrm>
              <a:off x="6763000" y="404474"/>
              <a:ext cx="512693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2000" b="1" kern="0" spc="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ต่อ</a:t>
              </a:r>
              <a:endParaRPr lang="en-US" sz="2000" b="1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81" name="วงรี 180"/>
            <p:cNvSpPr/>
            <p:nvPr/>
          </p:nvSpPr>
          <p:spPr>
            <a:xfrm>
              <a:off x="6842460" y="493924"/>
              <a:ext cx="310957" cy="28073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186" name="กลุ่ม 185"/>
          <p:cNvGrpSpPr/>
          <p:nvPr/>
        </p:nvGrpSpPr>
        <p:grpSpPr>
          <a:xfrm>
            <a:off x="10590219" y="4740360"/>
            <a:ext cx="512693" cy="369332"/>
            <a:chOff x="9405183" y="434556"/>
            <a:chExt cx="512693" cy="369332"/>
          </a:xfrm>
        </p:grpSpPr>
        <p:sp>
          <p:nvSpPr>
            <p:cNvPr id="187" name="สี่เหลี่ยมผืนผ้า 186"/>
            <p:cNvSpPr/>
            <p:nvPr/>
          </p:nvSpPr>
          <p:spPr>
            <a:xfrm>
              <a:off x="9405183" y="434556"/>
              <a:ext cx="512693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800" b="1" kern="0" spc="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เติม</a:t>
              </a:r>
              <a:endParaRPr lang="en-US" sz="1800" b="1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88" name="วงรี 187"/>
            <p:cNvSpPr/>
            <p:nvPr/>
          </p:nvSpPr>
          <p:spPr>
            <a:xfrm>
              <a:off x="9489436" y="497976"/>
              <a:ext cx="310957" cy="280730"/>
            </a:xfrm>
            <a:prstGeom prst="ellipse">
              <a:avLst/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189" name="กลุ่ม 188"/>
          <p:cNvGrpSpPr/>
          <p:nvPr/>
        </p:nvGrpSpPr>
        <p:grpSpPr>
          <a:xfrm>
            <a:off x="7272755" y="4720699"/>
            <a:ext cx="512693" cy="400110"/>
            <a:chOff x="6763000" y="404474"/>
            <a:chExt cx="512693" cy="400110"/>
          </a:xfrm>
        </p:grpSpPr>
        <p:sp>
          <p:nvSpPr>
            <p:cNvPr id="190" name="สี่เหลี่ยมผืนผ้า 189"/>
            <p:cNvSpPr/>
            <p:nvPr/>
          </p:nvSpPr>
          <p:spPr>
            <a:xfrm>
              <a:off x="6763000" y="404474"/>
              <a:ext cx="512693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2000" b="1" kern="0" spc="70" dirty="0">
                  <a:solidFill>
                    <a:schemeClr val="accent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ต่อ</a:t>
              </a:r>
              <a:endParaRPr lang="en-US" sz="2000" b="1" kern="0" spc="70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91" name="วงรี 190"/>
            <p:cNvSpPr/>
            <p:nvPr/>
          </p:nvSpPr>
          <p:spPr>
            <a:xfrm>
              <a:off x="6842460" y="493924"/>
              <a:ext cx="310957" cy="28073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507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การขับเคลื่อนการพัฒนาเกษตรกรรุ่นใหม่ ยุค 4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1" y="0"/>
            <a:ext cx="120055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040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0585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08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7807790" y="1024434"/>
            <a:ext cx="2786527" cy="5763149"/>
          </a:xfrm>
          <a:prstGeom prst="roundRect">
            <a:avLst>
              <a:gd name="adj" fmla="val 610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79" tIns="43640" rIns="87279" bIns="43640" anchor="ctr"/>
          <a:lstStyle/>
          <a:p>
            <a:pPr algn="ctr">
              <a:defRPr/>
            </a:pPr>
            <a:endParaRPr lang="th-TH" sz="1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7894317" y="1105708"/>
            <a:ext cx="2628000" cy="3861143"/>
          </a:xfrm>
          <a:prstGeom prst="roundRect">
            <a:avLst>
              <a:gd name="adj" fmla="val 6108"/>
            </a:avLst>
          </a:prstGeom>
          <a:solidFill>
            <a:srgbClr val="FFCC99"/>
          </a:solidFill>
          <a:ln>
            <a:solidFill>
              <a:srgbClr val="FF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79" tIns="43640" rIns="87279" bIns="43640" anchor="ctr"/>
          <a:lstStyle/>
          <a:p>
            <a:pPr algn="ctr">
              <a:defRPr/>
            </a:pPr>
            <a:endParaRPr lang="th-TH" sz="14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139961" y="1235414"/>
            <a:ext cx="1620000" cy="5552169"/>
          </a:xfrm>
          <a:prstGeom prst="roundRect">
            <a:avLst>
              <a:gd name="adj" fmla="val 6108"/>
            </a:avLst>
          </a:prstGeom>
          <a:solidFill>
            <a:srgbClr val="CCFF99"/>
          </a:solidFill>
          <a:ln>
            <a:solidFill>
              <a:srgbClr val="00CC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79" tIns="43640" rIns="87279" bIns="43640" anchor="ctr"/>
          <a:lstStyle/>
          <a:p>
            <a:pPr algn="ctr">
              <a:defRPr/>
            </a:pPr>
            <a:endParaRPr lang="th-TH" sz="14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927851" y="1235414"/>
            <a:ext cx="1775228" cy="5552169"/>
          </a:xfrm>
          <a:prstGeom prst="roundRect">
            <a:avLst>
              <a:gd name="adj" fmla="val 6108"/>
            </a:avLst>
          </a:prstGeom>
          <a:solidFill>
            <a:srgbClr val="CCFFFF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7279" tIns="43640" rIns="87279" bIns="43640" anchor="ctr"/>
          <a:lstStyle/>
          <a:p>
            <a:pPr algn="ctr">
              <a:defRPr/>
            </a:pPr>
            <a:endParaRPr lang="th-TH" sz="14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599044" y="90440"/>
            <a:ext cx="8995273" cy="806179"/>
          </a:xfrm>
          <a:prstGeom prst="roundRect">
            <a:avLst/>
          </a:prstGeom>
          <a:solidFill>
            <a:srgbClr val="3DA9F3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แผนภาพการเชื่อมโยงงานตามนโยบายของรัฐมนตรีว่าการกระทรวงเกษตรและสหกรณ์  (เพื่อยกกระดาษ </a:t>
            </a:r>
            <a:r>
              <a:rPr lang="en-US" sz="1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A4</a:t>
            </a:r>
            <a:r>
              <a:rPr lang="th-TH" sz="1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algn="ctr"/>
            <a:r>
              <a:rPr lang="th-TH" sz="1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สำนักงานสหกรณ์จังหวัดนครนายก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663123" y="2323726"/>
            <a:ext cx="1512000" cy="1440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สินค้ามีคุณภาพ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มีตลาดรองรับ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ต้นทุนลดลง 20</a:t>
            </a:r>
            <a:r>
              <a:rPr lang="en-US" sz="1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%</a:t>
            </a:r>
            <a:r>
              <a:rPr lang="th-TH" sz="1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ผลผลิตเพิ่มขึ้น 20</a:t>
            </a:r>
            <a:r>
              <a:rPr lang="en-US" sz="1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%</a:t>
            </a:r>
            <a:endParaRPr lang="th-TH" sz="1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664988" y="4451616"/>
            <a:ext cx="1512000" cy="180000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คุณภาพชีวิตของเกษตรกรดีขึ้น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เกษตรกรมีความภาคภูมิใจในอาชีพ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รายได้เพิ่มขึ้น/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หนี้สินลดลง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126232" y="3530705"/>
            <a:ext cx="1226286" cy="244048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ปรัชญา</a:t>
            </a:r>
          </a:p>
          <a:p>
            <a:r>
              <a:rPr lang="th-TH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เศรษฐกิจ</a:t>
            </a:r>
          </a:p>
          <a:p>
            <a:r>
              <a:rPr lang="th-TH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พอเพียง</a:t>
            </a:r>
          </a:p>
          <a:p>
            <a:endParaRPr lang="th-TH" sz="1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บูรณาการงาน</a:t>
            </a:r>
          </a:p>
          <a:p>
            <a:r>
              <a:rPr lang="th-TH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สู่ </a:t>
            </a:r>
            <a:r>
              <a:rPr lang="en-US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AGENDA</a:t>
            </a:r>
          </a:p>
          <a:p>
            <a:r>
              <a:rPr lang="en-US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AREA</a:t>
            </a:r>
          </a:p>
          <a:p>
            <a:endParaRPr lang="en-US" sz="1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เทคโนโลยี/  </a:t>
            </a:r>
          </a:p>
          <a:p>
            <a:r>
              <a:rPr lang="th-TH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นวัตกรรม/</a:t>
            </a:r>
          </a:p>
          <a:p>
            <a:r>
              <a:rPr lang="th-TH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องค์ความรู้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034370" y="823844"/>
            <a:ext cx="1884732" cy="563726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99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 กษ. ที่ดำเนินการ</a:t>
            </a:r>
          </a:p>
        </p:txBody>
      </p:sp>
      <p:sp>
        <p:nvSpPr>
          <p:cNvPr id="12" name="สี่เหลี่ยมผืนผ้ามุมมน 11">
            <a:hlinkClick r:id="rId2" action="ppaction://hlinkpres?slideindex=1&amp;slidetitle="/>
          </p:cNvPr>
          <p:cNvSpPr/>
          <p:nvPr/>
        </p:nvSpPr>
        <p:spPr>
          <a:xfrm>
            <a:off x="4233620" y="1364839"/>
            <a:ext cx="1440000" cy="792000"/>
          </a:xfrm>
          <a:prstGeom prst="roundRect">
            <a:avLst/>
          </a:prstGeom>
          <a:solidFill>
            <a:srgbClr val="FF999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ศพก. 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 ศูนย์ 4 อำเภอ</a:t>
            </a:r>
          </a:p>
        </p:txBody>
      </p:sp>
      <p:sp>
        <p:nvSpPr>
          <p:cNvPr id="13" name="สี่เหลี่ยมผืนผ้ามุมมน 12">
            <a:hlinkClick r:id="rId3" action="ppaction://hlinkfile"/>
          </p:cNvPr>
          <p:cNvSpPr/>
          <p:nvPr/>
        </p:nvSpPr>
        <p:spPr>
          <a:xfrm>
            <a:off x="4233620" y="2262972"/>
            <a:ext cx="1440000" cy="792000"/>
          </a:xfrm>
          <a:prstGeom prst="roundRect">
            <a:avLst/>
          </a:prstGeom>
          <a:solidFill>
            <a:srgbClr val="FF999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แปลงใหญ่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 แปลง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233620" y="3161105"/>
            <a:ext cx="1440000" cy="792000"/>
          </a:xfrm>
          <a:prstGeom prst="roundRect">
            <a:avLst/>
          </a:prstGeom>
          <a:solidFill>
            <a:srgbClr val="FF999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มาตรฐานสินค้าเกษตร / เกษตร </a:t>
            </a:r>
            <a:r>
              <a:rPr lang="en-US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GAP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(ภารกิจพื้นฐาน)</a:t>
            </a:r>
          </a:p>
        </p:txBody>
      </p:sp>
      <p:sp>
        <p:nvSpPr>
          <p:cNvPr id="15" name="สี่เหลี่ยมผืนผ้ามุมมน 14">
            <a:hlinkClick r:id="rId4" action="ppaction://hlinkfile"/>
          </p:cNvPr>
          <p:cNvSpPr/>
          <p:nvPr/>
        </p:nvSpPr>
        <p:spPr>
          <a:xfrm>
            <a:off x="4225234" y="4086775"/>
            <a:ext cx="1440000" cy="792000"/>
          </a:xfrm>
          <a:prstGeom prst="roundRect">
            <a:avLst/>
          </a:prstGeom>
          <a:solidFill>
            <a:srgbClr val="FF999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เกษตรทฤษฎีใหม่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 ราย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4225234" y="5011270"/>
            <a:ext cx="1440000" cy="792000"/>
          </a:xfrm>
          <a:prstGeom prst="roundRect">
            <a:avLst/>
          </a:prstGeom>
          <a:solidFill>
            <a:srgbClr val="FF999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ธนาคารสินค้าเกษตร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(บูรณาการร่วมกับ กษ.)</a:t>
            </a: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4233620" y="5915277"/>
            <a:ext cx="1440000" cy="792000"/>
          </a:xfrm>
          <a:prstGeom prst="roundRect">
            <a:avLst/>
          </a:prstGeom>
          <a:solidFill>
            <a:srgbClr val="FF999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ระบบส่งน้ำ/กระจายน้ำ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(บูรณาการร่วมกับ กษ.)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023420" y="5846733"/>
            <a:ext cx="1583816" cy="830010"/>
          </a:xfrm>
          <a:prstGeom prst="roundRect">
            <a:avLst/>
          </a:prstGeom>
          <a:solidFill>
            <a:srgbClr val="7DE9A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สนับสนุนเงินทุนเพื่อสร้างระบบน้ำในไร่นาของสมาชิกสถาบันเกษตรกร</a:t>
            </a:r>
          </a:p>
        </p:txBody>
      </p:sp>
      <p:sp>
        <p:nvSpPr>
          <p:cNvPr id="19" name="สี่เหลี่ยมผืนผ้ามุมมน 18">
            <a:hlinkClick r:id="rId5" action="ppaction://hlinkfile"/>
          </p:cNvPr>
          <p:cNvSpPr/>
          <p:nvPr/>
        </p:nvSpPr>
        <p:spPr>
          <a:xfrm>
            <a:off x="9336616" y="3402288"/>
            <a:ext cx="1080000" cy="870657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GROUP </a:t>
            </a:r>
            <a:endParaRPr lang="th-TH" sz="1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ยกระดับ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สถาบันเกษตรกรให้เข้มแข็ง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8606368" y="4692475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th-TH" altLang="th-TH" sz="140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th-TH" altLang="th-TH" sz="140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altLang="th-TH" sz="14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1" name="สี่เหลี่ยมผืนผ้ามุมมน 20">
            <a:hlinkClick r:id="rId6" action="ppaction://hlinkfile"/>
          </p:cNvPr>
          <p:cNvSpPr/>
          <p:nvPr/>
        </p:nvSpPr>
        <p:spPr>
          <a:xfrm>
            <a:off x="9345038" y="1418232"/>
            <a:ext cx="1080000" cy="75672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สร้างเกษตรกรต้นแบบ</a:t>
            </a:r>
            <a:r>
              <a:rPr lang="en-US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endParaRPr lang="th-TH" sz="1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2" name="สี่เหลี่ยมผืนผ้ามุมมน 21">
            <a:hlinkClick r:id="rId7" action="ppaction://hlinkpres?slideindex=1&amp;slidetitle="/>
          </p:cNvPr>
          <p:cNvSpPr/>
          <p:nvPr/>
        </p:nvSpPr>
        <p:spPr>
          <a:xfrm>
            <a:off x="9355522" y="2326842"/>
            <a:ext cx="1080000" cy="94721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Officer </a:t>
            </a:r>
            <a:r>
              <a:rPr lang="th-TH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สร้างข้าราชการเป็นผู้นำยุคใหม่ที่ทันสมัย</a:t>
            </a: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6023236" y="1389206"/>
            <a:ext cx="1584458" cy="792000"/>
          </a:xfrm>
          <a:prstGeom prst="roundRect">
            <a:avLst/>
          </a:prstGeom>
          <a:solidFill>
            <a:srgbClr val="7DE9A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สร้างศูนย์กลางการเรียนรู้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การผลิตสินค้าและบริการ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ทางการเกษตร</a:t>
            </a: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6023236" y="2321701"/>
            <a:ext cx="1584000" cy="1016626"/>
          </a:xfrm>
          <a:prstGeom prst="roundRect">
            <a:avLst>
              <a:gd name="adj" fmla="val 13796"/>
            </a:avLst>
          </a:prstGeom>
          <a:solidFill>
            <a:srgbClr val="7DE9A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ส่งเสริมการรวมกลุ่ม พัฒนาสินค้าเกษตรให้มีมาตรฐานและปลอดภัย และมีตลาดรองรับ</a:t>
            </a:r>
            <a:endParaRPr lang="en-US" sz="1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6037649" y="3506329"/>
            <a:ext cx="1584000" cy="993828"/>
          </a:xfrm>
          <a:prstGeom prst="roundRect">
            <a:avLst/>
          </a:prstGeom>
          <a:solidFill>
            <a:srgbClr val="7DE9A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นำแนวทางทฤษฎีใหม่/ปรัชญาเศรษฐกิจพอเพียง มาปรับใช้ในการกิจกรรมทางการเกษตร</a:t>
            </a: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6028982" y="4661220"/>
            <a:ext cx="1583816" cy="1011408"/>
          </a:xfrm>
          <a:prstGeom prst="roundRect">
            <a:avLst/>
          </a:prstGeom>
          <a:solidFill>
            <a:srgbClr val="7DE9A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สร้างสถาบันเกษตรกรให้เข้มแข็งมั่นคง สามารถแก้ไขปัญหา และเป็นที่พึ่งของสมาชิก</a:t>
            </a: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7963186" y="1441831"/>
            <a:ext cx="1152000" cy="7393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ผู้นำศูนย์เครือข่ายในทุกระดับ</a:t>
            </a:r>
            <a:endParaRPr lang="th-TH" sz="1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7963918" y="2316789"/>
            <a:ext cx="1152000" cy="94721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Single Command</a:t>
            </a:r>
            <a:endParaRPr lang="th-TH" sz="1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บูรการการทำงานหน่วยงาน กษ.</a:t>
            </a:r>
          </a:p>
        </p:txBody>
      </p:sp>
      <p:sp>
        <p:nvSpPr>
          <p:cNvPr id="29" name="ลูกศรลง 28"/>
          <p:cNvSpPr/>
          <p:nvPr/>
        </p:nvSpPr>
        <p:spPr>
          <a:xfrm rot="5556502">
            <a:off x="9096091" y="1800748"/>
            <a:ext cx="252000" cy="108000"/>
          </a:xfrm>
          <a:prstGeom prst="downArrow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ลูกศรลง 29"/>
          <p:cNvSpPr/>
          <p:nvPr/>
        </p:nvSpPr>
        <p:spPr>
          <a:xfrm rot="5556502">
            <a:off x="9095100" y="3794191"/>
            <a:ext cx="252000" cy="108000"/>
          </a:xfrm>
          <a:prstGeom prst="downArrow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7963918" y="3381682"/>
            <a:ext cx="1152000" cy="901752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สถาบันเกษตรกร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ชั้น 1 </a:t>
            </a:r>
            <a:r>
              <a:rPr lang="en-US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</a:t>
            </a:r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23 แห่ง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ชั้น 2 </a:t>
            </a:r>
            <a:r>
              <a:rPr lang="en-US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</a:t>
            </a:r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3 แห่ง</a:t>
            </a:r>
          </a:p>
        </p:txBody>
      </p:sp>
      <p:sp>
        <p:nvSpPr>
          <p:cNvPr id="32" name="ลูกศรลง 31"/>
          <p:cNvSpPr/>
          <p:nvPr/>
        </p:nvSpPr>
        <p:spPr>
          <a:xfrm rot="5556502">
            <a:off x="9103521" y="2767933"/>
            <a:ext cx="252000" cy="108000"/>
          </a:xfrm>
          <a:prstGeom prst="downArrow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7877362" y="5124899"/>
            <a:ext cx="2628000" cy="1584000"/>
          </a:xfrm>
          <a:prstGeom prst="roundRect">
            <a:avLst>
              <a:gd name="adj" fmla="val 6108"/>
            </a:avLst>
          </a:prstGeom>
          <a:solidFill>
            <a:srgbClr val="FFCC99"/>
          </a:solidFill>
          <a:ln>
            <a:solidFill>
              <a:srgbClr val="FF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79" tIns="43640" rIns="87279" bIns="43640" anchor="ctr"/>
          <a:lstStyle/>
          <a:p>
            <a:pPr algn="ctr">
              <a:defRPr/>
            </a:pPr>
            <a:endParaRPr lang="th-TH" sz="14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7959052" y="5229521"/>
            <a:ext cx="2484000" cy="1416797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ตัวช่วย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- สนับสนุนเงินทุนปลอดดอกเบี้ย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- จัดตั้งตลาดจำหน่ายสินค้าเกษตร 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- บูรณาการการทำงานร่วมกันระหว่าง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ภาคเอกชน และหน่วยงานอื่นที่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เกี่ยวข้องในรูปแบบประชารัฐ</a:t>
            </a:r>
          </a:p>
          <a:p>
            <a:endParaRPr lang="th-TH" sz="1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5750" indent="-285750">
              <a:buFontTx/>
              <a:buChar char="-"/>
            </a:pPr>
            <a:endParaRPr lang="th-TH" sz="1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1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5" name="ลูกศรลง 34"/>
          <p:cNvSpPr/>
          <p:nvPr/>
        </p:nvSpPr>
        <p:spPr>
          <a:xfrm rot="5400000">
            <a:off x="7679362" y="3257344"/>
            <a:ext cx="252000" cy="144000"/>
          </a:xfrm>
          <a:prstGeom prst="downArrow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6" name="ลูกศรลง 35"/>
          <p:cNvSpPr/>
          <p:nvPr/>
        </p:nvSpPr>
        <p:spPr>
          <a:xfrm rot="5400000">
            <a:off x="5721102" y="3319117"/>
            <a:ext cx="252000" cy="144000"/>
          </a:xfrm>
          <a:prstGeom prst="downArrow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7" name="ลูกศรลง 36"/>
          <p:cNvSpPr/>
          <p:nvPr/>
        </p:nvSpPr>
        <p:spPr>
          <a:xfrm rot="5400000">
            <a:off x="3573484" y="2968058"/>
            <a:ext cx="252000" cy="864000"/>
          </a:xfrm>
          <a:prstGeom prst="downArrow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8" name="ลูกศรลง 37"/>
          <p:cNvSpPr/>
          <p:nvPr/>
        </p:nvSpPr>
        <p:spPr>
          <a:xfrm rot="10800000">
            <a:off x="9082317" y="4985013"/>
            <a:ext cx="252000" cy="108000"/>
          </a:xfrm>
          <a:prstGeom prst="downArrow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9" name="กล่องข้อความ 38"/>
          <p:cNvSpPr txBox="1"/>
          <p:nvPr/>
        </p:nvSpPr>
        <p:spPr>
          <a:xfrm>
            <a:off x="8045252" y="1085524"/>
            <a:ext cx="2353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rgbClr val="0099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สำนักงานสหกรณ์จังหวัดนครนายก</a:t>
            </a:r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5910353" y="946623"/>
            <a:ext cx="1877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rgbClr val="0099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กิจกรรมที่ดำเนินการ</a:t>
            </a:r>
          </a:p>
        </p:txBody>
      </p:sp>
      <p:sp>
        <p:nvSpPr>
          <p:cNvPr id="41" name="สี่เหลี่ยมผืนผ้ามุมมน 40"/>
          <p:cNvSpPr/>
          <p:nvPr/>
        </p:nvSpPr>
        <p:spPr>
          <a:xfrm>
            <a:off x="3091242" y="2923603"/>
            <a:ext cx="1211852" cy="493222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99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ขับเคลื่อนด้วย</a:t>
            </a:r>
          </a:p>
        </p:txBody>
      </p:sp>
      <p:sp>
        <p:nvSpPr>
          <p:cNvPr id="42" name="สี่เหลี่ยมผืนผ้ามุมมน 41"/>
          <p:cNvSpPr/>
          <p:nvPr/>
        </p:nvSpPr>
        <p:spPr>
          <a:xfrm>
            <a:off x="1599044" y="3991081"/>
            <a:ext cx="1713375" cy="563726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99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เป้าหมาย</a:t>
            </a:r>
          </a:p>
        </p:txBody>
      </p:sp>
      <p:sp>
        <p:nvSpPr>
          <p:cNvPr id="43" name="สี่เหลี่ยมผืนผ้ามุมมน 42"/>
          <p:cNvSpPr/>
          <p:nvPr/>
        </p:nvSpPr>
        <p:spPr>
          <a:xfrm>
            <a:off x="1611204" y="1850730"/>
            <a:ext cx="1713375" cy="563726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99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ตัวชี้วัด</a:t>
            </a:r>
          </a:p>
        </p:txBody>
      </p:sp>
      <p:sp>
        <p:nvSpPr>
          <p:cNvPr id="44" name="ลูกศรลง 43"/>
          <p:cNvSpPr/>
          <p:nvPr/>
        </p:nvSpPr>
        <p:spPr>
          <a:xfrm>
            <a:off x="2312757" y="3847081"/>
            <a:ext cx="252000" cy="144000"/>
          </a:xfrm>
          <a:prstGeom prst="downArrow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5" name="สี่เหลี่ยมผืนผ้ามุมมน 44">
            <a:hlinkClick r:id="rId5" action="ppaction://hlinkfile"/>
          </p:cNvPr>
          <p:cNvSpPr/>
          <p:nvPr/>
        </p:nvSpPr>
        <p:spPr>
          <a:xfrm>
            <a:off x="9345038" y="4448503"/>
            <a:ext cx="1071578" cy="43200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Law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ยกร่าง/ปรับปรุง</a:t>
            </a:r>
          </a:p>
        </p:txBody>
      </p:sp>
      <p:sp>
        <p:nvSpPr>
          <p:cNvPr id="47" name="สี่เหลี่ยมผืนผ้ามุมมน 46"/>
          <p:cNvSpPr/>
          <p:nvPr/>
        </p:nvSpPr>
        <p:spPr>
          <a:xfrm>
            <a:off x="8012368" y="4427899"/>
            <a:ext cx="1103550" cy="450876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</a:t>
            </a:r>
          </a:p>
        </p:txBody>
      </p:sp>
      <p:sp>
        <p:nvSpPr>
          <p:cNvPr id="48" name="ลูกศรลง 47"/>
          <p:cNvSpPr/>
          <p:nvPr/>
        </p:nvSpPr>
        <p:spPr>
          <a:xfrm rot="5556502">
            <a:off x="9103521" y="4607220"/>
            <a:ext cx="252000" cy="108000"/>
          </a:xfrm>
          <a:prstGeom prst="downArrow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1027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573102" y="942763"/>
            <a:ext cx="2016000" cy="5877136"/>
          </a:xfrm>
          <a:prstGeom prst="roundRect">
            <a:avLst>
              <a:gd name="adj" fmla="val 6108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7279" tIns="43640" rIns="87279" bIns="43640"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697571" y="2976037"/>
            <a:ext cx="1800000" cy="972000"/>
          </a:xfrm>
          <a:prstGeom prst="roundRect">
            <a:avLst/>
          </a:prstGeom>
          <a:solidFill>
            <a:srgbClr val="FF99CC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7279" tIns="43640" rIns="87279" bIns="43640" anchor="ctr"/>
          <a:lstStyle/>
          <a:p>
            <a:pPr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มาตรฐานสินค้าเกษตร / เกษตร</a:t>
            </a: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GAP</a:t>
            </a:r>
            <a:endParaRPr lang="th-TH" sz="2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689078" y="1043333"/>
            <a:ext cx="1800000" cy="756000"/>
          </a:xfrm>
          <a:prstGeom prst="roundRect">
            <a:avLst>
              <a:gd name="adj" fmla="val 17561"/>
            </a:avLst>
          </a:prstGeom>
          <a:solidFill>
            <a:srgbClr val="FF99CC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7279" tIns="43640" rIns="87279" bIns="43640" anchor="ctr"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ศพก</a:t>
            </a: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697571" y="1895310"/>
            <a:ext cx="1800000" cy="972000"/>
          </a:xfrm>
          <a:prstGeom prst="roundRect">
            <a:avLst>
              <a:gd name="adj" fmla="val 18832"/>
            </a:avLst>
          </a:prstGeom>
          <a:solidFill>
            <a:srgbClr val="FF99CC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7279" tIns="43640" rIns="87279" bIns="43640" anchor="ctr"/>
          <a:lstStyle/>
          <a:p>
            <a:pPr>
              <a:lnSpc>
                <a:spcPct val="80000"/>
              </a:lnSpc>
              <a:defRPr/>
            </a:pP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แปลงใหญ่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669023" y="5954267"/>
            <a:ext cx="1810958" cy="792000"/>
          </a:xfrm>
          <a:prstGeom prst="roundRect">
            <a:avLst>
              <a:gd name="adj" fmla="val 16887"/>
            </a:avLst>
          </a:prstGeom>
          <a:solidFill>
            <a:srgbClr val="FF99CC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7279" tIns="43640" rIns="87279" bIns="43640" anchor="ctr"/>
          <a:lstStyle/>
          <a:p>
            <a:pPr>
              <a:lnSpc>
                <a:spcPct val="70000"/>
              </a:lnSpc>
              <a:defRPr/>
            </a:pP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6. ระบบส่งน้ำ/กระจายน้ำ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705023" y="5278544"/>
            <a:ext cx="1792548" cy="567927"/>
          </a:xfrm>
          <a:prstGeom prst="roundRect">
            <a:avLst>
              <a:gd name="adj" fmla="val 16887"/>
            </a:avLst>
          </a:prstGeom>
          <a:solidFill>
            <a:srgbClr val="FF99CC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7279" tIns="43640" rIns="87279" bIns="43640" anchor="ctr"/>
          <a:lstStyle/>
          <a:p>
            <a:pPr>
              <a:lnSpc>
                <a:spcPct val="70000"/>
              </a:lnSpc>
              <a:defRPr/>
            </a:pP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 ธนาคาร</a:t>
            </a:r>
            <a:b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สินค้าเกษตร</a:t>
            </a:r>
          </a:p>
        </p:txBody>
      </p:sp>
      <p:sp>
        <p:nvSpPr>
          <p:cNvPr id="13" name="สี่เหลี่ยมผืนผ้ามุมมน 16"/>
          <p:cNvSpPr/>
          <p:nvPr/>
        </p:nvSpPr>
        <p:spPr>
          <a:xfrm>
            <a:off x="1697571" y="4071194"/>
            <a:ext cx="1800000" cy="1084192"/>
          </a:xfrm>
          <a:prstGeom prst="roundRect">
            <a:avLst>
              <a:gd name="adj" fmla="val 15398"/>
            </a:avLst>
          </a:prstGeom>
          <a:solidFill>
            <a:srgbClr val="FF99CC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7279" tIns="43640" rIns="87279" bIns="43640" anchor="ctr"/>
          <a:lstStyle/>
          <a:p>
            <a:pPr>
              <a:lnSpc>
                <a:spcPct val="70000"/>
              </a:lnSpc>
              <a:defRPr/>
            </a:pP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4.เกษตรทฤษฎีใหม่</a:t>
            </a:r>
          </a:p>
          <a:p>
            <a:pPr>
              <a:lnSpc>
                <a:spcPct val="70000"/>
              </a:lnSpc>
              <a:defRPr/>
            </a:pP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เกษตรผสมผสาน</a:t>
            </a:r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1257673" y="419549"/>
            <a:ext cx="2756004" cy="643281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9" tIns="43640" rIns="87279" bIns="436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4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</a:rPr>
              <a:t>นโยบาย </a:t>
            </a:r>
            <a:r>
              <a:rPr lang="th-TH" sz="2400" b="1" dirty="0" err="1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</a:rPr>
              <a:t>กษ</a:t>
            </a:r>
            <a:r>
              <a:rPr lang="th-TH" sz="24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</a:rPr>
              <a:t>. </a:t>
            </a:r>
            <a:r>
              <a:rPr lang="th-TH" sz="16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</a:rPr>
              <a:t>(แผนงานหลัก)</a:t>
            </a: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3738249" y="602289"/>
            <a:ext cx="1476000" cy="34047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7279" tIns="43640" rIns="87279" bIns="43640" anchor="ctr"/>
          <a:lstStyle/>
          <a:p>
            <a:pPr algn="ctr">
              <a:defRPr/>
            </a:pPr>
            <a:r>
              <a:rPr lang="th-TH" sz="1929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เป้าหมาย </a:t>
            </a:r>
            <a:r>
              <a:rPr lang="th-TH" sz="1929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กส</a:t>
            </a:r>
            <a:r>
              <a:rPr lang="th-TH" sz="1929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ส.</a:t>
            </a: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5286698" y="601187"/>
            <a:ext cx="5285768" cy="32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7279" tIns="43640" rIns="87279" bIns="43640" anchor="ctr"/>
          <a:lstStyle/>
          <a:p>
            <a:pPr algn="ctr">
              <a:defRPr/>
            </a:pPr>
            <a:r>
              <a:rPr lang="th-TH" sz="1929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เป้าหมาย และ การดำเนินงานของสำนักงานสหกรณ์จังหวัดนครนายก</a:t>
            </a: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6907555" y="1033289"/>
            <a:ext cx="3672000" cy="756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h-TH" sz="1500" b="1" dirty="0">
                <a:solidFill>
                  <a:srgbClr val="72411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โครงการศูนย์เรียนรู้การเพิ่มประสิทธิภาพการผลิตสินค้าเกษตร</a:t>
            </a:r>
            <a:endParaRPr lang="en-US" sz="1500" b="1" dirty="0">
              <a:solidFill>
                <a:srgbClr val="72411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1400" b="1" dirty="0">
                <a:solidFill>
                  <a:srgbClr val="72411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ให้ความรู้การรวมกลุ่มในรูปแบบสหกรณ์/สร้างวิทยากรสหกรณ์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- สนับสนุนสื่อการเรียนรู้การสหกรณ์ประจำ ศพก.</a:t>
            </a:r>
            <a:r>
              <a:rPr lang="en-US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1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3713001" y="1037261"/>
            <a:ext cx="1512000" cy="756000"/>
          </a:xfrm>
          <a:prstGeom prst="roundRect">
            <a:avLst>
              <a:gd name="adj" fmla="val 1859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882 ศูนย์</a:t>
            </a: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5269981" y="1036812"/>
            <a:ext cx="1588233" cy="756000"/>
          </a:xfrm>
          <a:prstGeom prst="roundRect">
            <a:avLst>
              <a:gd name="adj" fmla="val 18590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 ศูนย์  4 อำเภอ</a:t>
            </a: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6916645" y="1880963"/>
            <a:ext cx="3672000" cy="972000"/>
          </a:xfrm>
          <a:prstGeom prst="roundRect">
            <a:avLst>
              <a:gd name="adj" fmla="val 13690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h-TH" sz="1500" b="1" dirty="0">
                <a:solidFill>
                  <a:srgbClr val="72411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โครงการส่งเสริมการเกษตรแบบแปลงใหญ่ ปี 2560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- ส่งเสริมการรวมกลุ่มโดยวิธีการสหกรณ์ ให้เกิดความเข้มแข็งในพื้นที่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แปลงใหญ่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- ส่งเสริมให้มีตลาดรองรับผลผลิตจากพื้นที่แปลงใหญ่</a:t>
            </a:r>
            <a:r>
              <a:rPr lang="en-US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1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5279071" y="1891948"/>
            <a:ext cx="1588232" cy="972000"/>
          </a:xfrm>
          <a:prstGeom prst="roundRect">
            <a:avLst>
              <a:gd name="adj" fmla="val 14099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แปลงเดิม 4 แปลง  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แปลงใหม่ 1 แปลง  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แปลงสมัครใจ  15 แปลง</a:t>
            </a:r>
          </a:p>
          <a:p>
            <a:endParaRPr lang="th-TH" sz="1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3713572" y="1898106"/>
            <a:ext cx="1511430" cy="972000"/>
          </a:xfrm>
          <a:prstGeom prst="roundRect">
            <a:avLst>
              <a:gd name="adj" fmla="val 12602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ระยะแรก 600 แปลง (ระยะต่อไป 400+512 แปลง)</a:t>
            </a: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6916645" y="2945164"/>
            <a:ext cx="3672000" cy="972000"/>
          </a:xfrm>
          <a:prstGeom prst="roundRect">
            <a:avLst>
              <a:gd name="adj" fmla="val 9798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h-TH" sz="1500" b="1" dirty="0">
                <a:solidFill>
                  <a:srgbClr val="72411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โครงการเพิ่มประสิทธิภาพการบริหารจัดการผักปลอดภัยในสหกรณ์และกลุ่มเกษตรกร ปี 2560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ดำเนินการในกลุ่มสมาชิกผู้ปลูกผักบ้านวังเพนียด 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สังกัดสหกรณ์ การเกษตรเมืองนครนายก จำกัด  จำนวน  4 ผลิตภัณฑ์</a:t>
            </a:r>
            <a:endParaRPr lang="en-US" sz="1400" b="1" dirty="0">
              <a:solidFill>
                <a:srgbClr val="72411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1400" b="1" dirty="0">
              <a:solidFill>
                <a:srgbClr val="72411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1400" b="1" dirty="0">
              <a:solidFill>
                <a:srgbClr val="72411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1400" b="1" dirty="0">
                <a:solidFill>
                  <a:srgbClr val="72411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</a:t>
            </a:r>
            <a:endParaRPr lang="th-TH" sz="1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5282019" y="2954466"/>
            <a:ext cx="1585283" cy="972000"/>
          </a:xfrm>
          <a:prstGeom prst="roundRect">
            <a:avLst>
              <a:gd name="adj" fmla="val 11446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ไม่มี นโยบาย กษ. 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แผนงานนี้ ใน 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สสจ.นครนายก</a:t>
            </a:r>
          </a:p>
          <a:p>
            <a:pPr algn="ctr"/>
            <a:r>
              <a:rPr lang="th-TH" sz="1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(ดำเนินงานตามภารกิจพื้นฐาน)</a:t>
            </a:r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3713001" y="2980481"/>
            <a:ext cx="1512000" cy="972000"/>
          </a:xfrm>
          <a:prstGeom prst="roundRect">
            <a:avLst>
              <a:gd name="adj" fmla="val 14145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 4,500 ไร่</a:t>
            </a:r>
          </a:p>
          <a:p>
            <a:pPr algn="ctr"/>
            <a:r>
              <a:rPr lang="th-TH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(36 นิคมสหกรณ์ </a:t>
            </a:r>
          </a:p>
          <a:p>
            <a:pPr algn="ctr"/>
            <a:r>
              <a:rPr lang="th-TH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22 จังหวัด)</a:t>
            </a:r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6898235" y="4006280"/>
            <a:ext cx="3672000" cy="1224000"/>
          </a:xfrm>
          <a:prstGeom prst="roundRect">
            <a:avLst>
              <a:gd name="adj" fmla="val 9798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h-TH" sz="1450" b="1" dirty="0">
                <a:solidFill>
                  <a:srgbClr val="72411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โครงการส่งเสริมปรัชญาของเศรษฐกิจพอเพียงและเกษตรทฤษฎีใหม่</a:t>
            </a:r>
            <a:endParaRPr lang="en-US" sz="1450" b="1" dirty="0">
              <a:solidFill>
                <a:srgbClr val="72411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- </a:t>
            </a:r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นำเกษตรกรเป้าหมายทัศนศึกษาดูงานตัวอย่างเกษตรทฤษฎีใหม่ </a:t>
            </a:r>
            <a:endParaRPr lang="en-US" sz="1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- </a:t>
            </a:r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สนับสนุนปัจจัยการผลิต เช่น ไม้ยืนต้น,พันธุ์ผักสวนครัว, ต้นหม่อน,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พันธุ์ปลา, ปศุสัตว์ (เป็ด,ไก่) ให้แก่เกษตรกร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- จัดพบปะหารือ 5 ประสาน ระดับจังหวัด</a:t>
            </a:r>
            <a:endParaRPr lang="en-US" sz="1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1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5260661" y="4019290"/>
            <a:ext cx="1588231" cy="1188000"/>
          </a:xfrm>
          <a:prstGeom prst="roundRect">
            <a:avLst>
              <a:gd name="adj" fmla="val 11446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 ราย</a:t>
            </a: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3686634" y="4031908"/>
            <a:ext cx="1527914" cy="1188000"/>
          </a:xfrm>
          <a:prstGeom prst="roundRect">
            <a:avLst>
              <a:gd name="adj" fmla="val 14145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,406 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6890278" y="5306496"/>
            <a:ext cx="3672000" cy="576000"/>
          </a:xfrm>
          <a:prstGeom prst="roundRect">
            <a:avLst>
              <a:gd name="adj" fmla="val 9798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h-TH" sz="1600" b="1" dirty="0">
                <a:solidFill>
                  <a:srgbClr val="72411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ธนาคารข้าวในสถาบันเกษตรกร 1 แห่ง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เป็นหน่วยงานประสานงานดำเนินงานบูรณาการร่วมกับ หน่วยงาน กษ. </a:t>
            </a: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5252704" y="5318481"/>
            <a:ext cx="1588231" cy="558359"/>
          </a:xfrm>
          <a:prstGeom prst="roundRect">
            <a:avLst>
              <a:gd name="adj" fmla="val 11446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ไม่มี นโยบาย กษ. แผนงานนี้ </a:t>
            </a:r>
          </a:p>
          <a:p>
            <a:pPr algn="ctr"/>
            <a:r>
              <a:rPr lang="th-TH" sz="13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 สสจ.นครนายก</a:t>
            </a: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3686634" y="5329787"/>
            <a:ext cx="1512000" cy="547052"/>
          </a:xfrm>
          <a:prstGeom prst="roundRect">
            <a:avLst>
              <a:gd name="adj" fmla="val 14145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ธนาคารสินค้าเกษตร </a:t>
            </a:r>
          </a:p>
          <a:p>
            <a:pPr algn="ctr"/>
            <a:r>
              <a:rPr lang="th-TH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40 แห่ง</a:t>
            </a:r>
          </a:p>
        </p:txBody>
      </p:sp>
      <p:sp>
        <p:nvSpPr>
          <p:cNvPr id="36" name="สี่เหลี่ยมผืนผ้ามุมมน 35"/>
          <p:cNvSpPr/>
          <p:nvPr/>
        </p:nvSpPr>
        <p:spPr>
          <a:xfrm>
            <a:off x="6906665" y="5990242"/>
            <a:ext cx="3672000" cy="792000"/>
          </a:xfrm>
          <a:prstGeom prst="roundRect">
            <a:avLst>
              <a:gd name="adj" fmla="val 9798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h-TH" sz="1500" b="1" dirty="0">
                <a:solidFill>
                  <a:srgbClr val="72411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โครงการสนับสนุนเงินทุนเพื่อสร้างระบบน้ำในไร่นาของสมาชิกฯ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ดำเนินงานบูรณาการร่วมกับหน่วยงาน กษ. 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สนับสนุนเงินทุนให้แก่สมาชิกสถาบันเกษตรกรที่เข้าร่วมโครงการ</a:t>
            </a:r>
          </a:p>
        </p:txBody>
      </p:sp>
      <p:sp>
        <p:nvSpPr>
          <p:cNvPr id="37" name="สี่เหลี่ยมผืนผ้ามุมมน 36"/>
          <p:cNvSpPr/>
          <p:nvPr/>
        </p:nvSpPr>
        <p:spPr>
          <a:xfrm>
            <a:off x="5260661" y="6004438"/>
            <a:ext cx="1588234" cy="767192"/>
          </a:xfrm>
          <a:prstGeom prst="roundRect">
            <a:avLst>
              <a:gd name="adj" fmla="val 11446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ระยะที่ 1 สมาชิก 21 ราย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ระยะที่ 2 สมาชิก 122 ราย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(รอกรมฯ อนุมัติ)</a:t>
            </a:r>
          </a:p>
        </p:txBody>
      </p:sp>
      <p:sp>
        <p:nvSpPr>
          <p:cNvPr id="38" name="สี่เหลี่ยมผืนผ้ามุมมน 37"/>
          <p:cNvSpPr/>
          <p:nvPr/>
        </p:nvSpPr>
        <p:spPr>
          <a:xfrm>
            <a:off x="3695161" y="6004438"/>
            <a:ext cx="1511430" cy="767192"/>
          </a:xfrm>
          <a:prstGeom prst="roundRect">
            <a:avLst>
              <a:gd name="adj" fmla="val 14145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สถาบันเกษตรกร</a:t>
            </a:r>
          </a:p>
          <a:p>
            <a:pPr algn="ctr"/>
            <a:r>
              <a:rPr lang="th-TH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50 จังหวัด</a:t>
            </a:r>
          </a:p>
        </p:txBody>
      </p:sp>
      <p:sp>
        <p:nvSpPr>
          <p:cNvPr id="2" name="ลูกศรขวาท้ายบาก 1"/>
          <p:cNvSpPr/>
          <p:nvPr/>
        </p:nvSpPr>
        <p:spPr>
          <a:xfrm>
            <a:off x="3497571" y="1231569"/>
            <a:ext cx="180000" cy="326781"/>
          </a:xfrm>
          <a:prstGeom prst="notchedRightArrow">
            <a:avLst/>
          </a:prstGeom>
          <a:solidFill>
            <a:srgbClr val="724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9" name="ลูกศรขวาท้ายบาก 38"/>
          <p:cNvSpPr/>
          <p:nvPr/>
        </p:nvSpPr>
        <p:spPr>
          <a:xfrm>
            <a:off x="3494912" y="2132106"/>
            <a:ext cx="180000" cy="326781"/>
          </a:xfrm>
          <a:prstGeom prst="notchedRightArrow">
            <a:avLst/>
          </a:prstGeom>
          <a:solidFill>
            <a:srgbClr val="724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0" name="ลูกศรขวาท้ายบาก 39"/>
          <p:cNvSpPr/>
          <p:nvPr/>
        </p:nvSpPr>
        <p:spPr>
          <a:xfrm>
            <a:off x="3497571" y="3344380"/>
            <a:ext cx="180000" cy="326781"/>
          </a:xfrm>
          <a:prstGeom prst="notchedRightArrow">
            <a:avLst/>
          </a:prstGeom>
          <a:solidFill>
            <a:srgbClr val="724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1" name="ลูกศรขวาท้ายบาก 40"/>
          <p:cNvSpPr/>
          <p:nvPr/>
        </p:nvSpPr>
        <p:spPr>
          <a:xfrm>
            <a:off x="3497571" y="4462518"/>
            <a:ext cx="180000" cy="326781"/>
          </a:xfrm>
          <a:prstGeom prst="notchedRightArrow">
            <a:avLst/>
          </a:prstGeom>
          <a:solidFill>
            <a:srgbClr val="724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2" name="ลูกศรขวาท้ายบาก 41"/>
          <p:cNvSpPr/>
          <p:nvPr/>
        </p:nvSpPr>
        <p:spPr>
          <a:xfrm>
            <a:off x="3494912" y="5420099"/>
            <a:ext cx="180000" cy="326781"/>
          </a:xfrm>
          <a:prstGeom prst="notchedRightArrow">
            <a:avLst/>
          </a:prstGeom>
          <a:solidFill>
            <a:srgbClr val="724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3" name="ลูกศรขวาท้ายบาก 42"/>
          <p:cNvSpPr/>
          <p:nvPr/>
        </p:nvSpPr>
        <p:spPr>
          <a:xfrm>
            <a:off x="3497571" y="6206481"/>
            <a:ext cx="180000" cy="326781"/>
          </a:xfrm>
          <a:prstGeom prst="notchedRightArrow">
            <a:avLst/>
          </a:prstGeom>
          <a:solidFill>
            <a:srgbClr val="724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1524000" y="-11113"/>
            <a:ext cx="9144000" cy="568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สำนักงานสหกรณ์จังหวัดนครนายก กรมส่งเสริมสหกรณ์</a:t>
            </a:r>
          </a:p>
        </p:txBody>
      </p:sp>
    </p:spTree>
    <p:extLst>
      <p:ext uri="{BB962C8B-B14F-4D97-AF65-F5344CB8AC3E}">
        <p14:creationId xmlns:p14="http://schemas.microsoft.com/office/powerpoint/2010/main" val="1387241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600200" y="1221971"/>
            <a:ext cx="1980000" cy="4226328"/>
          </a:xfrm>
          <a:prstGeom prst="roundRect">
            <a:avLst>
              <a:gd name="adj" fmla="val 6108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7279" tIns="43640" rIns="87279" bIns="43640"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1445011" y="646162"/>
            <a:ext cx="2423605" cy="643281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9" tIns="43640" rIns="87279" bIns="436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</a:rPr>
              <a:t>นโยบาย </a:t>
            </a:r>
            <a:r>
              <a:rPr lang="th-TH" sz="2400" b="1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</a:rPr>
              <a:t>กษ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</a:rPr>
              <a:t>. </a:t>
            </a:r>
            <a:r>
              <a:rPr lang="th-TH" sz="16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</a:rPr>
              <a:t>(แผนงานรอง)</a:t>
            </a:r>
          </a:p>
        </p:txBody>
      </p:sp>
      <p:grpSp>
        <p:nvGrpSpPr>
          <p:cNvPr id="5" name="กลุ่ม 4"/>
          <p:cNvGrpSpPr/>
          <p:nvPr/>
        </p:nvGrpSpPr>
        <p:grpSpPr>
          <a:xfrm>
            <a:off x="1679758" y="795298"/>
            <a:ext cx="8900636" cy="3093596"/>
            <a:chOff x="155758" y="-200563"/>
            <a:chExt cx="8900636" cy="3093596"/>
          </a:xfrm>
        </p:grpSpPr>
        <p:sp>
          <p:nvSpPr>
            <p:cNvPr id="7" name="สี่เหลี่ยมผืนผ้ามุมมน 6"/>
            <p:cNvSpPr/>
            <p:nvPr/>
          </p:nvSpPr>
          <p:spPr>
            <a:xfrm>
              <a:off x="155758" y="1345033"/>
              <a:ext cx="1800000" cy="1548000"/>
            </a:xfrm>
            <a:prstGeom prst="roundRect">
              <a:avLst>
                <a:gd name="adj" fmla="val 11569"/>
              </a:avLst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87279" tIns="43640" rIns="87279" bIns="4364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ยกระดับความเข้มแข็งของสหกรณ์</a:t>
              </a:r>
            </a:p>
          </p:txBody>
        </p:sp>
        <p:sp>
          <p:nvSpPr>
            <p:cNvPr id="17" name="สี่เหลี่ยมผืนผ้ามุมมน 16"/>
            <p:cNvSpPr/>
            <p:nvPr/>
          </p:nvSpPr>
          <p:spPr>
            <a:xfrm>
              <a:off x="2197948" y="-200563"/>
              <a:ext cx="1538884" cy="340474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87279" tIns="43640" rIns="87279" bIns="43640" anchor="ctr"/>
            <a:lstStyle/>
            <a:p>
              <a:pPr algn="ctr"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เป้าหมาย </a:t>
              </a:r>
              <a:r>
                <a:rPr lang="th-TH" sz="2000" b="1" dirty="0" err="1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กสส</a:t>
              </a:r>
              <a:r>
                <a:rPr lang="th-TH" sz="20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.</a:t>
              </a:r>
            </a:p>
          </p:txBody>
        </p:sp>
        <p:sp>
          <p:nvSpPr>
            <p:cNvPr id="23" name="สี่เหลี่ยมผืนผ้ามุมมน 22"/>
            <p:cNvSpPr/>
            <p:nvPr/>
          </p:nvSpPr>
          <p:spPr>
            <a:xfrm>
              <a:off x="5348394" y="1335805"/>
              <a:ext cx="3708000" cy="1548000"/>
            </a:xfrm>
            <a:prstGeom prst="roundRect">
              <a:avLst>
                <a:gd name="adj" fmla="val 9655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th-TH" sz="14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  <a:sym typeface="Wingdings" panose="05000000000000000000" pitchFamily="2" charset="2"/>
                </a:rPr>
                <a:t></a:t>
              </a:r>
              <a:r>
                <a:rPr lang="th-TH" sz="14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  <a:sym typeface="Wingdings 2" panose="05020102010507070707" pitchFamily="18" charset="2"/>
                </a:rPr>
                <a:t> </a:t>
              </a:r>
              <a:r>
                <a:rPr lang="th-TH" sz="16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ยกระดับชั้นสหกรณ์</a:t>
              </a:r>
              <a:endParaRPr lang="en-US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r>
                <a:rPr lang="th-TH" sz="14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   - จากสหกรณ์ชั้น 2 สู่ชั้น 1  จำนวน   2</a:t>
              </a:r>
              <a:r>
                <a:rPr lang="en-US" sz="14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3</a:t>
              </a:r>
              <a:r>
                <a:rPr lang="th-TH" sz="14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 แห่ง</a:t>
              </a:r>
            </a:p>
            <a:p>
              <a:r>
                <a:rPr lang="th-TH" sz="14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   - จากสหกรณ์ชั้น 3 สู่ชั้น 2  จำนวน    3  แห่ง</a:t>
              </a:r>
            </a:p>
            <a:p>
              <a:r>
                <a:rPr lang="th-TH" sz="14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  <a:sym typeface="Wingdings" panose="05000000000000000000" pitchFamily="2" charset="2"/>
                </a:rPr>
                <a:t></a:t>
              </a:r>
              <a:r>
                <a:rPr lang="th-TH" sz="14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  <a:sym typeface="Wingdings 2" panose="05020102010507070707" pitchFamily="18" charset="2"/>
                </a:rPr>
                <a:t> </a:t>
              </a:r>
              <a:r>
                <a:rPr lang="th-TH" sz="16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ชำระบัญชีสหกรณ์ชั้น 4 </a:t>
              </a:r>
              <a:r>
                <a:rPr lang="th-TH" sz="14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จำนวน  2</a:t>
              </a:r>
              <a:r>
                <a:rPr lang="en-US" sz="14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4</a:t>
              </a:r>
              <a:r>
                <a:rPr lang="th-TH" sz="14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 แห่ง</a:t>
              </a:r>
            </a:p>
            <a:p>
              <a:r>
                <a:rPr lang="th-TH" sz="14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  <a:sym typeface="Wingdings" panose="05000000000000000000" pitchFamily="2" charset="2"/>
                </a:rPr>
                <a:t></a:t>
              </a:r>
              <a:r>
                <a:rPr lang="th-TH" sz="14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  <a:sym typeface="Wingdings 2" panose="05020102010507070707" pitchFamily="18" charset="2"/>
                </a:rPr>
                <a:t> </a:t>
              </a:r>
              <a:r>
                <a:rPr lang="th-TH" sz="16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พัฒนาสหกรณ์ภาคการเกษตรเป็นองค์กรหลักระดับอำเภอ  </a:t>
              </a:r>
            </a:p>
            <a:p>
              <a:r>
                <a:rPr lang="th-TH" sz="14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   - จำนวน  4 แห่ง  4  อำเภอ</a:t>
              </a:r>
              <a:endPara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4" name="สี่เหลี่ยมผืนผ้ามุมมน 23"/>
            <p:cNvSpPr/>
            <p:nvPr/>
          </p:nvSpPr>
          <p:spPr>
            <a:xfrm>
              <a:off x="3771628" y="1345033"/>
              <a:ext cx="1512000" cy="1548000"/>
            </a:xfrm>
            <a:prstGeom prst="roundRect">
              <a:avLst>
                <a:gd name="adj" fmla="val 1242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ยกระดับสหกรณ์ </a:t>
              </a:r>
            </a:p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49 แห่ง</a:t>
              </a:r>
            </a:p>
          </p:txBody>
        </p:sp>
        <p:sp>
          <p:nvSpPr>
            <p:cNvPr id="25" name="สี่เหลี่ยมผืนผ้ามุมมน 24"/>
            <p:cNvSpPr/>
            <p:nvPr/>
          </p:nvSpPr>
          <p:spPr>
            <a:xfrm>
              <a:off x="2198355" y="1340736"/>
              <a:ext cx="1512000" cy="1548000"/>
            </a:xfrm>
            <a:prstGeom prst="roundRect">
              <a:avLst>
                <a:gd name="adj" fmla="val 12602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ยกระดับสหกรณ์ 1</a:t>
              </a:r>
              <a:r>
                <a:rPr lang="en-US" sz="20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,</a:t>
              </a:r>
              <a:r>
                <a:rPr lang="th-TH" sz="2000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837 แห่ง</a:t>
              </a:r>
            </a:p>
          </p:txBody>
        </p:sp>
        <p:sp>
          <p:nvSpPr>
            <p:cNvPr id="27" name="สี่เหลี่ยมผืนผ้ามุมมน 26"/>
            <p:cNvSpPr/>
            <p:nvPr/>
          </p:nvSpPr>
          <p:spPr>
            <a:xfrm>
              <a:off x="3789981" y="-200563"/>
              <a:ext cx="5220283" cy="34047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87279" tIns="43640" rIns="87279" bIns="43640" anchor="ctr"/>
            <a:lstStyle/>
            <a:p>
              <a:pPr algn="ctr">
                <a:defRPr/>
              </a:pPr>
              <a:r>
                <a:rPr lang="th-TH" b="1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เป้าหมาย และ การดำเนินงานของสำนักงานสหกรณ์จังหวัดนครนายก</a:t>
              </a:r>
            </a:p>
          </p:txBody>
        </p:sp>
      </p:grpSp>
      <p:sp>
        <p:nvSpPr>
          <p:cNvPr id="19" name="สี่เหลี่ยมผืนผ้ามุมมน 18"/>
          <p:cNvSpPr/>
          <p:nvPr/>
        </p:nvSpPr>
        <p:spPr>
          <a:xfrm>
            <a:off x="1661512" y="1303610"/>
            <a:ext cx="1800000" cy="900000"/>
          </a:xfrm>
          <a:prstGeom prst="roundRect">
            <a:avLst>
              <a:gd name="adj" fmla="val 17561"/>
            </a:avLst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7279" tIns="43640" rIns="87279" bIns="4364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</a:t>
            </a:r>
            <a:endParaRPr lang="th-TH" sz="2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6875887" y="1331309"/>
            <a:ext cx="3708000" cy="90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h-TH" sz="16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โครงการการพัฒนาเกษตรกรสู่เกษตรกรปราดเปรื่อง</a:t>
            </a:r>
            <a:endParaRPr lang="en-US" sz="1600" b="1" dirty="0">
              <a:solidFill>
                <a:srgbClr val="6633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- </a:t>
            </a:r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ให้ความรู้การสหกรณ์ การรวมกลุ่มแก่เกษตรกรรุ่นใหม่ </a:t>
            </a:r>
            <a:r>
              <a:rPr lang="en-US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50 </a:t>
            </a:r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พัฒนาผู้นำเกษตรกรต้นแบบ เพื่อเป็นตัวอย่างในการเรียนรู้ </a:t>
            </a:r>
            <a:r>
              <a:rPr lang="en-US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 </a:t>
            </a:r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3722355" y="1303611"/>
            <a:ext cx="1512000" cy="934642"/>
          </a:xfrm>
          <a:prstGeom prst="roundRect">
            <a:avLst>
              <a:gd name="adj" fmla="val 1859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320</a:t>
            </a: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ราย</a:t>
            </a: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5299121" y="1331310"/>
            <a:ext cx="1512000" cy="900000"/>
          </a:xfrm>
          <a:prstGeom prst="roundRect">
            <a:avLst>
              <a:gd name="adj" fmla="val 14860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70 </a:t>
            </a: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</p:txBody>
      </p:sp>
      <p:pic>
        <p:nvPicPr>
          <p:cNvPr id="2050" name="Picture 2" descr="http://4stepstosuccess.info/wp-content/uploads/2013/10/running_up_arrow_stairs-300x2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11" y="5239504"/>
            <a:ext cx="2170904" cy="162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มุมมน 17"/>
          <p:cNvSpPr/>
          <p:nvPr/>
        </p:nvSpPr>
        <p:spPr>
          <a:xfrm>
            <a:off x="1697007" y="4004769"/>
            <a:ext cx="1800000" cy="1152000"/>
          </a:xfrm>
          <a:prstGeom prst="roundRect">
            <a:avLst>
              <a:gd name="adj" fmla="val 17561"/>
            </a:avLst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7279" tIns="43640" rIns="87279" bIns="43640"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ตลาด</a:t>
            </a:r>
            <a:b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สินค้าเกษตร</a:t>
            </a: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6881003" y="3999849"/>
            <a:ext cx="3708000" cy="115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h-TH" sz="16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ตลาดสินค้าเกษตร</a:t>
            </a:r>
            <a:endParaRPr lang="en-US" sz="1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ส่งเสริมการจัดตั้งตลาดกลางสินค้าเกษตรของสหกรณ์และกลุ่มเกษตรกร  จำนวน  1 แห่ง</a:t>
            </a: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3735390" y="3994181"/>
            <a:ext cx="1512000" cy="1152000"/>
          </a:xfrm>
          <a:prstGeom prst="roundRect">
            <a:avLst>
              <a:gd name="adj" fmla="val 1859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77 แห่ง</a:t>
            </a:r>
          </a:p>
          <a:p>
            <a:pPr algn="ctr"/>
            <a:r>
              <a:rPr lang="th-TH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(ปี 2560 </a:t>
            </a:r>
          </a:p>
          <a:p>
            <a:pPr algn="ctr"/>
            <a:r>
              <a:rPr lang="th-TH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จำนวน 30 แห่ง)</a:t>
            </a:r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5313981" y="3999082"/>
            <a:ext cx="1512000" cy="1152000"/>
          </a:xfrm>
          <a:prstGeom prst="roundRect">
            <a:avLst>
              <a:gd name="adj" fmla="val 18590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แห่ง</a:t>
            </a: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1524000" y="-11113"/>
            <a:ext cx="9144000" cy="568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สำนักงานสหกรณ์จังหวัดนครนายก กรมส่งเสริมสหกรณ์</a:t>
            </a:r>
          </a:p>
        </p:txBody>
      </p:sp>
      <p:sp>
        <p:nvSpPr>
          <p:cNvPr id="33" name="ลูกศรขวาท้ายบาก 32"/>
          <p:cNvSpPr/>
          <p:nvPr/>
        </p:nvSpPr>
        <p:spPr>
          <a:xfrm>
            <a:off x="3502833" y="1639290"/>
            <a:ext cx="216000" cy="324000"/>
          </a:xfrm>
          <a:prstGeom prst="notchedRightArrow">
            <a:avLst/>
          </a:prstGeom>
          <a:solidFill>
            <a:srgbClr val="724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4" name="ลูกศรขวาท้ายบาก 33"/>
          <p:cNvSpPr/>
          <p:nvPr/>
        </p:nvSpPr>
        <p:spPr>
          <a:xfrm>
            <a:off x="3479758" y="2952894"/>
            <a:ext cx="216000" cy="324000"/>
          </a:xfrm>
          <a:prstGeom prst="notchedRightArrow">
            <a:avLst/>
          </a:prstGeom>
          <a:solidFill>
            <a:srgbClr val="724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5" name="ลูกศรขวาท้ายบาก 34"/>
          <p:cNvSpPr/>
          <p:nvPr/>
        </p:nvSpPr>
        <p:spPr>
          <a:xfrm>
            <a:off x="3498809" y="4389594"/>
            <a:ext cx="216000" cy="324000"/>
          </a:xfrm>
          <a:prstGeom prst="notchedRightArrow">
            <a:avLst/>
          </a:prstGeom>
          <a:solidFill>
            <a:srgbClr val="724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244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21109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หัวข้อนำเสนอ</a:t>
            </a:r>
            <a:endParaRPr lang="en-US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496" y="2276873"/>
            <a:ext cx="8915400" cy="2548877"/>
          </a:xfrm>
        </p:spPr>
        <p:txBody>
          <a:bodyPr>
            <a:no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แนวคิดการและกระบวนการพัฒนาเกษตรกรกรณีกรมส่งเสริมการเกษตร</a:t>
            </a:r>
          </a:p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นโยบายการพัฒนาเกษตรกรสู่การเป็น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Smart Farmer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ของกระทรวงเกษตรและสหกรณ์</a:t>
            </a:r>
          </a:p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การสร้างความเข้มแข็งแก่เกษตรกรด้วยกระบวนการกลุ่ม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08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9606" y="1495637"/>
            <a:ext cx="8496944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แนวคิดการและกระบวนการพัฒนาเกษตรกร</a:t>
            </a:r>
          </a:p>
          <a:p>
            <a:pPr algn="ctr"/>
            <a:r>
              <a:rPr lang="th-TH" sz="4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กรณีกรมส่งเสริมการเกษตร</a:t>
            </a:r>
          </a:p>
        </p:txBody>
      </p:sp>
    </p:spTree>
    <p:extLst>
      <p:ext uri="{BB962C8B-B14F-4D97-AF65-F5344CB8AC3E}">
        <p14:creationId xmlns:p14="http://schemas.microsoft.com/office/powerpoint/2010/main" val="61010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pa\Desktop\15-11-2559 12-23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6" y="0"/>
            <a:ext cx="118783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4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45" y="2267256"/>
            <a:ext cx="7377343" cy="4391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6257" y="332658"/>
            <a:ext cx="10022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เกษตรกรเป็น “หัวใจ” ของการพัฒนา</a:t>
            </a:r>
            <a:endParaRPr lang="en-US" sz="3200" b="1" dirty="0">
              <a:ln w="0"/>
              <a:solidFill>
                <a:schemeClr val="accent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200" b="1" dirty="0">
                <a:ln w="0"/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พัฒนาศักยภาพของเกษตรกรให้มีความพร้อมเป็น </a:t>
            </a:r>
            <a:r>
              <a:rPr lang="en-US" sz="3200" b="1" dirty="0">
                <a:ln w="0"/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r>
              <a:rPr lang="th-TH" sz="3200" b="1" dirty="0">
                <a:ln w="0"/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โดยใช้กลุ่มและเครือข่ายเป็นเป้าหมายและกลไกในการพัฒนาให้มีความเข้มแข็งและพึ่งพาตนเองได้</a:t>
            </a:r>
          </a:p>
        </p:txBody>
      </p:sp>
    </p:spTree>
    <p:extLst>
      <p:ext uri="{BB962C8B-B14F-4D97-AF65-F5344CB8AC3E}">
        <p14:creationId xmlns:p14="http://schemas.microsoft.com/office/powerpoint/2010/main" val="213733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44" y="214290"/>
            <a:ext cx="7467600" cy="566945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พึ่งพาตนเองได้ตามแนวเศรษฐกิจพอเพียง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44" y="928670"/>
            <a:ext cx="10167090" cy="11664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ความสามารถในการดำรงชีวิตอยู่อย่างสมดุลและสอดคล้องสภาพแวดล้อมในยุค</a:t>
            </a:r>
            <a:r>
              <a:rPr lang="th-TH" sz="36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โลกาภิวัฒน์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 บนพื้นฐานปรัชญาของเศรษฐกิจพอเพียง </a:t>
            </a:r>
          </a:p>
          <a:p>
            <a:pPr>
              <a:buNone/>
            </a:pPr>
            <a:endParaRPr lang="th-TH" sz="3600" dirty="0">
              <a:solidFill>
                <a:srgbClr val="0066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114A5C6C-EA54-42B1-88E2-DF1190F75906}" type="slidenum">
              <a:rPr lang="th-TH" smtClean="0"/>
              <a:pPr/>
              <a:t>7</a:t>
            </a:fld>
            <a:endParaRPr lang="th-TH"/>
          </a:p>
        </p:txBody>
      </p:sp>
      <p:pic>
        <p:nvPicPr>
          <p:cNvPr id="15362" name="Picture 2" descr="http://humanrevod.files.wordpress.com/2013/03/032556_1315_1.jpg?w=6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44" y="2242565"/>
            <a:ext cx="8950849" cy="4472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342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535" y="285728"/>
            <a:ext cx="7467600" cy="571504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พึ่งพาตนเองได้ตามแนวเศรษฐกิจพอเพียง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692" y="1392293"/>
            <a:ext cx="8643998" cy="40343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หลักของการพึ่งพาตนเอง 5 ประการ คือ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>
                <a:solidFill>
                  <a:srgbClr val="00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ความพอดีด้านจิตใจ </a:t>
            </a:r>
            <a:r>
              <a:rPr lang="th-TH" sz="2800" dirty="0">
                <a:solidFill>
                  <a:srgbClr val="00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เข้มแข็ง พึ่งตนเองได้ มีจิตสำนึกที่ดี เอื้ออาทร ประนีประนอม คำนึงถึงผลประโยชน์ส่วนรวม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ความพอดีด้านสังคม </a:t>
            </a: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มีการช่วยเหลือเกื้อกูลกัน สร้างความเข้มแข็งให้แก่ชุมชน รู้จักผนึกกำลัง และที่สำคัญมีกระบวนการเรียนรู้ที่เกิดจากฐานรากที่มั่นคงและแข็งแรง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>
                <a:solidFill>
                  <a:srgbClr val="00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ความพอดีด้านทรัพยากรธรรมชาติและสิ่งแวดล้อม </a:t>
            </a:r>
            <a:r>
              <a:rPr lang="th-TH" sz="2800" dirty="0">
                <a:solidFill>
                  <a:srgbClr val="00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 รู้จักใช้และจัดการอย่างฉลาดและรอบคอบเพื่อให้เกิดความยั่งยืนสูงสุด ใช้ทรัพยากรที่มีอยู่ในประเทศ เพื่อพัฒนาประเทศให้มั่นคงเป็นขั้น     เป็นตอนไป</a:t>
            </a:r>
          </a:p>
          <a:p>
            <a:pPr>
              <a:buNone/>
            </a:pP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114A5C6C-EA54-42B1-88E2-DF1190F75906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60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75" y="640418"/>
            <a:ext cx="7467600" cy="646844"/>
          </a:xfrm>
        </p:spPr>
        <p:txBody>
          <a:bodyPr>
            <a:normAutofit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พึ่งพาตนเองได้ตามแนวเศรษฐกิจพอเพียง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605" y="1923803"/>
            <a:ext cx="9527481" cy="33761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หลักของการพึ่งพาตนเอง 5 ประการ คือ</a:t>
            </a:r>
            <a:endParaRPr lang="th-TH" sz="2800" dirty="0">
              <a:solidFill>
                <a:srgbClr val="0066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b="1" dirty="0">
                <a:solidFill>
                  <a:srgbClr val="00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ความพอดีด้านเทคโนโลยี </a:t>
            </a:r>
            <a:r>
              <a:rPr lang="th-TH" sz="2800" dirty="0">
                <a:solidFill>
                  <a:srgbClr val="00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 รู้จักใช้เทคโนโลยีที่เหมาะสมให้สอดคล้องกับความต้องการและควรพัฒนาเทคโนโลยีจากภูมิปัญญาชาวบ้านของเราเอง และสอดคล้องเป็นประโยชน์ต่อสภาพแวดล้อมของเราเอง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ความพอดีด้านเศรษฐกิจ : </a:t>
            </a: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เพิ่มรายได้ ลดรายจ่าย ดำรงชีวิตอย่างพอสมควร พออยู่ พอกินตามอัตภาพ และฐานะของตนเอง</a:t>
            </a: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114A5C6C-EA54-42B1-88E2-DF1190F75906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9151988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</TotalTime>
  <Words>2668</Words>
  <Application>Microsoft Office PowerPoint</Application>
  <PresentationFormat>แบบจอกว้าง</PresentationFormat>
  <Paragraphs>488</Paragraphs>
  <Slides>26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6" baseType="lpstr">
      <vt:lpstr>Angsana New</vt:lpstr>
      <vt:lpstr>Arial</vt:lpstr>
      <vt:lpstr>Calibri</vt:lpstr>
      <vt:lpstr>Century Gothic</vt:lpstr>
      <vt:lpstr>EucrosiaUPC</vt:lpstr>
      <vt:lpstr>TH Chakra Petch</vt:lpstr>
      <vt:lpstr>TH SarabunPSK</vt:lpstr>
      <vt:lpstr>Wingdings</vt:lpstr>
      <vt:lpstr>Wingdings 3</vt:lpstr>
      <vt:lpstr>ช่อ</vt:lpstr>
      <vt:lpstr>บทที่ 7 แนวทางการสร้างความเข็มแข็งกับสถาบันเกษตรกร</vt:lpstr>
      <vt:lpstr>งานนำเสนอ PowerPoint</vt:lpstr>
      <vt:lpstr>หัวข้อนำเสนอ</vt:lpstr>
      <vt:lpstr>งานนำเสนอ PowerPoint</vt:lpstr>
      <vt:lpstr>งานนำเสนอ PowerPoint</vt:lpstr>
      <vt:lpstr>งานนำเสนอ PowerPoint</vt:lpstr>
      <vt:lpstr>พึ่งพาตนเองได้ตามแนวเศรษฐกิจพอเพียง</vt:lpstr>
      <vt:lpstr>พึ่งพาตนเองได้ตามแนวเศรษฐกิจพอเพียง</vt:lpstr>
      <vt:lpstr>พึ่งพาตนเองได้ตามแนวเศรษฐกิจพอเพียง</vt:lpstr>
      <vt:lpstr>กลุ่มเป้าหมาย</vt:lpstr>
      <vt:lpstr>งานนำเสนอ PowerPoint</vt:lpstr>
      <vt:lpstr>งานนำเสนอ PowerPoint</vt:lpstr>
      <vt:lpstr>ผลการพัฒนาที่คาดหวัง (ต่อ)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การขับเคลื่อนการพัฒนาเกษตรกรปราดเปรื่อง (Smart Farmer)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7 แนวทางการสร้างความเข็มแข็งกับสถาบันเกษตรกร</dc:title>
  <dc:creator>UNS_CT</dc:creator>
  <cp:lastModifiedBy>UNS_CT</cp:lastModifiedBy>
  <cp:revision>5</cp:revision>
  <dcterms:created xsi:type="dcterms:W3CDTF">2021-06-08T13:23:11Z</dcterms:created>
  <dcterms:modified xsi:type="dcterms:W3CDTF">2021-06-08T14:58:32Z</dcterms:modified>
</cp:coreProperties>
</file>