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4" r:id="rId6"/>
    <p:sldId id="277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00" autoAdjust="0"/>
  </p:normalViewPr>
  <p:slideViewPr>
    <p:cSldViewPr snapToGrid="0" showGuides="1">
      <p:cViewPr varScale="1">
        <p:scale>
          <a:sx n="73" d="100"/>
          <a:sy n="73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40906-67CB-45DF-A0D6-63DAD4CB704C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652EF67-D8B0-48F0-9DAF-DE4403022A53}">
      <dgm:prSet phldrT="[ข้อความ]" custT="1"/>
      <dgm:spPr/>
      <dgm:t>
        <a:bodyPr/>
        <a:lstStyle/>
        <a:p>
          <a:r>
            <a:rPr lang="th-TH" sz="6000" b="1" dirty="0"/>
            <a:t>ง.</a:t>
          </a:r>
        </a:p>
      </dgm:t>
    </dgm:pt>
    <dgm:pt modelId="{E343F566-6351-4554-A539-0801A6101940}" type="parTrans" cxnId="{EAE832A5-F8EA-4F8C-9A4B-3E1A3E5A484A}">
      <dgm:prSet/>
      <dgm:spPr/>
      <dgm:t>
        <a:bodyPr/>
        <a:lstStyle/>
        <a:p>
          <a:endParaRPr lang="th-TH"/>
        </a:p>
      </dgm:t>
    </dgm:pt>
    <dgm:pt modelId="{9BA97288-388C-4B96-A512-4115AF4ECB4C}" type="sibTrans" cxnId="{EAE832A5-F8EA-4F8C-9A4B-3E1A3E5A484A}">
      <dgm:prSet/>
      <dgm:spPr/>
      <dgm:t>
        <a:bodyPr/>
        <a:lstStyle/>
        <a:p>
          <a:endParaRPr lang="th-TH"/>
        </a:p>
      </dgm:t>
    </dgm:pt>
    <dgm:pt modelId="{6277DCF7-EBBC-478D-AA85-2BBD294F11F2}">
      <dgm:prSet phldrT="[ข้อความ]" custT="1"/>
      <dgm:spPr/>
      <dgm:t>
        <a:bodyPr/>
        <a:lstStyle/>
        <a:p>
          <a:r>
            <a:rPr lang="th-TH" sz="6000" b="1" dirty="0"/>
            <a:t>ก.</a:t>
          </a:r>
        </a:p>
      </dgm:t>
    </dgm:pt>
    <dgm:pt modelId="{4695A0E1-AE9A-4F90-A287-B52D5AC4A4C6}" type="parTrans" cxnId="{A8B845EA-0067-4B65-8628-8DD079CDB6B8}">
      <dgm:prSet/>
      <dgm:spPr/>
      <dgm:t>
        <a:bodyPr/>
        <a:lstStyle/>
        <a:p>
          <a:endParaRPr lang="th-TH" sz="1600" b="1"/>
        </a:p>
      </dgm:t>
    </dgm:pt>
    <dgm:pt modelId="{EB33C47D-BF15-43DD-8C69-7A7F61C202EE}" type="sibTrans" cxnId="{A8B845EA-0067-4B65-8628-8DD079CDB6B8}">
      <dgm:prSet/>
      <dgm:spPr/>
      <dgm:t>
        <a:bodyPr/>
        <a:lstStyle/>
        <a:p>
          <a:endParaRPr lang="th-TH"/>
        </a:p>
      </dgm:t>
    </dgm:pt>
    <dgm:pt modelId="{80E6FDE7-CE74-4E80-9140-1EEE36177122}">
      <dgm:prSet phldrT="[ข้อความ]" custT="1"/>
      <dgm:spPr/>
      <dgm:t>
        <a:bodyPr/>
        <a:lstStyle/>
        <a:p>
          <a:r>
            <a:rPr lang="th-TH" sz="6000" b="1" dirty="0"/>
            <a:t>ข.</a:t>
          </a:r>
        </a:p>
      </dgm:t>
    </dgm:pt>
    <dgm:pt modelId="{81B0F3B3-035C-4095-8230-C436BA591264}" type="parTrans" cxnId="{6BA7EEF7-3FFC-49F0-AF57-19DC14D07E6D}">
      <dgm:prSet/>
      <dgm:spPr/>
      <dgm:t>
        <a:bodyPr/>
        <a:lstStyle/>
        <a:p>
          <a:endParaRPr lang="th-TH" sz="1600" b="1"/>
        </a:p>
      </dgm:t>
    </dgm:pt>
    <dgm:pt modelId="{D4E01F42-947F-4F39-B13A-8A792AA6B259}" type="sibTrans" cxnId="{6BA7EEF7-3FFC-49F0-AF57-19DC14D07E6D}">
      <dgm:prSet/>
      <dgm:spPr/>
      <dgm:t>
        <a:bodyPr/>
        <a:lstStyle/>
        <a:p>
          <a:endParaRPr lang="th-TH"/>
        </a:p>
      </dgm:t>
    </dgm:pt>
    <dgm:pt modelId="{02B0C9E9-F9F0-4209-8F55-E3594ADEFEB6}">
      <dgm:prSet phldrT="[ข้อความ]" custT="1"/>
      <dgm:spPr/>
      <dgm:t>
        <a:bodyPr/>
        <a:lstStyle/>
        <a:p>
          <a:r>
            <a:rPr lang="th-TH" sz="6000" b="1" dirty="0"/>
            <a:t>ค.</a:t>
          </a:r>
        </a:p>
      </dgm:t>
    </dgm:pt>
    <dgm:pt modelId="{57120AF0-FA7B-4E47-A7A6-501892FAE9BB}" type="parTrans" cxnId="{6356C98A-E634-4FF4-9268-BE0E4F076F8E}">
      <dgm:prSet/>
      <dgm:spPr/>
      <dgm:t>
        <a:bodyPr/>
        <a:lstStyle/>
        <a:p>
          <a:endParaRPr lang="th-TH" sz="1600" b="1"/>
        </a:p>
      </dgm:t>
    </dgm:pt>
    <dgm:pt modelId="{A29CA47D-2F18-4BFC-917D-44151307165E}" type="sibTrans" cxnId="{6356C98A-E634-4FF4-9268-BE0E4F076F8E}">
      <dgm:prSet/>
      <dgm:spPr/>
      <dgm:t>
        <a:bodyPr/>
        <a:lstStyle/>
        <a:p>
          <a:endParaRPr lang="th-TH"/>
        </a:p>
      </dgm:t>
    </dgm:pt>
    <dgm:pt modelId="{5B910AAE-FAF2-43F6-9990-C61D2AB3BB86}" type="pres">
      <dgm:prSet presAssocID="{4E840906-67CB-45DF-A0D6-63DAD4CB704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A7232F-0DE1-41B1-AB73-E7E1ACE8E436}" type="pres">
      <dgm:prSet presAssocID="{7652EF67-D8B0-48F0-9DAF-DE4403022A53}" presName="centerShape" presStyleLbl="node0" presStyleIdx="0" presStyleCnt="1" custLinFactNeighborX="24672" custLinFactNeighborY="-24042"/>
      <dgm:spPr/>
    </dgm:pt>
    <dgm:pt modelId="{DA7C1C1E-D5F5-49EB-90F2-CD51121A66A1}" type="pres">
      <dgm:prSet presAssocID="{4695A0E1-AE9A-4F90-A287-B52D5AC4A4C6}" presName="parTrans" presStyleLbl="bgSibTrans2D1" presStyleIdx="0" presStyleCnt="3"/>
      <dgm:spPr/>
    </dgm:pt>
    <dgm:pt modelId="{33DEBF96-D537-468E-B30C-6BFDBB4C7382}" type="pres">
      <dgm:prSet presAssocID="{6277DCF7-EBBC-478D-AA85-2BBD294F11F2}" presName="node" presStyleLbl="node1" presStyleIdx="0" presStyleCnt="3" custScaleX="84630" custScaleY="58317" custRadScaleRad="125903" custRadScaleInc="17396">
        <dgm:presLayoutVars>
          <dgm:bulletEnabled val="1"/>
        </dgm:presLayoutVars>
      </dgm:prSet>
      <dgm:spPr/>
    </dgm:pt>
    <dgm:pt modelId="{AC2B903F-AE29-4764-BC73-78562F4C6205}" type="pres">
      <dgm:prSet presAssocID="{81B0F3B3-035C-4095-8230-C436BA591264}" presName="parTrans" presStyleLbl="bgSibTrans2D1" presStyleIdx="1" presStyleCnt="3"/>
      <dgm:spPr/>
    </dgm:pt>
    <dgm:pt modelId="{E769EA59-E265-4BF1-89A0-DABE7249ABBE}" type="pres">
      <dgm:prSet presAssocID="{80E6FDE7-CE74-4E80-9140-1EEE36177122}" presName="node" presStyleLbl="node1" presStyleIdx="1" presStyleCnt="3" custAng="0" custScaleX="88726" custScaleY="62182" custRadScaleRad="96927" custRadScaleInc="-113480">
        <dgm:presLayoutVars>
          <dgm:bulletEnabled val="1"/>
        </dgm:presLayoutVars>
      </dgm:prSet>
      <dgm:spPr/>
    </dgm:pt>
    <dgm:pt modelId="{C4F0D152-1986-451C-849D-C718D8CC3504}" type="pres">
      <dgm:prSet presAssocID="{57120AF0-FA7B-4E47-A7A6-501892FAE9BB}" presName="parTrans" presStyleLbl="bgSibTrans2D1" presStyleIdx="2" presStyleCnt="3"/>
      <dgm:spPr/>
    </dgm:pt>
    <dgm:pt modelId="{00E620AD-9B02-4DF2-BF70-B6027595EB7E}" type="pres">
      <dgm:prSet presAssocID="{02B0C9E9-F9F0-4209-8F55-E3594ADEFEB6}" presName="node" presStyleLbl="node1" presStyleIdx="2" presStyleCnt="3" custScaleX="79597" custScaleY="69448" custRadScaleRad="93566" custRadScaleInc="-263020">
        <dgm:presLayoutVars>
          <dgm:bulletEnabled val="1"/>
        </dgm:presLayoutVars>
      </dgm:prSet>
      <dgm:spPr/>
    </dgm:pt>
  </dgm:ptLst>
  <dgm:cxnLst>
    <dgm:cxn modelId="{34125A31-ACA4-4D5B-9667-8A06E8331E24}" type="presOf" srcId="{02B0C9E9-F9F0-4209-8F55-E3594ADEFEB6}" destId="{00E620AD-9B02-4DF2-BF70-B6027595EB7E}" srcOrd="0" destOrd="0" presId="urn:microsoft.com/office/officeart/2005/8/layout/radial4"/>
    <dgm:cxn modelId="{AABA0761-D0A7-45CF-940B-A7794FF06ECA}" type="presOf" srcId="{81B0F3B3-035C-4095-8230-C436BA591264}" destId="{AC2B903F-AE29-4764-BC73-78562F4C6205}" srcOrd="0" destOrd="0" presId="urn:microsoft.com/office/officeart/2005/8/layout/radial4"/>
    <dgm:cxn modelId="{EB4F4D45-0921-4BDE-8F8D-218A5C5D676F}" type="presOf" srcId="{4E840906-67CB-45DF-A0D6-63DAD4CB704C}" destId="{5B910AAE-FAF2-43F6-9990-C61D2AB3BB86}" srcOrd="0" destOrd="0" presId="urn:microsoft.com/office/officeart/2005/8/layout/radial4"/>
    <dgm:cxn modelId="{F390074C-DBCB-43BE-8ADB-B0782090B93D}" type="presOf" srcId="{4695A0E1-AE9A-4F90-A287-B52D5AC4A4C6}" destId="{DA7C1C1E-D5F5-49EB-90F2-CD51121A66A1}" srcOrd="0" destOrd="0" presId="urn:microsoft.com/office/officeart/2005/8/layout/radial4"/>
    <dgm:cxn modelId="{6356C98A-E634-4FF4-9268-BE0E4F076F8E}" srcId="{7652EF67-D8B0-48F0-9DAF-DE4403022A53}" destId="{02B0C9E9-F9F0-4209-8F55-E3594ADEFEB6}" srcOrd="2" destOrd="0" parTransId="{57120AF0-FA7B-4E47-A7A6-501892FAE9BB}" sibTransId="{A29CA47D-2F18-4BFC-917D-44151307165E}"/>
    <dgm:cxn modelId="{EAE832A5-F8EA-4F8C-9A4B-3E1A3E5A484A}" srcId="{4E840906-67CB-45DF-A0D6-63DAD4CB704C}" destId="{7652EF67-D8B0-48F0-9DAF-DE4403022A53}" srcOrd="0" destOrd="0" parTransId="{E343F566-6351-4554-A539-0801A6101940}" sibTransId="{9BA97288-388C-4B96-A512-4115AF4ECB4C}"/>
    <dgm:cxn modelId="{DD79F7B8-F7E5-4006-A2FD-45CD54C898C3}" type="presOf" srcId="{6277DCF7-EBBC-478D-AA85-2BBD294F11F2}" destId="{33DEBF96-D537-468E-B30C-6BFDBB4C7382}" srcOrd="0" destOrd="0" presId="urn:microsoft.com/office/officeart/2005/8/layout/radial4"/>
    <dgm:cxn modelId="{3CA035CE-B58A-4DCC-A721-B07BF5A3F961}" type="presOf" srcId="{57120AF0-FA7B-4E47-A7A6-501892FAE9BB}" destId="{C4F0D152-1986-451C-849D-C718D8CC3504}" srcOrd="0" destOrd="0" presId="urn:microsoft.com/office/officeart/2005/8/layout/radial4"/>
    <dgm:cxn modelId="{2179ECE7-26A3-4AED-84FF-48A273311A45}" type="presOf" srcId="{80E6FDE7-CE74-4E80-9140-1EEE36177122}" destId="{E769EA59-E265-4BF1-89A0-DABE7249ABBE}" srcOrd="0" destOrd="0" presId="urn:microsoft.com/office/officeart/2005/8/layout/radial4"/>
    <dgm:cxn modelId="{A8B845EA-0067-4B65-8628-8DD079CDB6B8}" srcId="{7652EF67-D8B0-48F0-9DAF-DE4403022A53}" destId="{6277DCF7-EBBC-478D-AA85-2BBD294F11F2}" srcOrd="0" destOrd="0" parTransId="{4695A0E1-AE9A-4F90-A287-B52D5AC4A4C6}" sibTransId="{EB33C47D-BF15-43DD-8C69-7A7F61C202EE}"/>
    <dgm:cxn modelId="{6BA7EEF7-3FFC-49F0-AF57-19DC14D07E6D}" srcId="{7652EF67-D8B0-48F0-9DAF-DE4403022A53}" destId="{80E6FDE7-CE74-4E80-9140-1EEE36177122}" srcOrd="1" destOrd="0" parTransId="{81B0F3B3-035C-4095-8230-C436BA591264}" sibTransId="{D4E01F42-947F-4F39-B13A-8A792AA6B259}"/>
    <dgm:cxn modelId="{8A8391FE-8F84-4F74-8367-617BBA12CF1C}" type="presOf" srcId="{7652EF67-D8B0-48F0-9DAF-DE4403022A53}" destId="{B6A7232F-0DE1-41B1-AB73-E7E1ACE8E436}" srcOrd="0" destOrd="0" presId="urn:microsoft.com/office/officeart/2005/8/layout/radial4"/>
    <dgm:cxn modelId="{5670C94C-2A32-47DA-B0EC-BC00657FF355}" type="presParOf" srcId="{5B910AAE-FAF2-43F6-9990-C61D2AB3BB86}" destId="{B6A7232F-0DE1-41B1-AB73-E7E1ACE8E436}" srcOrd="0" destOrd="0" presId="urn:microsoft.com/office/officeart/2005/8/layout/radial4"/>
    <dgm:cxn modelId="{68D69D63-0DCC-4E10-98B0-8F0F91BAA0EB}" type="presParOf" srcId="{5B910AAE-FAF2-43F6-9990-C61D2AB3BB86}" destId="{DA7C1C1E-D5F5-49EB-90F2-CD51121A66A1}" srcOrd="1" destOrd="0" presId="urn:microsoft.com/office/officeart/2005/8/layout/radial4"/>
    <dgm:cxn modelId="{5E0B6525-7F29-43AD-92F8-53CB1F8ADF74}" type="presParOf" srcId="{5B910AAE-FAF2-43F6-9990-C61D2AB3BB86}" destId="{33DEBF96-D537-468E-B30C-6BFDBB4C7382}" srcOrd="2" destOrd="0" presId="urn:microsoft.com/office/officeart/2005/8/layout/radial4"/>
    <dgm:cxn modelId="{6DAA4B07-0E93-4844-BB11-032863F36309}" type="presParOf" srcId="{5B910AAE-FAF2-43F6-9990-C61D2AB3BB86}" destId="{AC2B903F-AE29-4764-BC73-78562F4C6205}" srcOrd="3" destOrd="0" presId="urn:microsoft.com/office/officeart/2005/8/layout/radial4"/>
    <dgm:cxn modelId="{EC21C040-DF93-442D-9C2E-DD8EDA551186}" type="presParOf" srcId="{5B910AAE-FAF2-43F6-9990-C61D2AB3BB86}" destId="{E769EA59-E265-4BF1-89A0-DABE7249ABBE}" srcOrd="4" destOrd="0" presId="urn:microsoft.com/office/officeart/2005/8/layout/radial4"/>
    <dgm:cxn modelId="{000948A1-1249-45D0-9C98-01130E9DB7EC}" type="presParOf" srcId="{5B910AAE-FAF2-43F6-9990-C61D2AB3BB86}" destId="{C4F0D152-1986-451C-849D-C718D8CC3504}" srcOrd="5" destOrd="0" presId="urn:microsoft.com/office/officeart/2005/8/layout/radial4"/>
    <dgm:cxn modelId="{D3FBAC42-D619-4B20-AA62-B057A2A831F1}" type="presParOf" srcId="{5B910AAE-FAF2-43F6-9990-C61D2AB3BB86}" destId="{00E620AD-9B02-4DF2-BF70-B6027595EB7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7232F-0DE1-41B1-AB73-E7E1ACE8E436}">
      <dsp:nvSpPr>
        <dsp:cNvPr id="0" name=""/>
        <dsp:cNvSpPr/>
      </dsp:nvSpPr>
      <dsp:spPr>
        <a:xfrm>
          <a:off x="3405702" y="951865"/>
          <a:ext cx="1784985" cy="1784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000" b="1" kern="1200" dirty="0"/>
            <a:t>ง.</a:t>
          </a:r>
        </a:p>
      </dsp:txBody>
      <dsp:txXfrm>
        <a:off x="3667107" y="1213270"/>
        <a:ext cx="1262175" cy="1262175"/>
      </dsp:txXfrm>
    </dsp:sp>
    <dsp:sp modelId="{DA7C1C1E-D5F5-49EB-90F2-CD51121A66A1}">
      <dsp:nvSpPr>
        <dsp:cNvPr id="0" name=""/>
        <dsp:cNvSpPr/>
      </dsp:nvSpPr>
      <dsp:spPr>
        <a:xfrm rot="11809136">
          <a:off x="814854" y="921222"/>
          <a:ext cx="254178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DEBF96-D537-468E-B30C-6BFDBB4C7382}">
      <dsp:nvSpPr>
        <dsp:cNvPr id="0" name=""/>
        <dsp:cNvSpPr/>
      </dsp:nvSpPr>
      <dsp:spPr>
        <a:xfrm>
          <a:off x="151667" y="412291"/>
          <a:ext cx="1435101" cy="791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000" b="1" kern="1200" dirty="0"/>
            <a:t>ก.</a:t>
          </a:r>
        </a:p>
      </dsp:txBody>
      <dsp:txXfrm>
        <a:off x="174838" y="435462"/>
        <a:ext cx="1388759" cy="744779"/>
      </dsp:txXfrm>
    </dsp:sp>
    <dsp:sp modelId="{AC2B903F-AE29-4764-BC73-78562F4C6205}">
      <dsp:nvSpPr>
        <dsp:cNvPr id="0" name=""/>
        <dsp:cNvSpPr/>
      </dsp:nvSpPr>
      <dsp:spPr>
        <a:xfrm rot="10506661">
          <a:off x="825407" y="1782430"/>
          <a:ext cx="2446141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69EA59-E265-4BF1-89A0-DABE7249ABBE}">
      <dsp:nvSpPr>
        <dsp:cNvPr id="0" name=""/>
        <dsp:cNvSpPr/>
      </dsp:nvSpPr>
      <dsp:spPr>
        <a:xfrm>
          <a:off x="77578" y="1719250"/>
          <a:ext cx="1504558" cy="843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000" b="1" kern="1200" dirty="0"/>
            <a:t>ข.</a:t>
          </a:r>
        </a:p>
      </dsp:txBody>
      <dsp:txXfrm>
        <a:off x="102285" y="1743957"/>
        <a:ext cx="1455144" cy="794139"/>
      </dsp:txXfrm>
    </dsp:sp>
    <dsp:sp modelId="{C4F0D152-1986-451C-849D-C718D8CC3504}">
      <dsp:nvSpPr>
        <dsp:cNvPr id="0" name=""/>
        <dsp:cNvSpPr/>
      </dsp:nvSpPr>
      <dsp:spPr>
        <a:xfrm rot="9234733">
          <a:off x="652506" y="2679680"/>
          <a:ext cx="2840337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E620AD-9B02-4DF2-BF70-B6027595EB7E}">
      <dsp:nvSpPr>
        <dsp:cNvPr id="0" name=""/>
        <dsp:cNvSpPr/>
      </dsp:nvSpPr>
      <dsp:spPr>
        <a:xfrm>
          <a:off x="122314" y="3087494"/>
          <a:ext cx="1349754" cy="942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000" b="1" kern="1200" dirty="0"/>
            <a:t>ค.</a:t>
          </a:r>
        </a:p>
      </dsp:txBody>
      <dsp:txXfrm>
        <a:off x="149908" y="3115088"/>
        <a:ext cx="1294566" cy="886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  <a:fld id="{A50FE73A-AABD-42A6-A287-4FCED66E14B4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24/06/63</a:t>
            </a:fld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r>
              <a:rPr lang="th-TH" dirty="0"/>
              <a:t>​</a:t>
            </a:r>
            <a:fld id="{92CA9D6F-658D-4219-97EA-C886E4A8C86A}" type="datetime1">
              <a:rPr lang="th-TH" smtClean="0"/>
              <a:pPr algn="r"/>
              <a:t>24/06/63</a:t>
            </a:fld>
            <a:r>
              <a:rPr lang="th-TH" dirty="0"/>
              <a:t>​</a:t>
            </a:r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fld id="{0A3C37BE-C303-496D-B5CD-85F2937540FC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th-TH" smtClean="0"/>
              <a:pPr algn="r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2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th-TH"/>
              <a:t>​</a:t>
            </a:r>
            <a:fld id="{DE4255B8-ACCD-4060-973B-93A24B790896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4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1648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51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754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0782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350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611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1007-1D12-4152-9641-4E05667EC6E6}" type="datetime1">
              <a:rPr lang="th-TH" smtClean="0"/>
              <a:pPr/>
              <a:t>24/06/63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7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050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สไลด์ชื่อเรื่องที่มี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  <a:endParaRPr lang="th-TH" noProof="0" dirty="0"/>
          </a:p>
        </p:txBody>
      </p:sp>
      <p:sp>
        <p:nvSpPr>
          <p:cNvPr id="11" name="ตัวแทนรูปภาพ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8152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7220E3D2-DA5E-4726-9521-C5D4C47284C7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476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58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117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7160-F17D-46E9-97E4-2F7F7070CBED}" type="datetime1">
              <a:rPr lang="th-TH" smtClean="0"/>
              <a:pPr/>
              <a:t>24/06/63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2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86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407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74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5108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1663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ctrTitle"/>
          </p:nvPr>
        </p:nvSpPr>
        <p:spPr/>
        <p:txBody>
          <a:bodyPr rtlCol="0" anchor="ctr"/>
          <a:lstStyle/>
          <a:p>
            <a:pPr rtl="0"/>
            <a:r>
              <a:rPr lang="th-TH" dirty="0"/>
              <a:t>กฎหมายลักษณะแห่งหนี้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th-TH" dirty="0"/>
              <a:t>เพชร  ขวัญใจสกุล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ตัวแทนรูปภาพ 3" descr="เปิดหนังสือบนโต๊ะ และมีชั้นวางหนังสือรางๆ เป็นพื้นหลัง" title="รูปภาพตัวอย่าง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1572CC7-FD53-4E64-B5D8-EF9B57D25817}"/>
              </a:ext>
            </a:extLst>
          </p:cNvPr>
          <p:cNvSpPr txBox="1"/>
          <p:nvPr/>
        </p:nvSpPr>
        <p:spPr>
          <a:xfrm>
            <a:off x="2355111" y="3886200"/>
            <a:ext cx="17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/>
              <a:t>ภาคเรียนที่ 1/2563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965BE64-8223-4366-B48F-DF9CBE3E9DCF}"/>
              </a:ext>
            </a:extLst>
          </p:cNvPr>
          <p:cNvSpPr txBox="1"/>
          <p:nvPr/>
        </p:nvSpPr>
        <p:spPr>
          <a:xfrm>
            <a:off x="5106573" y="1533378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ครั้งที่ </a:t>
            </a:r>
            <a:r>
              <a:rPr lang="en-US" b="1" dirty="0"/>
              <a:t> 10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981200" y="1479666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th-TH" sz="3200" b="1" dirty="0"/>
              <a:t>มาตรา </a:t>
            </a:r>
            <a:r>
              <a:rPr lang="en-US" sz="3200" b="1" dirty="0"/>
              <a:t>291 </a:t>
            </a:r>
            <a:r>
              <a:rPr lang="th-TH" sz="3200" dirty="0"/>
              <a:t>เป็นผลบังคับทั่วไปของการเป็น</a:t>
            </a:r>
            <a:r>
              <a:rPr lang="th-TH" sz="3200" dirty="0">
                <a:solidFill>
                  <a:srgbClr val="FF0000"/>
                </a:solidFill>
              </a:rPr>
              <a:t>ลูกหนี้ร่วม</a:t>
            </a:r>
            <a:r>
              <a:rPr lang="th-TH" sz="3200" dirty="0"/>
              <a:t> คือ</a:t>
            </a:r>
            <a:endParaRPr lang="en-US" sz="3200" dirty="0"/>
          </a:p>
          <a:p>
            <a:pPr lvl="0"/>
            <a:r>
              <a:rPr lang="th-TH" sz="2800" b="1" dirty="0"/>
              <a:t>(</a:t>
            </a:r>
            <a:r>
              <a:rPr lang="en-US" sz="2800" b="1" dirty="0"/>
              <a:t>1</a:t>
            </a:r>
            <a:r>
              <a:rPr lang="th-TH" sz="2800" b="1" dirty="0"/>
              <a:t>) เจ้าหนี้สามารถเรียกให้ลูกหนี้คนใดคนหนึ่งชำระหนี้โดยสิ้นเชิงหรือแต่</a:t>
            </a:r>
            <a:endParaRPr lang="en-US" sz="2800" dirty="0"/>
          </a:p>
          <a:p>
            <a:r>
              <a:rPr lang="th-TH" sz="2800" b="1" dirty="0"/>
              <a:t>บางส่วนก็ได้</a:t>
            </a:r>
            <a:r>
              <a:rPr lang="th-TH" sz="2800" dirty="0"/>
              <a:t>   </a:t>
            </a:r>
          </a:p>
          <a:p>
            <a:r>
              <a:rPr lang="th-TH" sz="2800" b="1" dirty="0"/>
              <a:t>(</a:t>
            </a:r>
            <a:r>
              <a:rPr lang="en-US" sz="2800" b="1" dirty="0"/>
              <a:t>2</a:t>
            </a:r>
            <a:r>
              <a:rPr lang="th-TH" sz="2800" b="1" dirty="0"/>
              <a:t>) ลูกหนี้ร่วมแต่ละคนสามารถแทนซึ่งกันและกันได้ </a:t>
            </a:r>
          </a:p>
          <a:p>
            <a:endParaRPr lang="th-TH" sz="2800" dirty="0"/>
          </a:p>
          <a:p>
            <a:endParaRPr lang="th-TH" sz="2800" dirty="0"/>
          </a:p>
          <a:p>
            <a:r>
              <a:rPr lang="th-TH" sz="2800" b="1" dirty="0"/>
              <a:t> เช่น                                       ก.</a:t>
            </a:r>
          </a:p>
          <a:p>
            <a:pPr>
              <a:buNone/>
            </a:pPr>
            <a:r>
              <a:rPr lang="th-TH" sz="2800" b="1" dirty="0"/>
              <a:t>                                              </a:t>
            </a:r>
            <a:r>
              <a:rPr lang="en-US" sz="2800" b="1" dirty="0"/>
              <a:t>20,000</a:t>
            </a:r>
            <a:r>
              <a:rPr lang="th-TH" sz="2800" b="1" dirty="0"/>
              <a:t>                          ค.</a:t>
            </a:r>
          </a:p>
          <a:p>
            <a:pPr>
              <a:buNone/>
            </a:pPr>
            <a:r>
              <a:rPr lang="th-TH" sz="2800" b="1" dirty="0"/>
              <a:t>                                                    ข. </a:t>
            </a:r>
          </a:p>
          <a:p>
            <a:endParaRPr lang="th-TH" sz="2800" b="1" dirty="0"/>
          </a:p>
          <a:p>
            <a:pPr>
              <a:buNone/>
            </a:pPr>
            <a:endParaRPr lang="th-TH" sz="2800" dirty="0"/>
          </a:p>
        </p:txBody>
      </p:sp>
      <p:sp>
        <p:nvSpPr>
          <p:cNvPr id="4" name="วงรี 3"/>
          <p:cNvSpPr/>
          <p:nvPr/>
        </p:nvSpPr>
        <p:spPr>
          <a:xfrm>
            <a:off x="4583832" y="4149080"/>
            <a:ext cx="864096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" name="ลูกศรเชื่อมต่อแบบตรง 5"/>
          <p:cNvCxnSpPr>
            <a:stCxn id="4" idx="7"/>
          </p:cNvCxnSpPr>
          <p:nvPr/>
        </p:nvCxnSpPr>
        <p:spPr>
          <a:xfrm rot="16200000" flipH="1">
            <a:off x="5706133" y="3975237"/>
            <a:ext cx="437166" cy="1206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>
            <a:stCxn id="4" idx="5"/>
          </p:cNvCxnSpPr>
          <p:nvPr/>
        </p:nvCxnSpPr>
        <p:spPr>
          <a:xfrm rot="5400000" flipH="1" flipV="1">
            <a:off x="5706133" y="4556419"/>
            <a:ext cx="437166" cy="1206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วงรี 8"/>
          <p:cNvSpPr/>
          <p:nvPr/>
        </p:nvSpPr>
        <p:spPr>
          <a:xfrm>
            <a:off x="6672064" y="4581128"/>
            <a:ext cx="36004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04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sz="3200" b="1" dirty="0"/>
              <a:t> 2</a:t>
            </a:r>
            <a:r>
              <a:rPr lang="th-TH" sz="3200" b="1" dirty="0"/>
              <a:t>)</a:t>
            </a:r>
            <a:r>
              <a:rPr lang="en-US" sz="3200" b="1" dirty="0"/>
              <a:t>  </a:t>
            </a:r>
            <a:r>
              <a:rPr lang="th-TH" sz="3200" b="1" dirty="0"/>
              <a:t>ลูกหนี้ร่วมเกิดขึ้นได้อย่างไร</a:t>
            </a:r>
            <a:endParaRPr lang="en-US" sz="3200" dirty="0"/>
          </a:p>
          <a:p>
            <a:pPr lvl="0"/>
            <a:r>
              <a:rPr lang="th-TH" sz="2800" b="1" dirty="0"/>
              <a:t>         (</a:t>
            </a:r>
            <a:r>
              <a:rPr lang="en-US" sz="2800" b="1" dirty="0"/>
              <a:t>1</a:t>
            </a:r>
            <a:r>
              <a:rPr lang="th-TH" sz="2800" b="1" dirty="0"/>
              <a:t>) ลูกหนี้ร่วมที่เกิดโดยสัญญา </a:t>
            </a:r>
          </a:p>
          <a:p>
            <a:pPr lvl="0"/>
            <a:r>
              <a:rPr lang="th-TH" sz="2800" b="1" dirty="0"/>
              <a:t>        (</a:t>
            </a:r>
            <a:r>
              <a:rPr lang="en-US" sz="2800" b="1" dirty="0"/>
              <a:t>2</a:t>
            </a:r>
            <a:r>
              <a:rPr lang="th-TH" sz="2800" b="1" dirty="0"/>
              <a:t>) ลูกหนี้ร่วมที่เกิดโดยผลของกฎหมายทั่วไป </a:t>
            </a:r>
          </a:p>
          <a:p>
            <a:pPr lvl="0"/>
            <a:r>
              <a:rPr lang="th-TH" sz="2800" b="1" dirty="0"/>
              <a:t>        (</a:t>
            </a:r>
            <a:r>
              <a:rPr lang="en-US" sz="2800" b="1" dirty="0"/>
              <a:t>3</a:t>
            </a:r>
            <a:r>
              <a:rPr lang="th-TH" sz="2800" b="1" dirty="0"/>
              <a:t>) ลูกหนี้ร่วมที่เกิดโดยผลของกฎหมายพิเศษ 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28612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856509" y="1514128"/>
            <a:ext cx="8229600" cy="5343872"/>
          </a:xfrm>
        </p:spPr>
        <p:txBody>
          <a:bodyPr>
            <a:normAutofit lnSpcReduction="10000"/>
          </a:bodyPr>
          <a:lstStyle/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sz="3200" b="1" dirty="0"/>
              <a:t> 3</a:t>
            </a:r>
            <a:r>
              <a:rPr lang="th-TH" sz="3200" b="1" dirty="0"/>
              <a:t>)  ความรับผิดระหว่างลูกหนี้ร่วม</a:t>
            </a:r>
          </a:p>
          <a:p>
            <a:r>
              <a:rPr lang="th-TH" sz="2800" b="1" dirty="0"/>
              <a:t>       มาตรา </a:t>
            </a:r>
            <a:r>
              <a:rPr lang="en-US" sz="2800" b="1" dirty="0"/>
              <a:t>296 </a:t>
            </a:r>
            <a:r>
              <a:rPr lang="th-TH" sz="2800" dirty="0"/>
              <a:t>พิจารณาได้เป็น </a:t>
            </a:r>
            <a:r>
              <a:rPr lang="en-US" sz="2800" dirty="0"/>
              <a:t>3 </a:t>
            </a:r>
            <a:r>
              <a:rPr lang="th-TH" sz="2800" dirty="0"/>
              <a:t>กรณี คือ</a:t>
            </a:r>
            <a:endParaRPr lang="en-US" sz="1600" dirty="0"/>
          </a:p>
          <a:p>
            <a:pPr lvl="0"/>
            <a:r>
              <a:rPr lang="th-TH" sz="2800" b="1" dirty="0"/>
              <a:t>       (</a:t>
            </a:r>
            <a:r>
              <a:rPr lang="en-US" sz="2800" b="1" dirty="0"/>
              <a:t>1</a:t>
            </a:r>
            <a:r>
              <a:rPr lang="th-TH" sz="2800" b="1" dirty="0"/>
              <a:t>) ลูกหนี้ร่วมมีความรับผิดเท่ากันเว้นแต่จะตกลงกันเป็นอย่างอื่น     </a:t>
            </a:r>
          </a:p>
          <a:p>
            <a:pPr lvl="0"/>
            <a:r>
              <a:rPr lang="th-TH" sz="2800" b="1" dirty="0"/>
              <a:t>       (</a:t>
            </a:r>
            <a:r>
              <a:rPr lang="en-US" sz="2800" b="1" dirty="0"/>
              <a:t>2</a:t>
            </a:r>
            <a:r>
              <a:rPr lang="th-TH" sz="2800" b="1" dirty="0"/>
              <a:t>) ลูกหนี้ร่วมคนใดไม่อาจชำระหนี้ส่วนของตนได้ </a:t>
            </a:r>
          </a:p>
          <a:p>
            <a:pPr lvl="0"/>
            <a:r>
              <a:rPr lang="th-TH" sz="2800" b="1" dirty="0"/>
              <a:t>       (</a:t>
            </a:r>
            <a:r>
              <a:rPr lang="en-US" sz="2800" b="1" dirty="0"/>
              <a:t>3</a:t>
            </a:r>
            <a:r>
              <a:rPr lang="th-TH" sz="2800" b="1" dirty="0"/>
              <a:t>) ถ้าเจ้าหนี้ปลดหนี้ให้ลูกหนี้คนใดคนหนึ่งไป </a:t>
            </a:r>
          </a:p>
          <a:p>
            <a:pPr lvl="0"/>
            <a:endParaRPr lang="en-US" sz="2800" dirty="0"/>
          </a:p>
          <a:p>
            <a:r>
              <a:rPr lang="th-TH" dirty="0"/>
              <a:t>                                              </a:t>
            </a:r>
            <a:r>
              <a:rPr lang="th-TH" sz="3200" b="1" dirty="0"/>
              <a:t>ก.        </a:t>
            </a:r>
            <a:r>
              <a:rPr lang="en-US" sz="3200" b="1" dirty="0"/>
              <a:t>      3,000 </a:t>
            </a:r>
            <a:r>
              <a:rPr lang="th-TH" sz="3200" b="1" dirty="0"/>
              <a:t>บาท</a:t>
            </a:r>
          </a:p>
          <a:p>
            <a:r>
              <a:rPr lang="th-TH" sz="3200" b="1" dirty="0"/>
              <a:t>                                   ข.                                                      ง.</a:t>
            </a:r>
          </a:p>
          <a:p>
            <a:r>
              <a:rPr lang="th-TH" sz="3200" b="1" dirty="0"/>
              <a:t>                                   ค.</a:t>
            </a:r>
          </a:p>
        </p:txBody>
      </p:sp>
      <p:sp>
        <p:nvSpPr>
          <p:cNvPr id="4" name="วงรี 3"/>
          <p:cNvSpPr/>
          <p:nvPr/>
        </p:nvSpPr>
        <p:spPr>
          <a:xfrm>
            <a:off x="3940568" y="4479776"/>
            <a:ext cx="1368152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8239148" y="5091844"/>
            <a:ext cx="504056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>
            <a:off x="5971309" y="5343872"/>
            <a:ext cx="142147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245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801091" y="1442120"/>
            <a:ext cx="8229600" cy="541588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200" b="1" dirty="0"/>
              <a:t>2.3 </a:t>
            </a:r>
            <a:r>
              <a:rPr lang="th-TH" sz="3200" b="1" dirty="0"/>
              <a:t>กรณีที่กฎหมายบัญญัติให้มีผลต่อลูกหนี้ร่วมทุกคน </a:t>
            </a:r>
            <a:endParaRPr lang="en-US" sz="1800" dirty="0"/>
          </a:p>
          <a:p>
            <a:r>
              <a:rPr lang="th-TH" sz="2800" dirty="0"/>
              <a:t>        มีบัญญัติตาม</a:t>
            </a:r>
            <a:r>
              <a:rPr lang="th-TH" sz="2800" b="1" dirty="0"/>
              <a:t>มาตรา </a:t>
            </a:r>
            <a:r>
              <a:rPr lang="en-US" sz="2800" b="1" dirty="0"/>
              <a:t>292 , 293 </a:t>
            </a:r>
            <a:r>
              <a:rPr lang="th-TH" sz="2800" dirty="0"/>
              <a:t>และ</a:t>
            </a:r>
            <a:r>
              <a:rPr lang="th-TH" sz="2800" b="1" dirty="0"/>
              <a:t>มาตรา </a:t>
            </a:r>
            <a:r>
              <a:rPr lang="en-US" sz="2800" b="1" dirty="0"/>
              <a:t>294</a:t>
            </a:r>
            <a:r>
              <a:rPr lang="en-US" sz="2800" dirty="0"/>
              <a:t> </a:t>
            </a:r>
            <a:r>
              <a:rPr lang="th-TH" sz="2800" dirty="0"/>
              <a:t>มีทั้งหมด </a:t>
            </a:r>
            <a:r>
              <a:rPr lang="en-US" sz="2800" dirty="0"/>
              <a:t>6 </a:t>
            </a:r>
            <a:r>
              <a:rPr lang="th-TH" sz="2800" dirty="0"/>
              <a:t>กรณี </a:t>
            </a:r>
            <a:endParaRPr lang="en-US" sz="1600" dirty="0"/>
          </a:p>
          <a:p>
            <a:pPr lvl="0"/>
            <a:r>
              <a:rPr lang="th-TH" sz="2800" dirty="0"/>
              <a:t>       (</a:t>
            </a:r>
            <a:r>
              <a:rPr lang="en-US" sz="2800" dirty="0"/>
              <a:t>1</a:t>
            </a:r>
            <a:r>
              <a:rPr lang="th-TH" sz="2800" dirty="0"/>
              <a:t>) การชำระหนี้</a:t>
            </a:r>
            <a:endParaRPr lang="en-US" sz="1600" dirty="0"/>
          </a:p>
          <a:p>
            <a:pPr lvl="0"/>
            <a:r>
              <a:rPr lang="th-TH" sz="2800" dirty="0"/>
              <a:t>       (</a:t>
            </a:r>
            <a:r>
              <a:rPr lang="en-US" sz="2800" dirty="0"/>
              <a:t>2</a:t>
            </a:r>
            <a:r>
              <a:rPr lang="th-TH" sz="2800" dirty="0"/>
              <a:t>) การกระทำการแทนชำระหนี้</a:t>
            </a:r>
            <a:endParaRPr lang="en-US" sz="1600" dirty="0"/>
          </a:p>
          <a:p>
            <a:pPr lvl="0"/>
            <a:r>
              <a:rPr lang="th-TH" sz="2800" dirty="0"/>
              <a:t>       (</a:t>
            </a:r>
            <a:r>
              <a:rPr lang="en-US" sz="2800" dirty="0"/>
              <a:t>3</a:t>
            </a:r>
            <a:r>
              <a:rPr lang="th-TH" sz="2800" dirty="0"/>
              <a:t>) วางทรัพย์สินแทนชำหนี้</a:t>
            </a:r>
            <a:endParaRPr lang="en-US" sz="1600" dirty="0"/>
          </a:p>
          <a:p>
            <a:pPr lvl="0"/>
            <a:r>
              <a:rPr lang="th-TH" sz="2800" dirty="0"/>
              <a:t>       (</a:t>
            </a:r>
            <a:r>
              <a:rPr lang="en-US" sz="2800" dirty="0"/>
              <a:t>4</a:t>
            </a:r>
            <a:r>
              <a:rPr lang="th-TH" sz="2800" dirty="0"/>
              <a:t>) การหักกลบลบหนี้</a:t>
            </a:r>
            <a:endParaRPr lang="en-US" sz="1600" dirty="0"/>
          </a:p>
          <a:p>
            <a:pPr lvl="0"/>
            <a:r>
              <a:rPr lang="th-TH" sz="2800" dirty="0"/>
              <a:t>       (</a:t>
            </a:r>
            <a:r>
              <a:rPr lang="en-US" sz="2800" dirty="0"/>
              <a:t>5</a:t>
            </a:r>
            <a:r>
              <a:rPr lang="th-TH" sz="2800" dirty="0"/>
              <a:t>) การปลดหนี้</a:t>
            </a:r>
            <a:endParaRPr lang="en-US" sz="1600" dirty="0"/>
          </a:p>
          <a:p>
            <a:pPr lvl="0"/>
            <a:r>
              <a:rPr lang="th-TH" sz="2800" dirty="0"/>
              <a:t>       (</a:t>
            </a:r>
            <a:r>
              <a:rPr lang="en-US" sz="2800" dirty="0"/>
              <a:t>6</a:t>
            </a:r>
            <a:r>
              <a:rPr lang="th-TH" sz="2800" dirty="0"/>
              <a:t>) การที่เจ้าหนี้ผิดนัด</a:t>
            </a:r>
            <a:endParaRPr lang="en-US" sz="16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7657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878360" y="1327092"/>
            <a:ext cx="8435280" cy="534387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000" b="1" dirty="0"/>
              <a:t>2.4 </a:t>
            </a:r>
            <a:r>
              <a:rPr lang="th-TH" sz="3000" b="1" dirty="0"/>
              <a:t>กรณีที่กฎหมายบัญญัติให้มีผลเฉพาะตัวลูกหนี้ร่วมเพียงคนเดียว</a:t>
            </a:r>
            <a:endParaRPr lang="en-US" sz="3000" dirty="0"/>
          </a:p>
          <a:p>
            <a:r>
              <a:rPr lang="th-TH" sz="2800" dirty="0"/>
              <a:t>         มีบัญญัติตาม</a:t>
            </a:r>
            <a:r>
              <a:rPr lang="th-TH" sz="2800" b="1" dirty="0"/>
              <a:t>มาตรา </a:t>
            </a:r>
            <a:r>
              <a:rPr lang="en-US" sz="2800" b="1" dirty="0"/>
              <a:t>295 </a:t>
            </a:r>
            <a:r>
              <a:rPr lang="th-TH" sz="2800" dirty="0"/>
              <a:t>ดังนี้ </a:t>
            </a:r>
            <a:endParaRPr lang="en-US" sz="1600" dirty="0"/>
          </a:p>
          <a:p>
            <a:pPr marL="514350" indent="-514350">
              <a:buNone/>
            </a:pPr>
            <a:r>
              <a:rPr lang="th-TH" sz="2800" dirty="0"/>
              <a:t>            (</a:t>
            </a:r>
            <a:r>
              <a:rPr lang="en-US" sz="2800" dirty="0"/>
              <a:t>1</a:t>
            </a:r>
            <a:r>
              <a:rPr lang="th-TH" sz="2800" dirty="0"/>
              <a:t>) การให้คำบอกกล่าว </a:t>
            </a:r>
          </a:p>
          <a:p>
            <a:pPr marL="514350" indent="-514350">
              <a:buNone/>
            </a:pPr>
            <a:r>
              <a:rPr lang="th-TH" sz="2800" dirty="0"/>
              <a:t>            (</a:t>
            </a:r>
            <a:r>
              <a:rPr lang="en-US" sz="2800" dirty="0"/>
              <a:t>2</a:t>
            </a:r>
            <a:r>
              <a:rPr lang="th-TH" sz="2800" dirty="0"/>
              <a:t>) การผิดนัด</a:t>
            </a:r>
          </a:p>
          <a:p>
            <a:pPr marL="514350" indent="-514350">
              <a:buNone/>
            </a:pPr>
            <a:r>
              <a:rPr lang="th-TH" sz="2800" dirty="0"/>
              <a:t>            (</a:t>
            </a:r>
            <a:r>
              <a:rPr lang="en-US" sz="2800" dirty="0"/>
              <a:t>3</a:t>
            </a:r>
            <a:r>
              <a:rPr lang="th-TH" sz="2800" dirty="0"/>
              <a:t>) การหยิบยกความผิด</a:t>
            </a:r>
          </a:p>
          <a:p>
            <a:pPr marL="514350" indent="-514350">
              <a:buNone/>
            </a:pPr>
            <a:r>
              <a:rPr lang="th-TH" sz="2800" dirty="0"/>
              <a:t>            (</a:t>
            </a:r>
            <a:r>
              <a:rPr lang="en-US" sz="2800" dirty="0"/>
              <a:t>4</a:t>
            </a:r>
            <a:r>
              <a:rPr lang="th-TH" sz="2800" dirty="0"/>
              <a:t>) การชำระหนี้เป็นอันพ้นวิสัยแก่ฝ่ายลูกหนี้ร่วมคนหนึ่ง</a:t>
            </a:r>
          </a:p>
          <a:p>
            <a:pPr marL="514350" indent="-514350">
              <a:buNone/>
            </a:pPr>
            <a:r>
              <a:rPr lang="th-TH" sz="2800" dirty="0"/>
              <a:t>            (</a:t>
            </a:r>
            <a:r>
              <a:rPr lang="en-US" sz="2800" dirty="0"/>
              <a:t>5</a:t>
            </a:r>
            <a:r>
              <a:rPr lang="th-TH" sz="2800" dirty="0"/>
              <a:t>) กำหนดอายุความ</a:t>
            </a:r>
          </a:p>
          <a:p>
            <a:pPr marL="514350" indent="-514350">
              <a:buNone/>
            </a:pPr>
            <a:r>
              <a:rPr lang="th-TH" sz="2800" dirty="0"/>
              <a:t>            (</a:t>
            </a:r>
            <a:r>
              <a:rPr lang="en-US" sz="2800" dirty="0"/>
              <a:t>6</a:t>
            </a:r>
            <a:r>
              <a:rPr lang="th-TH" sz="2800" dirty="0"/>
              <a:t>) อายุความสะดุดหยุดลง</a:t>
            </a:r>
          </a:p>
          <a:p>
            <a:pPr marL="514350" indent="-514350">
              <a:buNone/>
            </a:pPr>
            <a:r>
              <a:rPr lang="th-TH" sz="2800" dirty="0"/>
              <a:t>            (</a:t>
            </a:r>
            <a:r>
              <a:rPr lang="en-US" sz="2800" dirty="0"/>
              <a:t>7</a:t>
            </a:r>
            <a:r>
              <a:rPr lang="th-TH" sz="2800" dirty="0"/>
              <a:t>) สิทธิเรียกร้องเกลื่อนกลืนกันไปกับหนี้สิน</a:t>
            </a:r>
            <a:endParaRPr lang="en-US" sz="16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5411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3. </a:t>
            </a:r>
            <a:r>
              <a:rPr lang="th-TH" b="1" dirty="0"/>
              <a:t>เจ้าหนี้หลายคน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3200" b="1" dirty="0"/>
              <a:t>3.1</a:t>
            </a:r>
            <a:r>
              <a:rPr lang="th-TH" sz="3200" b="1" dirty="0"/>
              <a:t> กรณีที่ไม่ใช่เจ้าหนี้ร่วม</a:t>
            </a:r>
            <a:endParaRPr lang="en-US" sz="3200" dirty="0"/>
          </a:p>
          <a:p>
            <a:r>
              <a:rPr lang="th-TH" dirty="0"/>
              <a:t>       </a:t>
            </a:r>
            <a:r>
              <a:rPr lang="th-TH" sz="2800" b="1" dirty="0"/>
              <a:t>กรณีหนี้แบ่งได้ </a:t>
            </a:r>
            <a:r>
              <a:rPr lang="th-TH" sz="2800" dirty="0"/>
              <a:t>ปกติไม่ถือว่าเป็นเจ้าหนี้ร่วมกัน</a:t>
            </a:r>
            <a:endParaRPr lang="en-US" sz="2800" dirty="0"/>
          </a:p>
          <a:p>
            <a:r>
              <a:rPr lang="th-TH" sz="2800" dirty="0"/>
              <a:t>       </a:t>
            </a:r>
            <a:r>
              <a:rPr lang="th-TH" sz="2800" b="1" dirty="0"/>
              <a:t>กรณีหนี้แบ่งไม่ได้ </a:t>
            </a:r>
            <a:r>
              <a:rPr lang="th-TH" sz="2800" dirty="0"/>
              <a:t>อาจจะเป็นเจ้าหนี้ร่วมหรือไม่ก็ได้ ตาม</a:t>
            </a:r>
            <a:r>
              <a:rPr lang="th-TH" sz="2800" b="1" dirty="0"/>
              <a:t>มาตรา </a:t>
            </a:r>
            <a:r>
              <a:rPr lang="en-US" sz="2800" b="1" dirty="0"/>
              <a:t>302 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7922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884218" y="1705104"/>
            <a:ext cx="8229600" cy="4743935"/>
          </a:xfrm>
        </p:spPr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3200" dirty="0"/>
              <a:t>3.2</a:t>
            </a:r>
            <a:r>
              <a:rPr lang="th-TH" sz="3200" dirty="0"/>
              <a:t> </a:t>
            </a:r>
            <a:r>
              <a:rPr lang="th-TH" sz="3200" b="1" dirty="0"/>
              <a:t>กรณีของเจ้าหนี้ร่วม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th-TH" sz="3200" b="1" dirty="0"/>
              <a:t>       </a:t>
            </a:r>
            <a:r>
              <a:rPr lang="en-US" sz="3200" b="1" dirty="0"/>
              <a:t>1</a:t>
            </a:r>
            <a:r>
              <a:rPr lang="th-TH" sz="3200" b="1" dirty="0"/>
              <a:t>) เจ้าหนี้ร่วมคืออะไร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th-TH" sz="3200" b="1" dirty="0"/>
              <a:t>           มาตรา </a:t>
            </a:r>
            <a:r>
              <a:rPr lang="en-US" sz="3200" b="1" dirty="0"/>
              <a:t>298 </a:t>
            </a:r>
            <a:r>
              <a:rPr lang="th-TH" sz="3200" b="1" dirty="0"/>
              <a:t>  “เจ้าหนี้ร่วม”</a:t>
            </a:r>
            <a:r>
              <a:rPr lang="th-TH" sz="3200" dirty="0"/>
              <a:t>  คือ 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th-TH" sz="3200" b="1" dirty="0"/>
              <a:t>                                                  </a:t>
            </a:r>
            <a:r>
              <a:rPr lang="th-TH" sz="2800" dirty="0"/>
              <a:t>เจ้าหนี้ </a:t>
            </a:r>
            <a:endParaRPr lang="th-TH" sz="3200" dirty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th-TH" sz="3200" b="1" dirty="0"/>
              <a:t>              </a:t>
            </a:r>
            <a:r>
              <a:rPr lang="th-TH" sz="2800" dirty="0"/>
              <a:t>ลูกหนี้</a:t>
            </a:r>
            <a:r>
              <a:rPr lang="th-TH" sz="3200" b="1" dirty="0"/>
              <a:t>   </a:t>
            </a:r>
            <a:r>
              <a:rPr lang="en-US" sz="3200" b="1" dirty="0"/>
              <a:t> 20,000 </a:t>
            </a:r>
            <a:r>
              <a:rPr lang="th-TH" sz="3200" b="1" dirty="0"/>
              <a:t>       ข.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th-TH" sz="3200" b="1" dirty="0"/>
              <a:t>                   ก.</a:t>
            </a:r>
            <a:endParaRPr lang="en-US" sz="3200" b="1" dirty="0"/>
          </a:p>
          <a:p>
            <a:r>
              <a:rPr lang="th-TH" sz="3200" b="1" dirty="0"/>
              <a:t>                                                    ค. </a:t>
            </a:r>
          </a:p>
        </p:txBody>
      </p:sp>
      <p:sp>
        <p:nvSpPr>
          <p:cNvPr id="4" name="วงรี 3"/>
          <p:cNvSpPr/>
          <p:nvPr/>
        </p:nvSpPr>
        <p:spPr>
          <a:xfrm>
            <a:off x="5411238" y="4365104"/>
            <a:ext cx="864096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/>
          <p:cNvSpPr/>
          <p:nvPr/>
        </p:nvSpPr>
        <p:spPr>
          <a:xfrm>
            <a:off x="3249149" y="4944941"/>
            <a:ext cx="57606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>
            <a:off x="4124275" y="5219995"/>
            <a:ext cx="1080120" cy="2880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328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  2</a:t>
            </a:r>
            <a:r>
              <a:rPr lang="th-TH" sz="4000" b="1" dirty="0"/>
              <a:t>)</a:t>
            </a:r>
            <a:r>
              <a:rPr lang="en-US" sz="4000" b="1" dirty="0"/>
              <a:t> </a:t>
            </a:r>
            <a:r>
              <a:rPr lang="th-TH" sz="3200" b="1" dirty="0"/>
              <a:t>เจ้าหนี้ร่วมเกิดขึ้นได้อย่างไร</a:t>
            </a:r>
            <a:endParaRPr lang="en-US" dirty="0"/>
          </a:p>
          <a:p>
            <a:r>
              <a:rPr lang="th-TH" dirty="0"/>
              <a:t>        </a:t>
            </a:r>
            <a:r>
              <a:rPr lang="th-TH" sz="2800" dirty="0"/>
              <a:t>เจ้าหนี้ร่วมเกิดขึ้นได้ </a:t>
            </a:r>
            <a:r>
              <a:rPr lang="en-US" sz="2800" dirty="0"/>
              <a:t>2 </a:t>
            </a:r>
            <a:r>
              <a:rPr lang="th-TH" sz="2800" dirty="0"/>
              <a:t>กรณี ดังนี้</a:t>
            </a:r>
            <a:endParaRPr lang="en-US" dirty="0"/>
          </a:p>
          <a:p>
            <a:pPr lvl="0"/>
            <a:r>
              <a:rPr lang="th-TH" b="1" dirty="0"/>
              <a:t>         </a:t>
            </a:r>
            <a:r>
              <a:rPr lang="th-TH" sz="2800" b="1" dirty="0"/>
              <a:t>(</a:t>
            </a:r>
            <a:r>
              <a:rPr lang="en-US" sz="2800" b="1" dirty="0"/>
              <a:t>1</a:t>
            </a:r>
            <a:r>
              <a:rPr lang="th-TH" sz="2800" b="1" dirty="0"/>
              <a:t>)  เกิดขึ้นโดยนิติกรรมสัญญา </a:t>
            </a:r>
          </a:p>
          <a:p>
            <a:pPr lvl="0"/>
            <a:r>
              <a:rPr lang="th-TH" sz="2800" b="1" dirty="0"/>
              <a:t>         (</a:t>
            </a:r>
            <a:r>
              <a:rPr lang="en-US" sz="2800" b="1" dirty="0"/>
              <a:t>2</a:t>
            </a:r>
            <a:r>
              <a:rPr lang="th-TH" sz="2800" b="1" dirty="0"/>
              <a:t>) เกิดขึ้นโดยบทบัญญัติของกฎหมาย 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6067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3</a:t>
            </a:r>
            <a:r>
              <a:rPr lang="th-TH" sz="3200" b="1" dirty="0"/>
              <a:t>) สิทธิของเจ้าหนี้ร่วมในระหว่างกันเอง</a:t>
            </a:r>
            <a:endParaRPr lang="en-US" sz="3200" dirty="0"/>
          </a:p>
          <a:p>
            <a:r>
              <a:rPr lang="th-TH" sz="3200" b="1" dirty="0"/>
              <a:t>      </a:t>
            </a:r>
            <a:r>
              <a:rPr lang="th-TH" sz="2800" b="1" dirty="0"/>
              <a:t>มาตรา </a:t>
            </a:r>
            <a:r>
              <a:rPr lang="en-US" sz="2800" b="1" dirty="0"/>
              <a:t>300 </a:t>
            </a:r>
            <a:r>
              <a:rPr lang="th-TH" sz="2800" dirty="0"/>
              <a:t>เจ้าหนี้ร่วม มีสิทธิที่จะได้รับชำระหนี้ใน</a:t>
            </a:r>
            <a:r>
              <a:rPr lang="th-TH" sz="2800" dirty="0">
                <a:solidFill>
                  <a:srgbClr val="FF0000"/>
                </a:solidFill>
              </a:rPr>
              <a:t>ส่วนเท่าๆ กัน</a:t>
            </a:r>
            <a:endParaRPr lang="th-TH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1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3.3  </a:t>
            </a:r>
            <a:r>
              <a:rPr lang="th-TH" sz="3200" b="1" dirty="0"/>
              <a:t>การปฏิบัติของลูกหนี้หรือเจ้าหนี้ร่วมมีผลต่อเจ้าหนี้อื่นอย่างไร</a:t>
            </a:r>
            <a:endParaRPr lang="en-US" sz="3200" dirty="0"/>
          </a:p>
          <a:p>
            <a:r>
              <a:rPr lang="th-TH" dirty="0"/>
              <a:t>       </a:t>
            </a:r>
            <a:r>
              <a:rPr lang="th-TH" sz="2800" dirty="0"/>
              <a:t>กรณีนี้มีบัญญัติอยู่ในมาตรา </a:t>
            </a:r>
            <a:r>
              <a:rPr lang="en-US" sz="2800" dirty="0"/>
              <a:t>299 </a:t>
            </a:r>
            <a:r>
              <a:rPr lang="th-TH" sz="2800" dirty="0"/>
              <a:t>ได้แก่</a:t>
            </a:r>
            <a:endParaRPr lang="en-US" sz="2800" dirty="0"/>
          </a:p>
          <a:p>
            <a:pPr lvl="0"/>
            <a:r>
              <a:rPr lang="th-TH" sz="2800" dirty="0"/>
              <a:t>       (</a:t>
            </a:r>
            <a:r>
              <a:rPr lang="en-US" sz="2800" dirty="0"/>
              <a:t>1</a:t>
            </a:r>
            <a:r>
              <a:rPr lang="th-TH" sz="2800" dirty="0"/>
              <a:t>) เจ้าหนี้ผิดนัด</a:t>
            </a:r>
            <a:endParaRPr lang="en-US" sz="2800" dirty="0"/>
          </a:p>
          <a:p>
            <a:pPr lvl="0"/>
            <a:r>
              <a:rPr lang="th-TH" sz="2800" dirty="0"/>
              <a:t>       (</a:t>
            </a:r>
            <a:r>
              <a:rPr lang="en-US" sz="2800" dirty="0"/>
              <a:t>2</a:t>
            </a:r>
            <a:r>
              <a:rPr lang="th-TH" sz="2800" dirty="0"/>
              <a:t>)</a:t>
            </a:r>
            <a:r>
              <a:rPr lang="en-US" sz="2800" dirty="0"/>
              <a:t> </a:t>
            </a:r>
            <a:r>
              <a:rPr lang="th-TH" sz="2800" dirty="0"/>
              <a:t>หนี้เกลื่อนกลืนกัน</a:t>
            </a:r>
            <a:endParaRPr lang="en-US" sz="2800" dirty="0"/>
          </a:p>
          <a:p>
            <a:pPr lvl="0"/>
            <a:r>
              <a:rPr lang="th-TH" sz="2800" dirty="0"/>
              <a:t>       (</a:t>
            </a:r>
            <a:r>
              <a:rPr lang="en-US" sz="2800" dirty="0"/>
              <a:t>3</a:t>
            </a:r>
            <a:r>
              <a:rPr lang="th-TH" sz="2800" dirty="0"/>
              <a:t>) การชำระหนี้</a:t>
            </a:r>
            <a:endParaRPr lang="en-US" sz="2800" dirty="0"/>
          </a:p>
          <a:p>
            <a:r>
              <a:rPr lang="th-TH" sz="2800" dirty="0"/>
              <a:t>       (</a:t>
            </a:r>
            <a:r>
              <a:rPr lang="en-US" sz="2800" dirty="0"/>
              <a:t>4</a:t>
            </a:r>
            <a:r>
              <a:rPr lang="th-TH" sz="2800" dirty="0"/>
              <a:t>) ปลดหนี้</a:t>
            </a:r>
          </a:p>
        </p:txBody>
      </p:sp>
    </p:spTree>
    <p:extLst>
      <p:ext uri="{BB962C8B-B14F-4D97-AF65-F5344CB8AC3E}">
        <p14:creationId xmlns:p14="http://schemas.microsoft.com/office/powerpoint/2010/main" val="145390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ทบทวนก่อนเรียน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600" dirty="0"/>
              <a:t>1. </a:t>
            </a:r>
            <a:r>
              <a:rPr lang="th-TH" sz="3600" dirty="0"/>
              <a:t>หนี้ คืออะไร</a:t>
            </a:r>
          </a:p>
          <a:p>
            <a:r>
              <a:rPr lang="en-US" sz="3600" dirty="0"/>
              <a:t>2. </a:t>
            </a:r>
            <a:r>
              <a:rPr lang="th-TH" sz="3600" dirty="0"/>
              <a:t>บ่อเกิดแห่งหนี้ คืออะไร</a:t>
            </a:r>
          </a:p>
          <a:p>
            <a:r>
              <a:rPr lang="en-US" sz="3600" dirty="0"/>
              <a:t>3. </a:t>
            </a:r>
            <a:r>
              <a:rPr lang="th-TH" sz="3600" dirty="0"/>
              <a:t>วัตถุแห่งหนี้ คืออะไร</a:t>
            </a:r>
          </a:p>
          <a:p>
            <a:r>
              <a:rPr lang="en-US" sz="3600" dirty="0"/>
              <a:t>4. </a:t>
            </a:r>
            <a:r>
              <a:rPr lang="th-TH" sz="3600" dirty="0"/>
              <a:t>หลักเกณฑ์ลูกหนี้ผิดนัดและเจ้าหนี้ผิดนัด</a:t>
            </a:r>
          </a:p>
          <a:p>
            <a:r>
              <a:rPr lang="en-US" sz="3600" dirty="0"/>
              <a:t>5. </a:t>
            </a:r>
            <a:r>
              <a:rPr lang="th-TH" sz="3600" dirty="0"/>
              <a:t>สิทธิการเรียกร้องให้ลูกหนี้ชำระหนี้</a:t>
            </a:r>
          </a:p>
          <a:p>
            <a:r>
              <a:rPr lang="en-US" sz="3600" dirty="0"/>
              <a:t>6. </a:t>
            </a:r>
            <a:r>
              <a:rPr lang="th-TH" sz="3600" dirty="0"/>
              <a:t>ค่าสินไหมทดแทน</a:t>
            </a:r>
          </a:p>
          <a:p>
            <a:r>
              <a:rPr lang="en-US" sz="3600" dirty="0"/>
              <a:t>7. </a:t>
            </a:r>
            <a:r>
              <a:rPr lang="th-TH" sz="3600" dirty="0"/>
              <a:t>การชำระหนี้กลายเป็นพ้นวิสัย</a:t>
            </a:r>
          </a:p>
          <a:p>
            <a:r>
              <a:rPr lang="en-US" sz="3600" dirty="0"/>
              <a:t>8. </a:t>
            </a:r>
            <a:r>
              <a:rPr lang="th-TH" sz="3600" dirty="0"/>
              <a:t>รับช่วงสิทธิ รับช่วงทรัพย์</a:t>
            </a:r>
          </a:p>
          <a:p>
            <a:r>
              <a:rPr lang="en-US" sz="3600" dirty="0"/>
              <a:t>9. </a:t>
            </a:r>
            <a:r>
              <a:rPr lang="th-TH" sz="3600" dirty="0"/>
              <a:t>สิทธิยึดหน่วง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499E09-8EDF-4CA0-ADA1-001955F1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/>
              <a:t>เนื้อหาในครั้งนี้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21FF4EF-5894-49F8-8354-F2E643051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/>
              <a:t>1. </a:t>
            </a:r>
            <a:r>
              <a:rPr lang="th-TH" sz="2400" b="1" dirty="0"/>
              <a:t>หนี้ซึ่งมีลูกหนี้หรือเจ้าหนี้หลายคน</a:t>
            </a:r>
            <a:endParaRPr lang="en-US" sz="2400" dirty="0"/>
          </a:p>
          <a:p>
            <a:pPr lvl="0"/>
            <a:r>
              <a:rPr lang="en-US" sz="2400" b="1" dirty="0"/>
              <a:t>2. </a:t>
            </a:r>
            <a:r>
              <a:rPr lang="th-TH" sz="2400" b="1" dirty="0"/>
              <a:t>ลูกหนี้หลายคน</a:t>
            </a:r>
            <a:endParaRPr lang="en-US" sz="2400" dirty="0"/>
          </a:p>
          <a:p>
            <a:pPr lvl="0"/>
            <a:r>
              <a:rPr lang="en-US" sz="2400" b="1" dirty="0"/>
              <a:t>3. </a:t>
            </a:r>
            <a:r>
              <a:rPr lang="th-TH" sz="2400" b="1" dirty="0"/>
              <a:t>เจ้าหนี้หลายคน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652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991544" y="1628800"/>
          <a:ext cx="82296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8000" b="1" dirty="0"/>
                        <a:t>ลูกหนี้และเจ้าหนี้หลายคน</a:t>
                      </a:r>
                    </a:p>
                    <a:p>
                      <a:pPr algn="ctr"/>
                      <a:endParaRPr lang="th-TH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01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ลูกหนี้และเจ้าหนี้หลายคน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/>
              <a:t>1. </a:t>
            </a:r>
            <a:r>
              <a:rPr lang="th-TH" sz="3200" b="1" dirty="0"/>
              <a:t>หนี้ซึ่งมีลูกหนี้หรือเจ้าหนี้หลายคน</a:t>
            </a:r>
            <a:endParaRPr lang="en-US" sz="3200" dirty="0"/>
          </a:p>
          <a:p>
            <a:pPr lvl="0"/>
            <a:r>
              <a:rPr lang="en-US" sz="3200" b="1" dirty="0"/>
              <a:t>2. </a:t>
            </a:r>
            <a:r>
              <a:rPr lang="th-TH" sz="3200" b="1" dirty="0"/>
              <a:t>ลูกหนี้หลายคน</a:t>
            </a:r>
            <a:endParaRPr lang="en-US" sz="3200" dirty="0"/>
          </a:p>
          <a:p>
            <a:pPr lvl="0"/>
            <a:r>
              <a:rPr lang="en-US" sz="3200" b="1" dirty="0"/>
              <a:t>3. </a:t>
            </a:r>
            <a:r>
              <a:rPr lang="th-TH" sz="3200" b="1" dirty="0"/>
              <a:t>เจ้าหนี้หลายคน</a:t>
            </a:r>
            <a:endParaRPr lang="en-US" sz="3200" dirty="0"/>
          </a:p>
          <a:p>
            <a:pPr>
              <a:buNone/>
            </a:pP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72830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1. </a:t>
            </a:r>
            <a:r>
              <a:rPr lang="th-TH" b="1" dirty="0"/>
              <a:t>หนี้ซึ่งมีลูกหนี้หรือเจ้าหนี้หลายคน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th-TH" sz="3200" b="1" dirty="0"/>
              <a:t> </a:t>
            </a:r>
            <a:r>
              <a:rPr lang="en-US" sz="3200" b="1" dirty="0"/>
              <a:t>1.1 </a:t>
            </a:r>
            <a:r>
              <a:rPr lang="th-TH" sz="3200" b="1" dirty="0"/>
              <a:t>ลูกหนี้เจ้าหนี้หลายคน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endParaRPr lang="en-US" sz="1400" dirty="0"/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endParaRPr lang="en-US" sz="1400" dirty="0"/>
          </a:p>
          <a:p>
            <a:endParaRPr lang="th-TH" dirty="0"/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3158460014"/>
              </p:ext>
            </p:extLst>
          </p:nvPr>
        </p:nvGraphicFramePr>
        <p:xfrm>
          <a:off x="5573689" y="207536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61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3600" b="1" dirty="0"/>
              <a:t>1.2 </a:t>
            </a:r>
            <a:r>
              <a:rPr lang="th-TH" sz="3600" b="1" dirty="0"/>
              <a:t> หนี้ร่วม</a:t>
            </a:r>
            <a:endParaRPr lang="en-US" sz="3600" b="1" dirty="0"/>
          </a:p>
          <a:p>
            <a:r>
              <a:rPr lang="th-TH" sz="3200" b="1" dirty="0"/>
              <a:t>หนี้ร่วมมีทฤษฎีแบ่งออกเป็น </a:t>
            </a:r>
            <a:r>
              <a:rPr lang="en-US" sz="3200" b="1" dirty="0"/>
              <a:t>4 </a:t>
            </a:r>
            <a:r>
              <a:rPr lang="th-TH" sz="3200" b="1" dirty="0"/>
              <a:t>ประเภท</a:t>
            </a:r>
            <a:endParaRPr lang="en-US" sz="3200" b="1" dirty="0"/>
          </a:p>
          <a:p>
            <a:pPr lvl="0"/>
            <a:r>
              <a:rPr lang="th-TH" sz="3200" b="1" dirty="0"/>
              <a:t>(</a:t>
            </a:r>
            <a:r>
              <a:rPr lang="en-US" sz="3200" b="1" dirty="0"/>
              <a:t>1</a:t>
            </a:r>
            <a:r>
              <a:rPr lang="th-TH" sz="3200" b="1" dirty="0"/>
              <a:t>) ลูกหนี้รับผิดร่วมกันแต่ไม่แทนกัน</a:t>
            </a:r>
            <a:endParaRPr lang="en-US" sz="3200" b="1" dirty="0"/>
          </a:p>
          <a:p>
            <a:r>
              <a:rPr lang="th-TH" sz="3200" b="1" dirty="0"/>
              <a:t>(</a:t>
            </a:r>
            <a:r>
              <a:rPr lang="en-US" sz="3200" b="1" dirty="0"/>
              <a:t>2</a:t>
            </a:r>
            <a:r>
              <a:rPr lang="th-TH" sz="3200" b="1" dirty="0"/>
              <a:t>) ลูกหนี้รับผิดร่วมกันและแทนกัน (</a:t>
            </a:r>
            <a:r>
              <a:rPr lang="th-TH" sz="3200" dirty="0"/>
              <a:t>มาตรา </a:t>
            </a:r>
            <a:r>
              <a:rPr lang="en-US" sz="3200" dirty="0"/>
              <a:t>291</a:t>
            </a:r>
            <a:r>
              <a:rPr lang="th-TH" sz="3200" dirty="0"/>
              <a:t>)</a:t>
            </a:r>
            <a:endParaRPr lang="en-US" sz="3200" b="1" dirty="0"/>
          </a:p>
          <a:p>
            <a:r>
              <a:rPr lang="th-TH" sz="3200" b="1" dirty="0"/>
              <a:t>(</a:t>
            </a:r>
            <a:r>
              <a:rPr lang="en-US" sz="3200" b="1" dirty="0"/>
              <a:t>3</a:t>
            </a:r>
            <a:r>
              <a:rPr lang="th-TH" sz="3200" b="1" dirty="0"/>
              <a:t>) เจ้าหนี้มีสิทธิร่วมกันแต่ไม่แทนกัน (</a:t>
            </a:r>
            <a:r>
              <a:rPr lang="th-TH" sz="3200" dirty="0"/>
              <a:t>มาตรา </a:t>
            </a:r>
            <a:r>
              <a:rPr lang="en-US" sz="3200" dirty="0"/>
              <a:t>302</a:t>
            </a:r>
            <a:r>
              <a:rPr lang="th-TH" sz="3200" b="1" dirty="0"/>
              <a:t>)</a:t>
            </a:r>
            <a:endParaRPr lang="en-US" sz="3200" b="1" dirty="0"/>
          </a:p>
          <a:p>
            <a:r>
              <a:rPr lang="th-TH" sz="3200" b="1" dirty="0"/>
              <a:t>(</a:t>
            </a:r>
            <a:r>
              <a:rPr lang="en-US" sz="3200" b="1" dirty="0"/>
              <a:t>4</a:t>
            </a:r>
            <a:r>
              <a:rPr lang="th-TH" sz="3200" b="1" dirty="0"/>
              <a:t>) เจ้าหนี้มีสิทธิร่วมกันและแทนกัน(</a:t>
            </a:r>
            <a:r>
              <a:rPr lang="th-TH" sz="3200" dirty="0"/>
              <a:t>มาตรา </a:t>
            </a:r>
            <a:r>
              <a:rPr lang="en-US" sz="3200" dirty="0"/>
              <a:t>298</a:t>
            </a:r>
            <a:r>
              <a:rPr lang="th-TH" sz="3200" dirty="0"/>
              <a:t>)</a:t>
            </a:r>
            <a:endParaRPr lang="en-US" sz="3200" b="1" dirty="0"/>
          </a:p>
          <a:p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116478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2. </a:t>
            </a:r>
            <a:r>
              <a:rPr lang="th-TH" b="1" dirty="0"/>
              <a:t>ลูกหนี้หลายคน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3600" b="1" dirty="0"/>
              <a:t>2.1 </a:t>
            </a:r>
            <a:r>
              <a:rPr lang="th-TH" sz="3600" b="1" dirty="0"/>
              <a:t>กรณีที่ไม่ใช่ลูกหนี้ร่วม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th-TH" sz="3200" b="1" dirty="0"/>
              <a:t>    มาตรา </a:t>
            </a:r>
            <a:r>
              <a:rPr lang="en-US" sz="3200" b="1" dirty="0"/>
              <a:t>290 </a:t>
            </a:r>
            <a:r>
              <a:rPr lang="th-TH" sz="3200" dirty="0"/>
              <a:t>เป็นกรณีที่มีลูกหนี้หลายคนและเป็น</a:t>
            </a:r>
            <a:r>
              <a:rPr lang="th-TH" sz="3200" b="1" dirty="0">
                <a:solidFill>
                  <a:srgbClr val="FF0000"/>
                </a:solidFill>
              </a:rPr>
              <a:t>หนี้อันจะแบ่งกันชำระได้</a:t>
            </a:r>
            <a:r>
              <a:rPr lang="th-TH" sz="3200" dirty="0">
                <a:solidFill>
                  <a:srgbClr val="FF0000"/>
                </a:solidFill>
              </a:rPr>
              <a:t>  </a:t>
            </a:r>
            <a:r>
              <a:rPr lang="th-TH" sz="3200" b="1" dirty="0">
                <a:solidFill>
                  <a:srgbClr val="FF0000"/>
                </a:solidFill>
              </a:rPr>
              <a:t>กรณีสงสัย </a:t>
            </a:r>
            <a:r>
              <a:rPr lang="th-TH" sz="3200" dirty="0"/>
              <a:t>รับผิดเท่ากัน</a:t>
            </a:r>
          </a:p>
        </p:txBody>
      </p:sp>
    </p:spTree>
    <p:extLst>
      <p:ext uri="{BB962C8B-B14F-4D97-AF65-F5344CB8AC3E}">
        <p14:creationId xmlns:p14="http://schemas.microsoft.com/office/powerpoint/2010/main" val="24068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3600" b="1" dirty="0">
                <a:cs typeface="+mj-cs"/>
              </a:rPr>
              <a:t>2.2 </a:t>
            </a:r>
            <a:r>
              <a:rPr lang="th-TH" sz="3600" b="1" dirty="0">
                <a:cs typeface="+mj-cs"/>
              </a:rPr>
              <a:t>กรณีของลูกหนี้ร่วม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th-TH" sz="2800" b="1" dirty="0">
                <a:cs typeface="+mj-cs"/>
              </a:rPr>
              <a:t>      </a:t>
            </a:r>
            <a:r>
              <a:rPr lang="en-US" sz="2800" b="1" dirty="0">
                <a:cs typeface="+mj-cs"/>
              </a:rPr>
              <a:t>1</a:t>
            </a:r>
            <a:r>
              <a:rPr lang="th-TH" sz="2800" b="1" dirty="0">
                <a:cs typeface="+mj-cs"/>
              </a:rPr>
              <a:t>) </a:t>
            </a:r>
            <a:r>
              <a:rPr lang="th-TH" sz="3200" b="1" dirty="0">
                <a:cs typeface="+mj-cs"/>
              </a:rPr>
              <a:t>ลูกหนี้ร่วมคืออะไร</a:t>
            </a:r>
            <a:endParaRPr lang="th-TH" sz="2800" b="1" dirty="0">
              <a:cs typeface="+mj-cs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th-TH" sz="2800" b="1" dirty="0">
                <a:cs typeface="+mj-cs"/>
              </a:rPr>
              <a:t>      มาตรา </a:t>
            </a:r>
            <a:r>
              <a:rPr lang="en-US" sz="2800" b="1" dirty="0">
                <a:cs typeface="+mj-cs"/>
              </a:rPr>
              <a:t>301</a:t>
            </a:r>
            <a:r>
              <a:rPr lang="en-US" sz="2800" dirty="0">
                <a:cs typeface="+mj-cs"/>
              </a:rPr>
              <a:t> </a:t>
            </a:r>
            <a:r>
              <a:rPr lang="th-TH" sz="2800" dirty="0">
                <a:cs typeface="+mj-cs"/>
              </a:rPr>
              <a:t>เป็นกรณีที่มีลูกหนี้หลายคน และเป็น</a:t>
            </a:r>
            <a:r>
              <a:rPr lang="th-TH" sz="2800" b="1" dirty="0">
                <a:solidFill>
                  <a:srgbClr val="FF0000"/>
                </a:solidFill>
                <a:cs typeface="+mj-cs"/>
              </a:rPr>
              <a:t>หนี้อันจะแบ่งชำระมิได้ </a:t>
            </a:r>
          </a:p>
          <a:p>
            <a:r>
              <a:rPr lang="th-TH" sz="2800" dirty="0">
                <a:cs typeface="+mj-cs"/>
              </a:rPr>
              <a:t>       หนี้ที่แบ่งชำระไม่ได้มีอยู่ </a:t>
            </a:r>
            <a:r>
              <a:rPr lang="en-US" sz="2800" dirty="0">
                <a:cs typeface="+mj-cs"/>
              </a:rPr>
              <a:t>2</a:t>
            </a:r>
            <a:r>
              <a:rPr lang="th-TH" sz="2800" dirty="0">
                <a:cs typeface="+mj-cs"/>
              </a:rPr>
              <a:t> ลักษณะ</a:t>
            </a:r>
            <a:endParaRPr lang="en-US" sz="2800" dirty="0">
              <a:cs typeface="+mj-cs"/>
            </a:endParaRPr>
          </a:p>
          <a:p>
            <a:pPr lvl="0"/>
            <a:r>
              <a:rPr lang="th-TH" sz="2800" b="1" dirty="0">
                <a:cs typeface="+mj-cs"/>
              </a:rPr>
              <a:t>      (</a:t>
            </a:r>
            <a:r>
              <a:rPr lang="en-US" sz="2800" b="1" dirty="0">
                <a:cs typeface="+mj-cs"/>
              </a:rPr>
              <a:t>1</a:t>
            </a:r>
            <a:r>
              <a:rPr lang="th-TH" sz="2800" b="1" dirty="0">
                <a:cs typeface="+mj-cs"/>
              </a:rPr>
              <a:t>) แบ่งชำระไม่ได้โดยสภาพแห่งทรัพย์</a:t>
            </a:r>
            <a:r>
              <a:rPr lang="th-TH" sz="2800" dirty="0">
                <a:cs typeface="+mj-cs"/>
              </a:rPr>
              <a:t> </a:t>
            </a:r>
          </a:p>
          <a:p>
            <a:pPr lvl="0"/>
            <a:r>
              <a:rPr lang="th-TH" sz="2800" b="1" dirty="0">
                <a:cs typeface="+mj-cs"/>
              </a:rPr>
              <a:t>      (</a:t>
            </a:r>
            <a:r>
              <a:rPr lang="en-US" sz="2800" b="1" dirty="0">
                <a:cs typeface="+mj-cs"/>
              </a:rPr>
              <a:t>2</a:t>
            </a:r>
            <a:r>
              <a:rPr lang="th-TH" sz="2800" b="1" dirty="0">
                <a:cs typeface="+mj-cs"/>
              </a:rPr>
              <a:t>) แบ่งชำระไม่ได้โดยสภาพแห่งหนี้</a:t>
            </a:r>
            <a:r>
              <a:rPr lang="th-TH" sz="2800" dirty="0">
                <a:cs typeface="+mj-cs"/>
              </a:rPr>
              <a:t> </a:t>
            </a:r>
            <a:endParaRPr lang="en-US" sz="2800" dirty="0">
              <a:cs typeface="+mj-cs"/>
            </a:endParaRPr>
          </a:p>
          <a:p>
            <a:endParaRPr lang="th-TH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76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977023FB0AB7FF4692185879F51422A4" ma:contentTypeVersion="10" ma:contentTypeDescription="สร้างเอกสารใหม่" ma:contentTypeScope="" ma:versionID="0ed9bb9844f1e009a5174a7afb6db91b">
  <xsd:schema xmlns:xsd="http://www.w3.org/2001/XMLSchema" xmlns:xs="http://www.w3.org/2001/XMLSchema" xmlns:p="http://schemas.microsoft.com/office/2006/metadata/properties" xmlns:ns3="628c7f2a-053a-435c-aff2-f98bc80c6f0d" targetNamespace="http://schemas.microsoft.com/office/2006/metadata/properties" ma:root="true" ma:fieldsID="8261613546a8b8d90a83294e6f7df443" ns3:_="">
    <xsd:import namespace="628c7f2a-053a-435c-aff2-f98bc80c6f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c7f2a-053a-435c-aff2-f98bc80c6f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37BA76-B494-41D4-8A3D-1978EB6323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F1B077-C9EE-4F3D-ADDD-7D747E932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8c7f2a-053a-435c-aff2-f98bc80c6f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845</Words>
  <Application>Microsoft Office PowerPoint</Application>
  <PresentationFormat>แบบจอกว้าง</PresentationFormat>
  <Paragraphs>108</Paragraphs>
  <Slides>19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3" baseType="lpstr">
      <vt:lpstr>Arial</vt:lpstr>
      <vt:lpstr>Garamond</vt:lpstr>
      <vt:lpstr>Leelawadee</vt:lpstr>
      <vt:lpstr>ชีวภาพ</vt:lpstr>
      <vt:lpstr>กฎหมายลักษณะแห่งหนี้</vt:lpstr>
      <vt:lpstr>ทบทวนก่อนเรียน</vt:lpstr>
      <vt:lpstr>เนื้อหาในครั้งนี้</vt:lpstr>
      <vt:lpstr>งานนำเสนอ PowerPoint</vt:lpstr>
      <vt:lpstr>ลูกหนี้และเจ้าหนี้หลายคน</vt:lpstr>
      <vt:lpstr>1. หนี้ซึ่งมีลูกหนี้หรือเจ้าหนี้หลายคน</vt:lpstr>
      <vt:lpstr>งานนำเสนอ PowerPoint</vt:lpstr>
      <vt:lpstr>2. ลูกหนี้หลายคน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3. เจ้าหนี้หลายคน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2020-05-27T07:23:12Z</dcterms:created>
  <dcterms:modified xsi:type="dcterms:W3CDTF">2020-06-24T15:47:43Z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0x010100977023FB0AB7FF4692185879F51422A4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