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79" r:id="rId13"/>
    <p:sldId id="278" r:id="rId14"/>
    <p:sldId id="267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A930-B3DF-4FC7-9FB0-18852AB6054F}" type="datetimeFigureOut">
              <a:rPr lang="th-TH" smtClean="0"/>
              <a:t>25/08/63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C9256-EC35-497A-9BF2-2A110ACDACE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09792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A930-B3DF-4FC7-9FB0-18852AB6054F}" type="datetimeFigureOut">
              <a:rPr lang="th-TH" smtClean="0"/>
              <a:t>25/08/63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C9256-EC35-497A-9BF2-2A110ACDACE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48532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A930-B3DF-4FC7-9FB0-18852AB6054F}" type="datetimeFigureOut">
              <a:rPr lang="th-TH" smtClean="0"/>
              <a:t>25/08/63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C9256-EC35-497A-9BF2-2A110ACDACE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36882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828800"/>
            <a:ext cx="7696200" cy="3657600"/>
          </a:xfrm>
        </p:spPr>
        <p:txBody>
          <a:bodyPr/>
          <a:lstStyle/>
          <a:p>
            <a:pPr lvl="0"/>
            <a:endParaRPr lang="th-TH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D1E14-EF4E-403D-8FA3-EAE34F404F8B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42602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A930-B3DF-4FC7-9FB0-18852AB6054F}" type="datetimeFigureOut">
              <a:rPr lang="th-TH" smtClean="0"/>
              <a:t>25/08/63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C9256-EC35-497A-9BF2-2A110ACDACE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17400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A930-B3DF-4FC7-9FB0-18852AB6054F}" type="datetimeFigureOut">
              <a:rPr lang="th-TH" smtClean="0"/>
              <a:t>25/08/63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C9256-EC35-497A-9BF2-2A110ACDACE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15934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A930-B3DF-4FC7-9FB0-18852AB6054F}" type="datetimeFigureOut">
              <a:rPr lang="th-TH" smtClean="0"/>
              <a:t>25/08/63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C9256-EC35-497A-9BF2-2A110ACDACE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45885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A930-B3DF-4FC7-9FB0-18852AB6054F}" type="datetimeFigureOut">
              <a:rPr lang="th-TH" smtClean="0"/>
              <a:t>25/08/63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C9256-EC35-497A-9BF2-2A110ACDACE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23493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A930-B3DF-4FC7-9FB0-18852AB6054F}" type="datetimeFigureOut">
              <a:rPr lang="th-TH" smtClean="0"/>
              <a:t>25/08/63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C9256-EC35-497A-9BF2-2A110ACDACE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2345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A930-B3DF-4FC7-9FB0-18852AB6054F}" type="datetimeFigureOut">
              <a:rPr lang="th-TH" smtClean="0"/>
              <a:t>25/08/63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C9256-EC35-497A-9BF2-2A110ACDACE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10656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A930-B3DF-4FC7-9FB0-18852AB6054F}" type="datetimeFigureOut">
              <a:rPr lang="th-TH" smtClean="0"/>
              <a:t>25/08/63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C9256-EC35-497A-9BF2-2A110ACDACE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67710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2A930-B3DF-4FC7-9FB0-18852AB6054F}" type="datetimeFigureOut">
              <a:rPr lang="th-TH" smtClean="0"/>
              <a:t>25/08/63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C9256-EC35-497A-9BF2-2A110ACDACE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23488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2A930-B3DF-4FC7-9FB0-18852AB6054F}" type="datetimeFigureOut">
              <a:rPr lang="th-TH" smtClean="0"/>
              <a:t>25/08/63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C9256-EC35-497A-9BF2-2A110ACDACE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89663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r_Dol\AppData\Local\Microsoft\Windows\INetCache\IE\M2ZHHDUO\Antalya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04837"/>
            <a:ext cx="7918648" cy="564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685800" y="660400"/>
            <a:ext cx="7772400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b="1" smtClean="0">
                <a:latin typeface="TH SarabunPSK" pitchFamily="34" charset="-34"/>
                <a:cs typeface="TH SarabunPSK" pitchFamily="34" charset="-34"/>
              </a:rPr>
              <a:t>รายได้ประชาชาติ</a:t>
            </a:r>
            <a:br>
              <a:rPr lang="th-TH" b="1" smtClean="0">
                <a:latin typeface="TH SarabunPSK" pitchFamily="34" charset="-34"/>
                <a:cs typeface="TH SarabunPSK" pitchFamily="34" charset="-34"/>
              </a:rPr>
            </a:br>
            <a:r>
              <a:rPr lang="en-US" b="1" smtClean="0">
                <a:latin typeface="TH SarabunPSK" pitchFamily="34" charset="-34"/>
                <a:cs typeface="TH SarabunPSK" pitchFamily="34" charset="-34"/>
              </a:rPr>
              <a:t>(National Income: NI)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8501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196752"/>
            <a:ext cx="7772400" cy="1080120"/>
          </a:xfrm>
        </p:spPr>
        <p:txBody>
          <a:bodyPr/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ชนิดของรายได้ประชาชาติ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2051" name="Picture 3" descr="C:\Users\Dr_Dol\AppData\Local\Microsoft\Windows\INetCache\IE\M2ZHHDUO\japanese-currency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106" y="2348880"/>
            <a:ext cx="4648200" cy="2650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4305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332656"/>
            <a:ext cx="8770350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thaiNumPeriod"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ผลิตภัณฑ์ในประเทศเบื้องต้น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(Gross Domestic Product) GDP</a:t>
            </a:r>
          </a:p>
          <a:p>
            <a:r>
              <a:rPr lang="th-TH" u="sng" dirty="0" smtClean="0">
                <a:latin typeface="TH SarabunPSK" pitchFamily="34" charset="-34"/>
                <a:cs typeface="TH SarabunPSK" pitchFamily="34" charset="-34"/>
              </a:rPr>
              <a:t>หมายถึง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มูลค่ารวมของสินค้าและบริการขั้นสุดท้ายภายในประเทศไม่ว่าผู้ผลิตจะมีสัญชาติใด</a:t>
            </a:r>
          </a:p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GDP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ประกอบด้วย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C+I+G+X+M (GDP=C+I+G+X-M)</a:t>
            </a: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๒. ผลิตภัณฑ์ประชาชาติเบื้องต้น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(Gross National Product) </a:t>
            </a:r>
          </a:p>
          <a:p>
            <a:r>
              <a:rPr lang="th-TH" u="sng" dirty="0" smtClean="0">
                <a:latin typeface="TH SarabunPSK" pitchFamily="34" charset="-34"/>
                <a:cs typeface="TH SarabunPSK" pitchFamily="34" charset="-34"/>
              </a:rPr>
              <a:t>หมายถึง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มูลค่ารวมของสินค้าและบริการขั้นสุดท้ายโดยคนที่ถือสัญชาตินั้น</a:t>
            </a:r>
          </a:p>
          <a:p>
            <a:r>
              <a:rPr lang="en-US" dirty="0">
                <a:latin typeface="TH SarabunPSK" pitchFamily="34" charset="-34"/>
                <a:cs typeface="TH SarabunPSK" pitchFamily="34" charset="-34"/>
              </a:rPr>
              <a:t>GNP =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GDP-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รายได้ที่มาจากต่างชาติเข้ามาลงทุนในประเทศ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+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รายได้ของผู้ที่อยู่นอกประเทศ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๓. ผลิตภัณฑ์ประชาชาติสุทธิ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(Net National Product) NNP</a:t>
            </a:r>
          </a:p>
          <a:p>
            <a:r>
              <a:rPr lang="th-TH" u="sng" dirty="0" smtClean="0">
                <a:latin typeface="TH SarabunPSK" pitchFamily="34" charset="-34"/>
                <a:cs typeface="TH SarabunPSK" pitchFamily="34" charset="-34"/>
              </a:rPr>
              <a:t>หมายถึง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รายได้ประชาชาติส่วนที่หักค่าใช้จ่ายกินทุน เช่น ค่าเสื่อมราคา ค่าเครื่องมือ เครื่อง</a:t>
            </a: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จักร ฯลฯ</a:t>
            </a:r>
          </a:p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NNP = GNP-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ค่าใช้จ่ายกินทุน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marL="514350" indent="-514350">
              <a:buAutoNum type="thaiNumPeriod"/>
            </a:pP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93661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764704"/>
            <a:ext cx="828092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dirty="0">
                <a:latin typeface="TH SarabunPSK" pitchFamily="34" charset="-34"/>
                <a:cs typeface="TH SarabunPSK" pitchFamily="34" charset="-34"/>
              </a:rPr>
              <a:t>๔. รายได้ประชาชาติ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dirty="0">
                <a:latin typeface="TH SarabunPSK" pitchFamily="34" charset="-34"/>
                <a:cs typeface="TH SarabunPSK" pitchFamily="34" charset="-34"/>
              </a:rPr>
              <a:t>(National Income) NI</a:t>
            </a:r>
          </a:p>
          <a:p>
            <a:r>
              <a:rPr lang="th-TH" u="sng" dirty="0">
                <a:latin typeface="TH SarabunPSK" pitchFamily="34" charset="-34"/>
                <a:cs typeface="TH SarabunPSK" pitchFamily="34" charset="-34"/>
              </a:rPr>
              <a:t>หมายถึง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ตัวเลขรายได้ที่เกิดจากการผลิตจริงๆ เป็นตัวที่บ่งถึงความสามารถในการ</a:t>
            </a:r>
            <a:r>
              <a:rPr lang="th-TH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ผลิต</a:t>
            </a:r>
          </a:p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NI = NNP-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ภาษีทางอ้อมสุทธิ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b="1" dirty="0">
                <a:latin typeface="TH SarabunPSK" pitchFamily="34" charset="-34"/>
                <a:cs typeface="TH SarabunPSK" pitchFamily="34" charset="-34"/>
              </a:rPr>
              <a:t>๕. รายได้ส่วนบุคคล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dirty="0">
                <a:latin typeface="TH SarabunPSK" pitchFamily="34" charset="-34"/>
                <a:cs typeface="TH SarabunPSK" pitchFamily="34" charset="-34"/>
              </a:rPr>
              <a:t>(Personal Income) PI</a:t>
            </a:r>
          </a:p>
          <a:p>
            <a:r>
              <a:rPr lang="th-TH" dirty="0">
                <a:latin typeface="TH SarabunPSK" pitchFamily="34" charset="-34"/>
                <a:cs typeface="TH SarabunPSK" pitchFamily="34" charset="-34"/>
              </a:rPr>
              <a:t>หมายถึง </a:t>
            </a:r>
            <a:r>
              <a:rPr lang="th-TH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รายได้ส่วนที่ตกถึงมือประชาชนและเป็นรายได้ที่บอกถึงแบบแผนใน</a:t>
            </a:r>
            <a:r>
              <a:rPr lang="th-TH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การบริโภค</a:t>
            </a:r>
            <a:endParaRPr lang="th-TH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และการเก็บออมของ</a:t>
            </a:r>
            <a:r>
              <a:rPr lang="th-TH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ประชาชน</a:t>
            </a:r>
          </a:p>
          <a:p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PI = NI-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กำไรที่ยังไม่ได้จัดสรรของกิจการ-ภาษีเงินได้นิติบุคคล-เงินโอน</a:t>
            </a:r>
            <a:endParaRPr lang="en-US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b="1" dirty="0">
                <a:latin typeface="TH SarabunPSK" pitchFamily="34" charset="-34"/>
                <a:cs typeface="TH SarabunPSK" pitchFamily="34" charset="-34"/>
              </a:rPr>
              <a:t>๖. รายได้ส่วนบุคคลสุทธิ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dirty="0">
                <a:latin typeface="TH SarabunPSK" pitchFamily="34" charset="-34"/>
                <a:cs typeface="TH SarabunPSK" pitchFamily="34" charset="-34"/>
              </a:rPr>
              <a:t>(Disposable Personal Income) DPI</a:t>
            </a:r>
          </a:p>
          <a:p>
            <a:r>
              <a:rPr lang="th-TH" u="sng" dirty="0">
                <a:latin typeface="TH SarabunPSK" pitchFamily="34" charset="-34"/>
                <a:cs typeface="TH SarabunPSK" pitchFamily="34" charset="-34"/>
              </a:rPr>
              <a:t>หมายถึง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รายได้สุทธิหลังจากหักภาษีส่วนบุคคลหรือภาษีเงินได้บุคคลธรรมดาไป</a:t>
            </a:r>
            <a:r>
              <a:rPr lang="th-TH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แล้ว ชี้ถึงอำนาจซื้อของประชาชน</a:t>
            </a:r>
          </a:p>
          <a:p>
            <a:r>
              <a:rPr lang="en-US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DPI = PI- </a:t>
            </a:r>
            <a:r>
              <a:rPr lang="th-TH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ภาษีเงินได้บุคคลธรรมดา</a:t>
            </a:r>
          </a:p>
          <a:p>
            <a:r>
              <a:rPr lang="en-US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Per Capita Income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เป็นรายได้ประชาชาติที่ใช้เปรียบเทียบความเจริญเติบโตทางเศรษฐกิจระหว่างประเทศ คำนวณจาก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GDP/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จำนวนประชากร</a:t>
            </a:r>
            <a:endParaRPr lang="en-US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6539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C:\Users\Dr_Dol\AppData\Local\Microsoft\Windows\INetCache\IE\M2ZHHDUO\bn13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2636912"/>
            <a:ext cx="571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12776"/>
            <a:ext cx="7772400" cy="122413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การคำนวณรายได้ประชาชาติ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8853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3" y="548680"/>
            <a:ext cx="8208913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thaiNumPeriod"/>
            </a:pPr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วิธีคำนวณรายได้ประชาชาติ</a:t>
            </a:r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ด้านการผลิต </a:t>
            </a:r>
            <a:r>
              <a:rPr lang="en-US" sz="3000" dirty="0" smtClean="0">
                <a:latin typeface="TH SarabunPSK" pitchFamily="34" charset="-34"/>
                <a:cs typeface="TH SarabunPSK" pitchFamily="34" charset="-34"/>
              </a:rPr>
              <a:t>(Product Approach)</a:t>
            </a:r>
          </a:p>
          <a:p>
            <a:pPr algn="just"/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       ๑.๑ คำนวณจากผลิตผลขั้นสุดท้าย </a:t>
            </a:r>
            <a:r>
              <a:rPr lang="en-US" sz="3000" dirty="0" smtClean="0">
                <a:latin typeface="TH SarabunPSK" pitchFamily="34" charset="-34"/>
                <a:cs typeface="TH SarabunPSK" pitchFamily="34" charset="-34"/>
              </a:rPr>
              <a:t>(Final Product) </a:t>
            </a:r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ที่ภาคเศรษฐกิจผลิตได้ในระยะเวลา ๑ ปี จาก</a:t>
            </a:r>
            <a:r>
              <a:rPr lang="th-TH" sz="3000" u="sng" dirty="0" smtClean="0">
                <a:latin typeface="TH SarabunPSK" pitchFamily="34" charset="-34"/>
                <a:cs typeface="TH SarabunPSK" pitchFamily="34" charset="-34"/>
              </a:rPr>
              <a:t>สาขา ๑๖  สาขา</a:t>
            </a:r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 ตามเกณฑ์ของสหประชาชาติ</a:t>
            </a:r>
          </a:p>
          <a:p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       ๑.๒ คำนวณจากมูลค่าเพิ่ม </a:t>
            </a:r>
            <a:r>
              <a:rPr lang="en-US" sz="3000" dirty="0" smtClean="0">
                <a:latin typeface="TH SarabunPSK" pitchFamily="34" charset="-34"/>
                <a:cs typeface="TH SarabunPSK" pitchFamily="34" charset="-34"/>
              </a:rPr>
              <a:t>(Value Added)</a:t>
            </a:r>
          </a:p>
          <a:p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๒.  วิธีคำนวณรายได้ประชาชาติ</a:t>
            </a:r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ด้านรายได้ </a:t>
            </a:r>
            <a:r>
              <a:rPr lang="en-US" sz="3000" dirty="0" smtClean="0">
                <a:latin typeface="TH SarabunPSK" pitchFamily="34" charset="-34"/>
                <a:cs typeface="TH SarabunPSK" pitchFamily="34" charset="-34"/>
              </a:rPr>
              <a:t>(Income Approach)</a:t>
            </a:r>
          </a:p>
          <a:p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เป็นการนำเอาผลตอบแทนจากปัจจัยการผลิต (ค่าเช่า ค่าจ้าง ดอกเบี้ย กำไร) รวม</a:t>
            </a:r>
          </a:p>
          <a:p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ทั้งรายได้ขององค์การธุรกิจที่มิใช่นิติบุคคลและรายได้ของรัฐบาล ยกเว้น รายได้ที่</a:t>
            </a:r>
          </a:p>
          <a:p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มิได้ก่อให้เกิดผลผลิตจะไม่นำมารวม เช่น เงินโอน รายได้จากการเก็งกำไร </a:t>
            </a:r>
          </a:p>
          <a:p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รายได้ที่ผิดกฏหมาย </a:t>
            </a:r>
            <a:endParaRPr lang="en-US" sz="30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๓. วิธีคำนวณรายได้ประชาชาติ</a:t>
            </a:r>
            <a:r>
              <a:rPr lang="th-TH" sz="3000" b="1" dirty="0" smtClean="0">
                <a:latin typeface="TH SarabunPSK" pitchFamily="34" charset="-34"/>
                <a:cs typeface="TH SarabunPSK" pitchFamily="34" charset="-34"/>
              </a:rPr>
              <a:t>ด้านรายจ่าย</a:t>
            </a:r>
            <a:r>
              <a:rPr lang="th-TH" sz="3000" b="1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3000" dirty="0" smtClean="0">
                <a:latin typeface="TH SarabunPSK" pitchFamily="34" charset="-34"/>
                <a:cs typeface="TH SarabunPSK" pitchFamily="34" charset="-34"/>
              </a:rPr>
              <a:t>(Expenditure Approach)</a:t>
            </a:r>
          </a:p>
          <a:p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เป็นการคำนวณหามูลค่าการใช้จ่ายซื้อสินค้าและบริการของเอกชนและรัฐบาล</a:t>
            </a:r>
          </a:p>
          <a:p>
            <a:r>
              <a:rPr lang="en-US" sz="3000" dirty="0" smtClean="0">
                <a:latin typeface="TH SarabunPSK" pitchFamily="34" charset="-34"/>
                <a:cs typeface="TH SarabunPSK" pitchFamily="34" charset="-34"/>
              </a:rPr>
              <a:t>GDP </a:t>
            </a:r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หรือ </a:t>
            </a:r>
            <a:r>
              <a:rPr lang="en-US" sz="3000" dirty="0" smtClean="0">
                <a:latin typeface="TH SarabunPSK" pitchFamily="34" charset="-34"/>
                <a:cs typeface="TH SarabunPSK" pitchFamily="34" charset="-34"/>
              </a:rPr>
              <a:t>GNP</a:t>
            </a:r>
            <a:r>
              <a:rPr lang="th-TH" sz="3000" dirty="0" smtClean="0">
                <a:latin typeface="TH SarabunPSK" pitchFamily="34" charset="-34"/>
                <a:cs typeface="TH SarabunPSK" pitchFamily="34" charset="-34"/>
              </a:rPr>
              <a:t> หรือ </a:t>
            </a:r>
            <a:r>
              <a:rPr lang="en-US" sz="3000" dirty="0" smtClean="0">
                <a:latin typeface="TH SarabunPSK" pitchFamily="34" charset="-34"/>
                <a:cs typeface="TH SarabunPSK" pitchFamily="34" charset="-34"/>
              </a:rPr>
              <a:t>Y 	= 	C+I+G+(X-M)</a:t>
            </a:r>
          </a:p>
          <a:p>
            <a:r>
              <a:rPr lang="th-TH" b="1" dirty="0" smtClean="0"/>
              <a:t>ระบบเศรษฐกิจไทยใช้สมการรายได้ประชาชาตินี้ (วิธีที่ ๓)</a:t>
            </a: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val="3697359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836712"/>
            <a:ext cx="7738016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GDP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	คือ 	ผลิตภัณฑ์ภายในประเทศเบื้องต้น	</a:t>
            </a:r>
            <a:endParaRPr lang="en-US" sz="32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GNP</a:t>
            </a:r>
            <a:r>
              <a:rPr lang="en-US" sz="32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คือ	ผลิตภัณฑ์ประชาชาติเบื้องต้น</a:t>
            </a:r>
            <a:endParaRPr lang="en-US" sz="3200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Y</a:t>
            </a:r>
            <a:r>
              <a:rPr lang="en-US" sz="32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คือ	รายได้ประชาชาติ</a:t>
            </a:r>
          </a:p>
          <a:p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C</a:t>
            </a:r>
            <a:r>
              <a:rPr lang="en-US" sz="3200" dirty="0" smtClean="0">
                <a:latin typeface="TH SarabunPSK" pitchFamily="34" charset="-34"/>
                <a:cs typeface="TH SarabunPSK" pitchFamily="34" charset="-34"/>
              </a:rPr>
              <a:t> (consumption)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	คือ	การใช้จ่ายเพื่อการบริโภคของเอกชน</a:t>
            </a:r>
          </a:p>
          <a:p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I</a:t>
            </a:r>
            <a:r>
              <a:rPr lang="en-US" sz="3200" dirty="0" smtClean="0">
                <a:latin typeface="TH SarabunPSK" pitchFamily="34" charset="-34"/>
                <a:cs typeface="TH SarabunPSK" pitchFamily="34" charset="-34"/>
              </a:rPr>
              <a:t> (investment)	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คือ	รายจ่ายเพื่อการลงทุนของเอกชน</a:t>
            </a:r>
          </a:p>
          <a:p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G</a:t>
            </a:r>
            <a:r>
              <a:rPr lang="en-US" sz="3200" dirty="0" smtClean="0">
                <a:latin typeface="TH SarabunPSK" pitchFamily="34" charset="-34"/>
                <a:cs typeface="TH SarabunPSK" pitchFamily="34" charset="-34"/>
              </a:rPr>
              <a:t> (Government Expenditure)	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คือ	รายจ่ายของรัฐบาล</a:t>
            </a:r>
          </a:p>
          <a:p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ทั้งในการบริโภคและการลงทุน</a:t>
            </a:r>
            <a:endParaRPr lang="th-TH" sz="32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(X-M)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		คือ	ผลต่างระหว่างสินค้าส่งออกกับสินค้านำเข้า</a:t>
            </a:r>
          </a:p>
          <a:p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X</a:t>
            </a:r>
            <a:r>
              <a:rPr lang="en-US" sz="32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ย่อมาจาก </a:t>
            </a:r>
            <a:r>
              <a:rPr lang="en-US" sz="3200" u="sng" dirty="0" smtClean="0">
                <a:latin typeface="TH SarabunPSK" pitchFamily="34" charset="-34"/>
                <a:cs typeface="TH SarabunPSK" pitchFamily="34" charset="-34"/>
              </a:rPr>
              <a:t>Export</a:t>
            </a:r>
            <a:r>
              <a:rPr lang="en-US" sz="32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หมายถึงสินค้าส่งออก</a:t>
            </a:r>
          </a:p>
          <a:p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M</a:t>
            </a:r>
            <a:r>
              <a:rPr lang="en-US" sz="32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ย่อมาจาก </a:t>
            </a:r>
            <a:r>
              <a:rPr lang="en-US" sz="3200" u="sng" dirty="0" smtClean="0">
                <a:latin typeface="TH SarabunPSK" pitchFamily="34" charset="-34"/>
                <a:cs typeface="TH SarabunPSK" pitchFamily="34" charset="-34"/>
              </a:rPr>
              <a:t>Import</a:t>
            </a:r>
            <a:r>
              <a:rPr lang="en-US" sz="32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หมายถึงสินค้านำเข้า</a:t>
            </a:r>
          </a:p>
        </p:txBody>
      </p:sp>
    </p:spTree>
    <p:extLst>
      <p:ext uri="{BB962C8B-B14F-4D97-AF65-F5344CB8AC3E}">
        <p14:creationId xmlns:p14="http://schemas.microsoft.com/office/powerpoint/2010/main" val="14897054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692696"/>
            <a:ext cx="828092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รายได้ประชาชาติที่คำนวณได้ทั้ง ๓ วิธี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จะเท่ากัน จะต้องอยู่ภายใต้ข้อสมมติดังนี้</a:t>
            </a:r>
          </a:p>
          <a:p>
            <a:pPr marL="514350" indent="-514350">
              <a:buAutoNum type="thaiNumPeriod"/>
            </a:pP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ระบบเศรษฐกิจแบบปิด </a:t>
            </a:r>
            <a:r>
              <a:rPr lang="en-US" sz="3200" dirty="0" smtClean="0">
                <a:latin typeface="TH SarabunPSK" pitchFamily="34" charset="-34"/>
                <a:cs typeface="TH SarabunPSK" pitchFamily="34" charset="-34"/>
              </a:rPr>
              <a:t>(Closed Economy)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คือเป็นระบบเศรษฐกิจ</a:t>
            </a:r>
          </a:p>
          <a:p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ที่ไม่มีการค้าระหว่างประเทศและรัฐบาลไม่เข้ามาแทรกแซงกิจกรรมต่างๆทาง</a:t>
            </a:r>
          </a:p>
          <a:p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เศรษฐกิจ</a:t>
            </a:r>
          </a:p>
          <a:p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๒. ผู้บริโภคจะใช้จ่ายรายได้ทั้งหมดที่ตนมีอยู่ ไม่มีการออม</a:t>
            </a:r>
          </a:p>
          <a:p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๓. ภาคธุรกิจสามารถขายสินค้าและบริการของตนหมดพอดี ไม่มีสินค้าคงเหลือ</a:t>
            </a:r>
          </a:p>
          <a:p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๔. ภาคธุรกิจจะใช้รายได้ทั้งหมดเพื่อการซื้อปัจจัยการผลิต ไม่มีการสะสมทุนและไม่มีค่าชำรุดสึกหรอของสินค้าทุน</a:t>
            </a:r>
            <a:endParaRPr lang="th-TH" sz="32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71915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556792"/>
            <a:ext cx="81491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ดังนั้น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 การหมุนเวียนสินค้าและบริการและปัจจัยการผลิต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ระหว่างภาคครัวเรือนและภาคธุรกิจจะมีค่าเท่ากันเสมอ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หรือกล่าวได้ว่า การคำนวณรายได้ประชาชาติทั้ง ๓ วิธี จะได้ผลลัพท์เท่ากัน</a:t>
            </a:r>
            <a:endParaRPr lang="th-TH" sz="32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1026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210767"/>
          </a:xfrm>
        </p:spPr>
        <p:txBody>
          <a:bodyPr/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ประโยชน์ของตัวเลขรายได้ประชาชาติ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8195" name="Picture 3" descr="C:\Users\Dr_Dol\AppData\Local\Microsoft\Windows\INetCache\IE\M2ZHHDUO\img8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284984"/>
            <a:ext cx="4032448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44843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692696"/>
            <a:ext cx="7870303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๑. ตัวเลขรายได้ประชาชาติเป็นเครื่องแสดงสถานภาพทางเศรษฐกิจ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ในรอบปี</a:t>
            </a: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เนื่องจากสามารถคำนวณรายได้ประชาชาติได้ ๓ วิธี แต่ละวิธีให้ประโยชน์ใน</a:t>
            </a: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การแสดงสถานภาพทางเศรษฐกิจแตกต่างกันดังนี้</a:t>
            </a:r>
          </a:p>
          <a:p>
            <a:r>
              <a:rPr lang="th-TH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๑.๑ ทางด้านผลิตภัณฑ์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(GNP)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ทำให้รู้โครงสร้างเศรษฐกิจของประเทศว่าสามารถผลิตสินค้าและบริการในแต่ละสาขาเศรษฐกิจได้เป็นสัดส่วนเท่าใดของมูลค่าสินค้าและบริการทั้งหมดที่ประเทศผลิตขึ้นได้</a:t>
            </a:r>
          </a:p>
          <a:p>
            <a:r>
              <a:rPr lang="th-TH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๑.๒ ด้านรายได้ ทำให้รู้ว่ารายได้ของประชากรของประเทศได้มาในรูปใดบ้าง คิดเป็นสัดส่วนเท่าใดของรายได้ทั้งหมดของประชากร รายได้ของรัฐเป็นเท่าใด</a:t>
            </a: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๑.๓ ด้านรายจ่าย ทำให้รู้ว่ารายจ่ายของประเทศเป็นอย่างไร (รายจ่ายในการบริโภค การลงทุน  รายจ่ายของรัฐ รายจ่ายในการซื้อสินค้าเข้า รายได้จากการขายสินค้าออก รายได้สุทธิจากการลงทุนต่างประเทศมีมูลค่าเท่าใดและเป็นสัดส่วนเท่าใดของรายได้ประชาชาติ เป็นต้น</a:t>
            </a:r>
          </a:p>
          <a:p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41142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2734" y="836712"/>
            <a:ext cx="828092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การศึกษาเรื่อง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“รายได้ประชาชาติ” เป็นประเด็นศึกษาระบบเศรษฐกิจในภาพรวม ที่เรียกว่า เศรษฐศาสตร์ “มหภาค” รายได้ประชาชาติเป็นเครื่องมือวัดกิจกรรมทางเศรษฐกิจของประเทศในรอบระยะเวลาใดเวลาหนึ่ง โดยปกติคือเวลา๑ ปี ซึ่งเป็นการรวบรวมตัวเลขเพื่อจัดทำในรูปแบบบัญชี เรียกว่า “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บัญชีรายได้ประชาชาติ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” </a:t>
            </a:r>
            <a:r>
              <a:rPr lang="en-US" sz="3200" dirty="0" smtClean="0">
                <a:latin typeface="TH SarabunPSK" pitchFamily="34" charset="-34"/>
                <a:cs typeface="TH SarabunPSK" pitchFamily="34" charset="-34"/>
              </a:rPr>
              <a:t>(National Income Account)</a:t>
            </a:r>
          </a:p>
          <a:p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ระบบบัญชีแห่งชาติที่ประเทศต่างๆนิยมนำมาใช้</a:t>
            </a:r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ประกอบด้วย ๔ บัญชี กับ ๑ ตาราง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 ได้แก่ ๑) บัญชีรายได้ประชาชาติ ๒) บัญชีเศรษฐกิจเงินทุน ๓) บัญชีดุลการชำระเงิน ๔) บัญชีงบดุลแห่งชาติ และ ตารางปัจจัยการผลิตและผลผลิต</a:t>
            </a:r>
            <a:endParaRPr lang="en-US" sz="3200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sz="3200" dirty="0" smtClean="0">
              <a:latin typeface="TH SarabunPSK" pitchFamily="34" charset="-34"/>
              <a:cs typeface="TH SarabunPSK" pitchFamily="34" charset="-34"/>
            </a:endParaRPr>
          </a:p>
          <a:p>
            <a:endParaRPr lang="th-TH" sz="32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1246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5" y="908720"/>
            <a:ext cx="828092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๒. ตัวเลขรายได้ประชาชาติเป็นดัชนี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ที่ใช้วัดและเปรียบเทียบทางเศรษฐกิจ นอกจากนี้ยังใช้ในการวางแผนพัฒนาเศรษฐกิจอีกด้วย</a:t>
            </a:r>
          </a:p>
          <a:p>
            <a:pPr algn="just"/>
            <a:r>
              <a:rPr lang="th-TH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๒.๑ การวัดฐานะทางเศรษฐกิจ สามารถใช้ตัวเลขรายได้ประชาชาติหรือตัวเลขรายได้เฉลี่ยต่อบุคคลของปีนั้นเป็นเครื่องวัด</a:t>
            </a:r>
          </a:p>
          <a:p>
            <a:pPr algn="just"/>
            <a:r>
              <a:rPr lang="th-TH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๒.๒ การเปรียบเทียบฐานะทางเศรษฐกิจ (กับปีอื่นๆ) ถ้าตัวเลขรายได้ที่แท้จริงเฉลี่ยต่อบุคคลมีค่าสูงขึ้นแสดงว่าฐานะทางเศรษฐกิจของประเทศสูงขึ้นกว่าเดิม</a:t>
            </a:r>
          </a:p>
          <a:p>
            <a:pPr algn="just"/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๒.๓ ตัวเลขรายได้ประชาชาติเป็นเป้าหมายในการวางแผนพัฒนาเศรษฐกิจในทุกๆด้านเพื่อจะได้จัดสรรงบประมาณในการพัฒนาเศรษฐกิจและวางแผนนโยบายเศรษฐกิจในด้านต่างๆ ให้สอดคล้องกัน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4245092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ข้อควรคำนึงในการนำเอาตัวเลขรายได้ประชาชาติมาใช้ประโยชน์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626049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907" y="188640"/>
            <a:ext cx="864096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๑. การเปรียบเทียบรายได้ประชาชาติของปีต่างๆ จะต้องนำ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รายได้ประชาชาติ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ที่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แท้จริง</a:t>
            </a:r>
            <a:r>
              <a:rPr lang="en-US" sz="3200" dirty="0" smtClean="0">
                <a:latin typeface="TH SarabunPSK" pitchFamily="34" charset="-34"/>
                <a:cs typeface="TH SarabunPSK" pitchFamily="34" charset="-34"/>
              </a:rPr>
              <a:t> (Real </a:t>
            </a:r>
            <a:r>
              <a:rPr lang="en-US" sz="3200" dirty="0" smtClean="0">
                <a:latin typeface="TH SarabunPSK" pitchFamily="34" charset="-34"/>
                <a:cs typeface="TH SarabunPSK" pitchFamily="34" charset="-34"/>
              </a:rPr>
              <a:t>GNP)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เป็นตัวเปรียบเทียบเพื่อขจัด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การเปลี่ยนแปลง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อันเกิดจากราคาที่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เปลี่ยนแปลงไป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ในแต่ละปีออกเสียก่อน โดยเลือกเอาราคาสินค้าและบริการของปีใดปีหนึ่งที่เห็นว่าเป็นปกติที่สุดเพื่อใช้เป็นฐานสำหรับใช้เปรียบเทียบ</a:t>
            </a:r>
          </a:p>
          <a:p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       ๒. บางรายการทำให้เกิดรายได้แต่ไม่ได้นำออกสู่ตลาดจึงไม่ได้นำมาคิดรวมในรายได้ประชาชาติ ทำให้รายได้ประชาชาติที่คำนวณได้อาจต่ำกว่าที่เป็นจริง</a:t>
            </a:r>
          </a:p>
          <a:p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     ๓. ส่วนใหญ่จะมองค่ารายได้ประชาชาติในเชิงปริมาณ (ตัวเลข) จึงไม่แสดงถึงการกระจายรายได้ระหว่างกลุ่มบุคคลต่างๆ ในสังคม ดังนั้นการวัดสวัสดิการทางด้านสังคมควรพิจารณาจากรายได้เฉลี่ยต่อบุคคลมากกว่ารายได้ประชาชาติ ซึ่งรายได้เฉลี่ยต่อบุคคลยังใช้ในการเปรียบเทียบอัตราความเจริญเติบโตทางเศรษฐกิจระหว่างประเทศด้วย</a:t>
            </a:r>
            <a:endParaRPr lang="th-TH" sz="32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107733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06DB69DB-0BA0-4FE3-8789-ABEF9831A765}" type="slidenum">
              <a:rPr lang="en-US" sz="1400"/>
              <a:pPr eaLnBrk="1" hangingPunct="1"/>
              <a:t>23</a:t>
            </a:fld>
            <a:endParaRPr lang="th-TH" sz="1400"/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331640" y="2276872"/>
            <a:ext cx="6984132" cy="122396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th-TH" sz="7200" b="1" dirty="0" smtClean="0">
                <a:effectLst/>
                <a:latin typeface="TH SarabunPSK" pitchFamily="34" charset="-34"/>
                <a:cs typeface="TH SarabunPSK" pitchFamily="34" charset="-34"/>
              </a:rPr>
              <a:t>รายได้ประชาชาติ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h-TH" sz="40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ผศ.นันทวรรณ  ช่างคิด</a:t>
            </a:r>
          </a:p>
        </p:txBody>
      </p:sp>
    </p:spTree>
    <p:extLst>
      <p:ext uri="{BB962C8B-B14F-4D97-AF65-F5344CB8AC3E}">
        <p14:creationId xmlns:p14="http://schemas.microsoft.com/office/powerpoint/2010/main" val="3381821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72E6CF49-B018-41D7-893B-6DCD95FA0EAD}" type="slidenum">
              <a:rPr lang="en-US" sz="1400"/>
              <a:pPr eaLnBrk="1" hangingPunct="1"/>
              <a:t>24</a:t>
            </a:fld>
            <a:endParaRPr lang="th-TH" sz="1400"/>
          </a:p>
        </p:txBody>
      </p:sp>
      <p:sp>
        <p:nvSpPr>
          <p:cNvPr id="4099" name="Rectangle 9"/>
          <p:cNvSpPr>
            <a:spLocks noGrp="1" noChangeArrowheads="1"/>
          </p:cNvSpPr>
          <p:nvPr>
            <p:ph type="title"/>
          </p:nvPr>
        </p:nvSpPr>
        <p:spPr>
          <a:xfrm>
            <a:off x="1116013" y="620713"/>
            <a:ext cx="6550025" cy="1189037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th-TH" altLang="ko-KR" sz="4800" b="1" dirty="0" smtClean="0">
                <a:latin typeface="TH SarabunPSK" pitchFamily="34" charset="-34"/>
                <a:cs typeface="TH SarabunPSK" pitchFamily="34" charset="-34"/>
              </a:rPr>
              <a:t>รายได้ประชาชาติ</a:t>
            </a:r>
            <a:endParaRPr lang="th-TH" sz="4800" b="1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100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1187450" y="2205038"/>
            <a:ext cx="6769100" cy="3297237"/>
          </a:xfrm>
        </p:spPr>
        <p:txBody>
          <a:bodyPr/>
          <a:lstStyle/>
          <a:p>
            <a:pPr eaLnBrk="1" hangingPunct="1"/>
            <a:r>
              <a:rPr lang="th-TH" altLang="ko-KR" sz="4400" dirty="0" smtClean="0">
                <a:latin typeface="TH SarabunPSK" pitchFamily="34" charset="-34"/>
                <a:cs typeface="TH SarabunPSK" pitchFamily="34" charset="-34"/>
              </a:rPr>
              <a:t>รายได้ประชาชาติ</a:t>
            </a:r>
            <a:r>
              <a:rPr lang="en-US" altLang="ko-KR" sz="4400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   </a:t>
            </a:r>
            <a:r>
              <a:rPr lang="th-TH" altLang="ko-KR" sz="4400" dirty="0" smtClean="0">
                <a:latin typeface="TH SarabunPSK" pitchFamily="34" charset="-34"/>
                <a:cs typeface="TH SarabunPSK" pitchFamily="34" charset="-34"/>
              </a:rPr>
              <a:t>เป็นการรวบรวมตัวเลขเพื่อจัดทำในรูปบัญชี</a:t>
            </a:r>
            <a:r>
              <a:rPr lang="en-US" altLang="ko-KR" sz="4400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    </a:t>
            </a:r>
            <a:r>
              <a:rPr lang="th-TH" altLang="ko-KR" sz="4400" dirty="0" smtClean="0">
                <a:latin typeface="TH SarabunPSK" pitchFamily="34" charset="-34"/>
                <a:cs typeface="TH SarabunPSK" pitchFamily="34" charset="-34"/>
              </a:rPr>
              <a:t>เรียกว่า</a:t>
            </a:r>
            <a:r>
              <a:rPr lang="en-US" altLang="ko-KR" sz="4400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  </a:t>
            </a:r>
            <a:r>
              <a:rPr lang="th-TH" altLang="ko-KR" sz="4400" dirty="0" smtClean="0">
                <a:latin typeface="TH SarabunPSK" pitchFamily="34" charset="-34"/>
                <a:cs typeface="TH SarabunPSK" pitchFamily="34" charset="-34"/>
              </a:rPr>
              <a:t>บัญชีรายได้ประชาชาติ</a:t>
            </a:r>
            <a:r>
              <a:rPr lang="en-US" altLang="ko-KR" sz="4400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   (national    income   account) </a:t>
            </a:r>
            <a:endParaRPr lang="th-TH" sz="4400" dirty="0" smtClean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904045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B9D02511-202D-4084-BDDC-8B59A04C4A53}" type="slidenum">
              <a:rPr lang="en-US" sz="1400"/>
              <a:pPr eaLnBrk="1" hangingPunct="1"/>
              <a:t>25</a:t>
            </a:fld>
            <a:endParaRPr lang="th-TH" sz="1400"/>
          </a:p>
        </p:txBody>
      </p:sp>
      <p:sp>
        <p:nvSpPr>
          <p:cNvPr id="51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67544" y="1124744"/>
            <a:ext cx="7986712" cy="3817094"/>
          </a:xfrm>
        </p:spPr>
        <p:txBody>
          <a:bodyPr/>
          <a:lstStyle/>
          <a:p>
            <a:pPr eaLnBrk="1" hangingPunct="1"/>
            <a:r>
              <a:rPr lang="th-TH" altLang="ko-KR" sz="4000" dirty="0" smtClean="0">
                <a:latin typeface="TH SarabunPSK" pitchFamily="34" charset="-34"/>
                <a:cs typeface="TH SarabunPSK" pitchFamily="34" charset="-34"/>
              </a:rPr>
              <a:t>แสดงมูลค่าของสินค้าและบริการที่สามารถผลิตได้ในระยะเวลา</a:t>
            </a:r>
            <a:r>
              <a:rPr lang="en-US" altLang="ko-KR" sz="4000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   1  </a:t>
            </a:r>
            <a:r>
              <a:rPr lang="th-TH" altLang="ko-KR" sz="4000" dirty="0" smtClean="0">
                <a:latin typeface="TH SarabunPSK" pitchFamily="34" charset="-34"/>
                <a:cs typeface="TH SarabunPSK" pitchFamily="34" charset="-34"/>
              </a:rPr>
              <a:t>ปี</a:t>
            </a:r>
            <a:r>
              <a:rPr lang="en-US" altLang="ko-KR" sz="4000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   </a:t>
            </a:r>
            <a:endParaRPr lang="th-TH" altLang="ko-KR" sz="4000" dirty="0" smtClean="0">
              <a:latin typeface="TH SarabunPSK" pitchFamily="34" charset="-34"/>
              <a:cs typeface="TH SarabunPSK" pitchFamily="34" charset="-34"/>
            </a:endParaRPr>
          </a:p>
          <a:p>
            <a:pPr eaLnBrk="1" hangingPunct="1"/>
            <a:r>
              <a:rPr lang="th-TH" altLang="ko-KR" sz="4000" dirty="0" smtClean="0">
                <a:latin typeface="TH SarabunPSK" pitchFamily="34" charset="-34"/>
                <a:cs typeface="TH SarabunPSK" pitchFamily="34" charset="-34"/>
              </a:rPr>
              <a:t>เครื่องวัดการดำเนินงานของระบบเศรษฐกิจที่สำคัญ</a:t>
            </a:r>
          </a:p>
          <a:p>
            <a:pPr eaLnBrk="1" hangingPunct="1"/>
            <a:r>
              <a:rPr lang="th-TH" altLang="ko-KR" sz="4000" dirty="0" smtClean="0">
                <a:latin typeface="TH SarabunPSK" pitchFamily="34" charset="-34"/>
                <a:cs typeface="TH SarabunPSK" pitchFamily="34" charset="-34"/>
              </a:rPr>
              <a:t>แนวความคิดเรื่องรายได้ประชาชาติเริ่มมีมาตั้งแต่ศตวรรษที่</a:t>
            </a:r>
            <a:r>
              <a:rPr lang="en-US" altLang="ko-KR" sz="4000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  17  </a:t>
            </a:r>
            <a:r>
              <a:rPr lang="th-TH" altLang="ko-KR" sz="4000" dirty="0" smtClean="0">
                <a:latin typeface="TH SarabunPSK" pitchFamily="34" charset="-34"/>
                <a:cs typeface="TH SarabunPSK" pitchFamily="34" charset="-34"/>
              </a:rPr>
              <a:t>แล้ว</a:t>
            </a:r>
            <a:r>
              <a:rPr lang="en-US" altLang="ko-KR" sz="4000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 </a:t>
            </a:r>
            <a:endParaRPr lang="th-TH" sz="4000" dirty="0" smtClean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034943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67D5E84B-80C8-49F7-A744-5510DEC82DF8}" type="slidenum">
              <a:rPr lang="en-US" sz="1400"/>
              <a:pPr eaLnBrk="1" hangingPunct="1"/>
              <a:t>26</a:t>
            </a:fld>
            <a:endParaRPr lang="th-TH" sz="140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548680"/>
            <a:ext cx="6870700" cy="79288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ระบบบัญชีรายได้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ประชาชาติ</a:t>
            </a:r>
            <a:endParaRPr lang="th-TH" b="1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2260848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>1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>.  </a:t>
            </a:r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ระบบขององค์การสหประชาชาติ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pPr marL="0" indent="0" eaLnBrk="1" hangingPunct="1">
              <a:buNone/>
            </a:pP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>	2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>.  </a:t>
            </a:r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ระบบของประเทศสหรัฐอเมริกา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pPr marL="0" indent="0" eaLnBrk="1" hangingPunct="1">
              <a:buNone/>
            </a:pPr>
            <a:r>
              <a:rPr lang="en-US" altLang="ko-KR" sz="4000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	3</a:t>
            </a:r>
            <a:r>
              <a:rPr lang="en-US" altLang="ko-KR" sz="4000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.  </a:t>
            </a:r>
            <a:r>
              <a:rPr lang="th-TH" altLang="ko-KR" sz="4000" dirty="0" smtClean="0">
                <a:latin typeface="TH SarabunPSK" pitchFamily="34" charset="-34"/>
                <a:cs typeface="TH SarabunPSK" pitchFamily="34" charset="-34"/>
              </a:rPr>
              <a:t>ระบบ</a:t>
            </a:r>
            <a:r>
              <a:rPr lang="en-US" altLang="ko-KR" sz="4000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  Material  Product </a:t>
            </a:r>
            <a:endParaRPr lang="th-TH" sz="4000" dirty="0" smtClean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49448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1167B36A-1845-4B85-9BC3-931E4931EB95}" type="slidenum">
              <a:rPr lang="en-US" sz="1400"/>
              <a:pPr eaLnBrk="1" hangingPunct="1"/>
              <a:t>27</a:t>
            </a:fld>
            <a:endParaRPr lang="th-TH" sz="1400"/>
          </a:p>
        </p:txBody>
      </p:sp>
      <p:sp>
        <p:nvSpPr>
          <p:cNvPr id="7171" name="Rectangle 6"/>
          <p:cNvSpPr>
            <a:spLocks noGrp="1" noChangeArrowheads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ประเทศไทย</a:t>
            </a:r>
          </a:p>
        </p:txBody>
      </p:sp>
      <p:sp>
        <p:nvSpPr>
          <p:cNvPr id="717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355699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	พ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ศ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.  2508    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จึงเริ่มมีการตรวจสอบสมดุลด้านการใช้จ่ายและรายได้   </a:t>
            </a:r>
          </a:p>
          <a:p>
            <a:pPr marL="0" indent="0" eaLnBrk="1" hangingPunct="1">
              <a:buNone/>
            </a:pP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	พ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ศ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. 2510   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เป็นปีแรกที่คำนวณตรวจสอบทั้ง  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3  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ด้าน</a:t>
            </a:r>
          </a:p>
          <a:p>
            <a:pPr marL="0" indent="0" eaLnBrk="1" hangingPunct="1">
              <a:buNone/>
            </a:pP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	หน่วยงาน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ที่รับผิดชอบคือสำนักงานคณะกรรมการพัฒนาการเศรษฐกิจและสังคมแห่งชาติ</a:t>
            </a:r>
          </a:p>
        </p:txBody>
      </p:sp>
    </p:spTree>
    <p:extLst>
      <p:ext uri="{BB962C8B-B14F-4D97-AF65-F5344CB8AC3E}">
        <p14:creationId xmlns:p14="http://schemas.microsoft.com/office/powerpoint/2010/main" val="37300428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5D06BB87-46AB-4BB7-B223-1F3CF3604074}" type="slidenum">
              <a:rPr lang="en-US" sz="1400"/>
              <a:pPr eaLnBrk="1" hangingPunct="1"/>
              <a:t>28</a:t>
            </a:fld>
            <a:endParaRPr lang="th-TH" sz="140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60648"/>
            <a:ext cx="6870700" cy="97313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th-TH" sz="4800" b="1" dirty="0" smtClean="0">
                <a:latin typeface="TH SarabunPSK" pitchFamily="34" charset="-34"/>
                <a:cs typeface="TH SarabunPSK" pitchFamily="34" charset="-34"/>
              </a:rPr>
              <a:t>ความหมาย</a:t>
            </a:r>
            <a:endParaRPr lang="th-TH" sz="4800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319695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รายได้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ประชาชาติ</a:t>
            </a:r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หมายถึงมูลค่าของสินค้าและบริการที่ผลิตได้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ในรอบ  1  ปี</a:t>
            </a:r>
          </a:p>
          <a:p>
            <a:pPr marL="0" indent="0" eaLnBrk="1" hangingPunct="1">
              <a:buNone/>
            </a:pPr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	ผลรวม</a:t>
            </a:r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ของรายได้ประเภทต่าง ๆ ที่บุคคลในระบบเศรษฐกิจได้รับ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เนื่องจากการมีส่วนร่วมในการผลิต</a:t>
            </a:r>
          </a:p>
        </p:txBody>
      </p:sp>
    </p:spTree>
    <p:extLst>
      <p:ext uri="{BB962C8B-B14F-4D97-AF65-F5344CB8AC3E}">
        <p14:creationId xmlns:p14="http://schemas.microsoft.com/office/powerpoint/2010/main" val="40150176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B7E1AC2B-C822-4B36-92DB-F365D26CC4CB}" type="slidenum">
              <a:rPr lang="en-US" sz="1400"/>
              <a:pPr eaLnBrk="1" hangingPunct="1"/>
              <a:t>29</a:t>
            </a:fld>
            <a:endParaRPr lang="th-TH" sz="140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692150"/>
            <a:ext cx="7848600" cy="54737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ผลิตภัณฑ์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ในประเทศเบื้องต้น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(gross  domestic  product)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หรือ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GDP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ป็นมูลค่ารวมของสินค้าและบริการขั้นสุดท้ายที่ผลิตขึ้นภายในประเทศไม่ว่าผู้ผลิตจะเป็นคนสัญชาติใด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เป็นรายได้ประชาชาติที่คิดตามอาณาเขตของประเทศเป็นหลัก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เพื่อทราบโดยเบื้องต้นว่าในรอบ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1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ปี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ประเทศได้ใช้ปัจจัยการผลิตเพื่อผลิตสินค้าและบริการไปเท่าใด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ได้มูลค่าสินค้าและบริการมากน้อยเท่าใด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ผลิตภัณฑ์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ประชาชาติเบื้องต้น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(gross  national   product)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หรือ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GNP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เป็นมูลค่ารวมของสินค้าและบริการขั้นสุดท้าย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(final  product)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ซึ่งคิดตามราคาตลาด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(at  market  price)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ที่ผลิตขึ้นมาโดยคนที่ถือสัญชาตินั้นไม่ว่าบุคคลนั้นจะอยู่ในประเทศหรือต่างประเทศ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การคิดค่า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GNP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จะเน้นสัญชาติของผู้ผลิตเป็นหลักเพื่อจะถูดความสามารถเบื้องต้นในการผลิตของคนสัญชาตินั้น</a:t>
            </a:r>
          </a:p>
        </p:txBody>
      </p:sp>
    </p:spTree>
    <p:extLst>
      <p:ext uri="{BB962C8B-B14F-4D97-AF65-F5344CB8AC3E}">
        <p14:creationId xmlns:p14="http://schemas.microsoft.com/office/powerpoint/2010/main" val="88974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9" y="919009"/>
            <a:ext cx="82089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ระบบบัญชีรายได้ประชาชาติที่ประเทศต่างๆใช้ในปัจจุบัน มีอยู่ ๓ ระบบ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คือ</a:t>
            </a:r>
          </a:p>
          <a:p>
            <a:pPr marL="514350" indent="-514350">
              <a:buAutoNum type="thaiNumPeriod"/>
            </a:pP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ระบบขององค์การสหประชาชาติ </a:t>
            </a:r>
            <a:r>
              <a:rPr lang="en-US" sz="3200" dirty="0" smtClean="0">
                <a:latin typeface="TH SarabunPSK" pitchFamily="34" charset="-34"/>
                <a:cs typeface="TH SarabunPSK" pitchFamily="34" charset="-34"/>
              </a:rPr>
              <a:t>(UN System of National </a:t>
            </a:r>
          </a:p>
          <a:p>
            <a:r>
              <a:rPr lang="en-US" sz="3200" dirty="0" smtClean="0">
                <a:latin typeface="TH SarabunPSK" pitchFamily="34" charset="-34"/>
                <a:cs typeface="TH SarabunPSK" pitchFamily="34" charset="-34"/>
              </a:rPr>
              <a:t>Account: UNSNA)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 ใช้กับระบบเศรษฐกิจทุนนิยมเสรี ประเทศสมาชิกส่วน</a:t>
            </a:r>
          </a:p>
          <a:p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ใหญ่ใช้ระบบนี้</a:t>
            </a:r>
          </a:p>
          <a:p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๒. ระบบ</a:t>
            </a:r>
            <a:r>
              <a:rPr lang="th-TH" sz="3200" smtClean="0">
                <a:latin typeface="TH SarabunPSK" pitchFamily="34" charset="-34"/>
                <a:cs typeface="TH SarabunPSK" pitchFamily="34" charset="-34"/>
              </a:rPr>
              <a:t>ของประเทศสหรัฐอเมริกา </a:t>
            </a:r>
            <a:r>
              <a:rPr lang="en-US" sz="3200" dirty="0" smtClean="0">
                <a:latin typeface="TH SarabunPSK" pitchFamily="34" charset="-34"/>
                <a:cs typeface="TH SarabunPSK" pitchFamily="34" charset="-34"/>
              </a:rPr>
              <a:t>(USSNA)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ใช้กับระบบเศรษฐกิจทุนนิยมเสรี มีประเทศสหรัฐอเมริกาใช้เพียงประเทศเดียว</a:t>
            </a:r>
          </a:p>
          <a:p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๓. ระบบ </a:t>
            </a:r>
            <a:r>
              <a:rPr lang="en-US" sz="3200" dirty="0" smtClean="0">
                <a:latin typeface="TH SarabunPSK" pitchFamily="34" charset="-34"/>
                <a:cs typeface="TH SarabunPSK" pitchFamily="34" charset="-34"/>
              </a:rPr>
              <a:t>Material  Product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ใช้กับระบบเศรษฐกิจแบบมาร์กซิสม์ ใช้ในกลุ่มประเทศคอมมิวนิสต์</a:t>
            </a:r>
            <a:r>
              <a:rPr lang="en-US" sz="3200" dirty="0" smtClean="0">
                <a:latin typeface="TH SarabunPSK" pitchFamily="34" charset="-34"/>
                <a:cs typeface="TH SarabunPSK" pitchFamily="34" charset="-34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7789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58C40559-3CCC-45F5-BF32-EAE94B731858}" type="slidenum">
              <a:rPr lang="en-US" sz="1400"/>
              <a:pPr eaLnBrk="1" hangingPunct="1"/>
              <a:t>30</a:t>
            </a:fld>
            <a:endParaRPr lang="th-TH" sz="140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29600" cy="108012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ชนิดของรายได้ประชาชาติ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75950"/>
            <a:ext cx="8229600" cy="4633370"/>
          </a:xfrm>
        </p:spPr>
        <p:txBody>
          <a:bodyPr/>
          <a:lstStyle/>
          <a:p>
            <a:pPr marL="0" indent="0" eaLnBrk="1" hangingPunct="1">
              <a:buNone/>
            </a:pPr>
            <a:endParaRPr lang="th-TH" dirty="0" smtClean="0">
              <a:solidFill>
                <a:schemeClr val="bg1"/>
              </a:solidFill>
            </a:endParaRPr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2051050" y="2781300"/>
            <a:ext cx="5329238" cy="20161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th-TH" sz="3600" dirty="0"/>
              <a:t>1 คนไทย </a:t>
            </a:r>
            <a:r>
              <a:rPr lang="en-US" sz="3600" dirty="0"/>
              <a:t>=</a:t>
            </a:r>
            <a:r>
              <a:rPr lang="th-TH" sz="3600" dirty="0"/>
              <a:t> 600</a:t>
            </a:r>
          </a:p>
          <a:p>
            <a:r>
              <a:rPr lang="th-TH" sz="3600" dirty="0"/>
              <a:t>                    </a:t>
            </a:r>
            <a:r>
              <a:rPr lang="th-TH" sz="3600" dirty="0">
                <a:solidFill>
                  <a:schemeClr val="bg1"/>
                </a:solidFill>
              </a:rPr>
              <a:t>2.คนอเมริกัน</a:t>
            </a:r>
            <a:r>
              <a:rPr lang="en-US" sz="3600" dirty="0">
                <a:solidFill>
                  <a:schemeClr val="bg1"/>
                </a:solidFill>
              </a:rPr>
              <a:t>= </a:t>
            </a:r>
            <a:r>
              <a:rPr lang="th-TH" sz="3600" dirty="0">
                <a:solidFill>
                  <a:schemeClr val="bg1"/>
                </a:solidFill>
              </a:rPr>
              <a:t>400</a:t>
            </a:r>
          </a:p>
        </p:txBody>
      </p:sp>
      <p:sp>
        <p:nvSpPr>
          <p:cNvPr id="10246" name="AutoShape 7"/>
          <p:cNvSpPr>
            <a:spLocks noChangeArrowheads="1"/>
          </p:cNvSpPr>
          <p:nvPr/>
        </p:nvSpPr>
        <p:spPr bwMode="auto">
          <a:xfrm rot="10800000" flipH="1">
            <a:off x="2051050" y="2742619"/>
            <a:ext cx="5329238" cy="1943100"/>
          </a:xfrm>
          <a:prstGeom prst="rtTriangl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/>
            <a:r>
              <a:rPr lang="th-TH" sz="3600" dirty="0">
                <a:solidFill>
                  <a:schemeClr val="bg1"/>
                </a:solidFill>
              </a:rPr>
              <a:t>1.คนไทย</a:t>
            </a:r>
            <a:r>
              <a:rPr lang="en-US" sz="3600" dirty="0">
                <a:solidFill>
                  <a:schemeClr val="bg1"/>
                </a:solidFill>
              </a:rPr>
              <a:t>= 600</a:t>
            </a:r>
            <a:endParaRPr lang="th-TH" sz="3600" dirty="0">
              <a:solidFill>
                <a:schemeClr val="bg1"/>
              </a:solidFill>
            </a:endParaRPr>
          </a:p>
        </p:txBody>
      </p:sp>
      <p:sp>
        <p:nvSpPr>
          <p:cNvPr id="10247" name="Rectangle 8"/>
          <p:cNvSpPr>
            <a:spLocks noChangeArrowheads="1"/>
          </p:cNvSpPr>
          <p:nvPr/>
        </p:nvSpPr>
        <p:spPr bwMode="auto">
          <a:xfrm>
            <a:off x="2051049" y="4779386"/>
            <a:ext cx="5402263" cy="10795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3200" dirty="0">
                <a:solidFill>
                  <a:schemeClr val="bg1"/>
                </a:solidFill>
              </a:rPr>
              <a:t>ประเทศไทย</a:t>
            </a:r>
          </a:p>
          <a:p>
            <a:pPr algn="ctr"/>
            <a:r>
              <a:rPr lang="th-TH" sz="3200" dirty="0">
                <a:solidFill>
                  <a:schemeClr val="bg1"/>
                </a:solidFill>
              </a:rPr>
              <a:t>รวม</a:t>
            </a:r>
            <a:r>
              <a:rPr lang="en-US" sz="3200" dirty="0">
                <a:solidFill>
                  <a:schemeClr val="bg1"/>
                </a:solidFill>
              </a:rPr>
              <a:t>GDP=1000  </a:t>
            </a:r>
            <a:r>
              <a:rPr lang="th-TH" sz="3200" dirty="0">
                <a:solidFill>
                  <a:schemeClr val="bg1"/>
                </a:solidFill>
              </a:rPr>
              <a:t>ล้านล้านบาท</a:t>
            </a:r>
          </a:p>
        </p:txBody>
      </p:sp>
    </p:spTree>
    <p:extLst>
      <p:ext uri="{BB962C8B-B14F-4D97-AF65-F5344CB8AC3E}">
        <p14:creationId xmlns:p14="http://schemas.microsoft.com/office/powerpoint/2010/main" val="310686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EACFABD5-5CC1-4E28-9398-BBD9F92DBE8E}" type="slidenum">
              <a:rPr lang="en-US" sz="1400"/>
              <a:pPr eaLnBrk="1" hangingPunct="1"/>
              <a:t>31</a:t>
            </a:fld>
            <a:endParaRPr lang="th-TH" sz="14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81075"/>
            <a:ext cx="6870700" cy="771525"/>
          </a:xfrm>
        </p:spPr>
        <p:txBody>
          <a:bodyPr/>
          <a:lstStyle/>
          <a:p>
            <a:pPr eaLnBrk="1" hangingPunct="1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ผลิตภัณฑ์ประชาชาติเบื้องต้น (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GDP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) 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124074" y="2140140"/>
            <a:ext cx="5329238" cy="20161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th-TH" sz="3600" dirty="0"/>
              <a:t>1 คนไทย </a:t>
            </a:r>
            <a:r>
              <a:rPr lang="en-US" sz="3600" dirty="0"/>
              <a:t>=</a:t>
            </a:r>
            <a:r>
              <a:rPr lang="th-TH" sz="3600" dirty="0"/>
              <a:t> 600</a:t>
            </a:r>
          </a:p>
          <a:p>
            <a:r>
              <a:rPr lang="th-TH" sz="3600" dirty="0">
                <a:solidFill>
                  <a:schemeClr val="bg1"/>
                </a:solidFill>
              </a:rPr>
              <a:t>                    2.คนไทย</a:t>
            </a:r>
            <a:r>
              <a:rPr lang="en-US" sz="3600" dirty="0">
                <a:solidFill>
                  <a:schemeClr val="bg1"/>
                </a:solidFill>
              </a:rPr>
              <a:t>= </a:t>
            </a:r>
            <a:r>
              <a:rPr lang="th-TH" sz="3600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 rot="10800000" flipH="1">
            <a:off x="2124074" y="2140140"/>
            <a:ext cx="5329238" cy="1791800"/>
          </a:xfrm>
          <a:prstGeom prst="rtTriangl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/>
            <a:r>
              <a:rPr lang="th-TH" sz="3600" dirty="0">
                <a:solidFill>
                  <a:schemeClr val="bg1"/>
                </a:solidFill>
              </a:rPr>
              <a:t>1.อเมริกัน</a:t>
            </a:r>
          </a:p>
        </p:txBody>
      </p:sp>
    </p:spTree>
    <p:extLst>
      <p:ext uri="{BB962C8B-B14F-4D97-AF65-F5344CB8AC3E}">
        <p14:creationId xmlns:p14="http://schemas.microsoft.com/office/powerpoint/2010/main" val="4534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2B430219-59B3-4BFE-AFF1-C6BFF167F7B9}" type="slidenum">
              <a:rPr lang="en-US" sz="1400"/>
              <a:pPr eaLnBrk="1" hangingPunct="1"/>
              <a:t>32</a:t>
            </a:fld>
            <a:endParaRPr lang="th-TH" sz="1400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783003" y="1556792"/>
            <a:ext cx="7345363" cy="3313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th-TH" sz="4000" dirty="0">
                <a:latin typeface="TH SarabunPSK" pitchFamily="34" charset="-34"/>
                <a:cs typeface="TH SarabunPSK" pitchFamily="34" charset="-34"/>
              </a:rPr>
              <a:t>ประเทศอเมริกา</a:t>
            </a:r>
          </a:p>
          <a:p>
            <a:r>
              <a:rPr lang="th-TH" sz="4000" dirty="0">
                <a:latin typeface="TH SarabunPSK" pitchFamily="34" charset="-34"/>
                <a:cs typeface="TH SarabunPSK" pitchFamily="34" charset="-34"/>
              </a:rPr>
              <a:t>รวม</a:t>
            </a:r>
            <a:r>
              <a:rPr lang="en-US" sz="4000" dirty="0">
                <a:latin typeface="TH SarabunPSK" pitchFamily="34" charset="-34"/>
                <a:cs typeface="TH SarabunPSK" pitchFamily="34" charset="-34"/>
              </a:rPr>
              <a:t>GDP= GDP + </a:t>
            </a:r>
            <a:r>
              <a:rPr lang="th-TH" sz="4000" dirty="0">
                <a:latin typeface="TH SarabunPSK" pitchFamily="34" charset="-34"/>
                <a:cs typeface="TH SarabunPSK" pitchFamily="34" charset="-34"/>
              </a:rPr>
              <a:t>(พ.ท.4-พ.ท.2)</a:t>
            </a:r>
          </a:p>
          <a:p>
            <a:r>
              <a:rPr lang="en-US" sz="4000" dirty="0">
                <a:latin typeface="TH SarabunPSK" pitchFamily="34" charset="-34"/>
                <a:cs typeface="TH SarabunPSK" pitchFamily="34" charset="-34"/>
              </a:rPr>
              <a:t>=</a:t>
            </a:r>
            <a:r>
              <a:rPr lang="th-TH" sz="4000" dirty="0">
                <a:latin typeface="TH SarabunPSK" pitchFamily="34" charset="-34"/>
                <a:cs typeface="TH SarabunPSK" pitchFamily="34" charset="-34"/>
              </a:rPr>
              <a:t>1000+(200-400)</a:t>
            </a:r>
          </a:p>
          <a:p>
            <a:r>
              <a:rPr lang="en-US" sz="4000" dirty="0">
                <a:latin typeface="TH SarabunPSK" pitchFamily="34" charset="-34"/>
                <a:cs typeface="TH SarabunPSK" pitchFamily="34" charset="-34"/>
              </a:rPr>
              <a:t>=</a:t>
            </a:r>
            <a:r>
              <a:rPr lang="th-TH" sz="4000" dirty="0">
                <a:latin typeface="TH SarabunPSK" pitchFamily="34" charset="-34"/>
                <a:cs typeface="TH SarabunPSK" pitchFamily="34" charset="-34"/>
              </a:rPr>
              <a:t>800</a:t>
            </a:r>
          </a:p>
        </p:txBody>
      </p:sp>
    </p:spTree>
    <p:extLst>
      <p:ext uri="{BB962C8B-B14F-4D97-AF65-F5344CB8AC3E}">
        <p14:creationId xmlns:p14="http://schemas.microsoft.com/office/powerpoint/2010/main" val="414822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4058F6C4-C74A-4232-8B8F-5167DC188F95}" type="slidenum">
              <a:rPr lang="en-US" sz="1400"/>
              <a:pPr eaLnBrk="1" hangingPunct="1"/>
              <a:t>33</a:t>
            </a:fld>
            <a:endParaRPr lang="th-TH" sz="1400"/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755650" y="476250"/>
            <a:ext cx="7488238" cy="56165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800" dirty="0">
                <a:latin typeface="TH SarabunPSK" pitchFamily="34" charset="-34"/>
                <a:cs typeface="TH SarabunPSK" pitchFamily="34" charset="-34"/>
              </a:rPr>
              <a:t>NNP= GNP-Depreciation</a:t>
            </a:r>
          </a:p>
          <a:p>
            <a:r>
              <a:rPr lang="en-US" sz="4800" dirty="0">
                <a:latin typeface="TH SarabunPSK" pitchFamily="34" charset="-34"/>
                <a:cs typeface="TH SarabunPSK" pitchFamily="34" charset="-34"/>
              </a:rPr>
              <a:t>NI=NNP-Indirect  Tax</a:t>
            </a:r>
          </a:p>
          <a:p>
            <a:r>
              <a:rPr lang="en-US" sz="4800" dirty="0">
                <a:latin typeface="TH SarabunPSK" pitchFamily="34" charset="-34"/>
                <a:cs typeface="TH SarabunPSK" pitchFamily="34" charset="-34"/>
              </a:rPr>
              <a:t>PI=NI-  Co-operation  Tax</a:t>
            </a:r>
          </a:p>
          <a:p>
            <a:r>
              <a:rPr lang="en-US" sz="4800" dirty="0">
                <a:latin typeface="TH SarabunPSK" pitchFamily="34" charset="-34"/>
                <a:cs typeface="TH SarabunPSK" pitchFamily="34" charset="-34"/>
              </a:rPr>
              <a:t>              Undivided  </a:t>
            </a:r>
            <a:r>
              <a:rPr lang="en-US" sz="4800" dirty="0" smtClean="0">
                <a:latin typeface="TH SarabunPSK" pitchFamily="34" charset="-34"/>
                <a:cs typeface="TH SarabunPSK" pitchFamily="34" charset="-34"/>
              </a:rPr>
              <a:t>Profit 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> </a:t>
            </a:r>
            <a:endParaRPr lang="en-US" sz="40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4800" dirty="0">
                <a:latin typeface="TH SarabunPSK" pitchFamily="34" charset="-34"/>
                <a:cs typeface="TH SarabunPSK" pitchFamily="34" charset="-34"/>
              </a:rPr>
              <a:t>               </a:t>
            </a:r>
            <a:r>
              <a:rPr lang="en-US" sz="4800" dirty="0" smtClean="0">
                <a:latin typeface="TH SarabunPSK" pitchFamily="34" charset="-34"/>
                <a:cs typeface="TH SarabunPSK" pitchFamily="34" charset="-34"/>
              </a:rPr>
              <a:t>Social  </a:t>
            </a:r>
            <a:r>
              <a:rPr lang="en-US" sz="4800" dirty="0">
                <a:latin typeface="TH SarabunPSK" pitchFamily="34" charset="-34"/>
                <a:cs typeface="TH SarabunPSK" pitchFamily="34" charset="-34"/>
              </a:rPr>
              <a:t>Security</a:t>
            </a:r>
          </a:p>
          <a:p>
            <a:r>
              <a:rPr lang="en-US" sz="4800" dirty="0">
                <a:latin typeface="TH SarabunPSK" pitchFamily="34" charset="-34"/>
                <a:cs typeface="TH SarabunPSK" pitchFamily="34" charset="-34"/>
              </a:rPr>
              <a:t>          + </a:t>
            </a:r>
            <a:r>
              <a:rPr lang="en-US" sz="4800" dirty="0" smtClean="0">
                <a:latin typeface="TH SarabunPSK" pitchFamily="34" charset="-34"/>
                <a:cs typeface="TH SarabunPSK" pitchFamily="34" charset="-34"/>
              </a:rPr>
              <a:t>Transfer</a:t>
            </a:r>
            <a:endParaRPr lang="en-US" sz="4800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4800" dirty="0">
                <a:latin typeface="TH SarabunPSK" pitchFamily="34" charset="-34"/>
                <a:cs typeface="TH SarabunPSK" pitchFamily="34" charset="-34"/>
              </a:rPr>
              <a:t>DPI=PI-Individual  Personal Tax</a:t>
            </a:r>
            <a:endParaRPr lang="th-TH" sz="4800" dirty="0">
              <a:latin typeface="TH SarabunPSK" pitchFamily="34" charset="-34"/>
              <a:cs typeface="TH SarabunPSK" pitchFamily="34" charset="-34"/>
            </a:endParaRPr>
          </a:p>
          <a:p>
            <a:endParaRPr lang="th-TH" sz="4800" dirty="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459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FB765908-C85D-4A60-B957-43914E0953AB}" type="slidenum">
              <a:rPr lang="en-US" sz="1400"/>
              <a:pPr eaLnBrk="1" hangingPunct="1"/>
              <a:t>34</a:t>
            </a:fld>
            <a:endParaRPr lang="th-TH" sz="140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96975"/>
            <a:ext cx="7696200" cy="4289425"/>
          </a:xfrm>
        </p:spPr>
        <p:txBody>
          <a:bodyPr>
            <a:normAutofit fontScale="92500"/>
          </a:bodyPr>
          <a:lstStyle/>
          <a:p>
            <a:pPr marL="0" indent="0" eaLnBrk="1" hangingPunct="1">
              <a:buNone/>
            </a:pP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	ผลิตภัณฑ์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ประชาชาติสุทธิ 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> (net  national  product)   NNP  </a:t>
            </a:r>
          </a:p>
          <a:p>
            <a:pPr marL="0" indent="0" eaLnBrk="1" hangingPunct="1">
              <a:buNone/>
            </a:pPr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	4</a:t>
            </a:r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.  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รายได้ประชาชาติ</a:t>
            </a:r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>(national  income)    NI  </a:t>
            </a:r>
            <a:endParaRPr lang="th-TH" sz="4000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 eaLnBrk="1" hangingPunct="1">
              <a:buNone/>
            </a:pPr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	5</a:t>
            </a:r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>.  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รายได้ส่วนบุคคล 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> (personal  income)    PI  </a:t>
            </a:r>
            <a:endParaRPr lang="th-TH" sz="4000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 eaLnBrk="1" hangingPunct="1">
              <a:buNone/>
            </a:pPr>
            <a:r>
              <a:rPr lang="en-US" altLang="ko-KR" sz="4000" b="1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	6</a:t>
            </a:r>
            <a:r>
              <a:rPr lang="en-US" altLang="ko-KR" sz="4000" b="1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. </a:t>
            </a:r>
            <a:r>
              <a:rPr lang="th-TH" altLang="ko-KR" sz="4000" b="1" dirty="0" smtClean="0">
                <a:latin typeface="TH SarabunPSK" pitchFamily="34" charset="-34"/>
                <a:cs typeface="TH SarabunPSK" pitchFamily="34" charset="-34"/>
              </a:rPr>
              <a:t>รายได้ส่วนบุคคลสุทธิ </a:t>
            </a:r>
            <a:r>
              <a:rPr lang="en-US" altLang="ko-KR" sz="4000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 (</a:t>
            </a:r>
            <a:r>
              <a:rPr lang="en-US" altLang="ko-KR" sz="4000" dirty="0" err="1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disposble</a:t>
            </a:r>
            <a:r>
              <a:rPr lang="en-US" altLang="ko-KR" sz="4000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  personal  income)    DPI </a:t>
            </a:r>
            <a:endParaRPr lang="th-TH" sz="4000" dirty="0" smtClean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3920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FADB50F0-85DB-4ECA-BE82-A03FF70A85BC}" type="slidenum">
              <a:rPr lang="en-US" sz="1400"/>
              <a:pPr eaLnBrk="1" hangingPunct="1"/>
              <a:t>35</a:t>
            </a:fld>
            <a:endParaRPr lang="th-TH" sz="1400"/>
          </a:p>
        </p:txBody>
      </p:sp>
      <p:sp>
        <p:nvSpPr>
          <p:cNvPr id="15363" name="Rectangle 207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04138" cy="792162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ตารางที่</a:t>
            </a:r>
            <a:r>
              <a:rPr lang="en-US" sz="3200" b="1" dirty="0" smtClean="0">
                <a:latin typeface="TH SarabunPSK" pitchFamily="34" charset="-34"/>
                <a:cs typeface="TH SarabunPSK" pitchFamily="34" charset="-34"/>
              </a:rPr>
              <a:t>  6.1 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แสดงความสัมพันธ์ของรายได้ประเภทต่าง ๆ</a:t>
            </a:r>
            <a:r>
              <a:rPr lang="en-US" sz="3200" dirty="0" smtClean="0">
                <a:latin typeface="TH SarabunPSK" pitchFamily="34" charset="-34"/>
                <a:cs typeface="TH SarabunPSK" pitchFamily="34" charset="-34"/>
              </a:rPr>
              <a:t> </a:t>
            </a:r>
            <a:endParaRPr lang="th-TH" sz="3200" dirty="0" smtClean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10666" name="Group 42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8240046"/>
              </p:ext>
            </p:extLst>
          </p:nvPr>
        </p:nvGraphicFramePr>
        <p:xfrm>
          <a:off x="1187624" y="1196975"/>
          <a:ext cx="7129289" cy="5578044"/>
        </p:xfrm>
        <a:graphic>
          <a:graphicData uri="http://schemas.openxmlformats.org/drawingml/2006/table">
            <a:tbl>
              <a:tblPr/>
              <a:tblGrid>
                <a:gridCol w="707214"/>
                <a:gridCol w="3725375"/>
                <a:gridCol w="2696700"/>
              </a:tblGrid>
              <a:tr h="304818"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รายการ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จำนวนเงิน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(</a:t>
                      </a: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ล้านบาท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)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ผลิตภัณฑ์ในประเทศเบื้องต้น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(GDP)</a:t>
                      </a: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1000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18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บวก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รายรับสุทธิจากต่างประเทศ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-80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ผลิตภัณฑ์ประชาชาติเบื้องต้น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(GNP)</a:t>
                      </a: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920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18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หัก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ค่าเสื่อมราคา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(</a:t>
                      </a: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ค่าใช้จ่ายกินทุน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)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ผลิตภัณฑ์ประชาชาติสุทธิ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(NNP)</a:t>
                      </a: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850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18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หัก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ภาษีทางอ้อม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รายได้ประชาชาติ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(NI)</a:t>
                      </a: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800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564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หัก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1)  </a:t>
                      </a: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ค่าประกันสังคม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     2)  </a:t>
                      </a: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กำไรที่ยังไม่ได้ปันผล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     3)  </a:t>
                      </a: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ภาษีเงินได้นิติบุคคล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18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บวก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เงินโอนและดอกเบี้ยที่รัฐบาลจ่าย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รายได้ส่วนบุคคล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(PI)</a:t>
                      </a: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780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18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หัก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ภาษีเงินได้บุคคลธรรมดา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รายได้ส่วนบุคคลสุทธิ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(DPI)</a:t>
                      </a:r>
                    </a:p>
                  </a:txBody>
                  <a:tcPr marT="45723" marB="45723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700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814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699FABF5-8D3C-4E4F-B58F-F55478E44D2E}" type="slidenum">
              <a:rPr lang="en-US" sz="1400"/>
              <a:pPr eaLnBrk="1" hangingPunct="1"/>
              <a:t>36</a:t>
            </a:fld>
            <a:endParaRPr lang="th-TH" sz="14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404664"/>
            <a:ext cx="6870700" cy="792088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การคำนวณรายได้ประชาชาติ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12776"/>
            <a:ext cx="8134350" cy="5112568"/>
          </a:xfrm>
        </p:spPr>
        <p:txBody>
          <a:bodyPr>
            <a:noAutofit/>
          </a:bodyPr>
          <a:lstStyle/>
          <a:p>
            <a:pPr eaLnBrk="1" hangingPunct="1"/>
            <a:r>
              <a:rPr lang="th-TH" sz="3600" b="1" dirty="0" smtClean="0">
                <a:solidFill>
                  <a:schemeClr val="folHlink"/>
                </a:solidFill>
                <a:latin typeface="TH SarabunPSK" pitchFamily="34" charset="-34"/>
                <a:cs typeface="TH SarabunPSK" pitchFamily="34" charset="-34"/>
              </a:rPr>
              <a:t>การคำนวณรายได้ประชาชาติ</a:t>
            </a:r>
            <a:r>
              <a:rPr lang="en-US" sz="3600" b="1" dirty="0" smtClean="0">
                <a:solidFill>
                  <a:schemeClr val="folHlink"/>
                </a:solidFill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3600" b="1" dirty="0" smtClean="0">
                <a:solidFill>
                  <a:schemeClr val="folHlink"/>
                </a:solidFill>
                <a:latin typeface="TH SarabunPSK" pitchFamily="34" charset="-34"/>
                <a:cs typeface="TH SarabunPSK" pitchFamily="34" charset="-34"/>
              </a:rPr>
              <a:t>การคำนวณราได้ประชาชาติกระทำได้</a:t>
            </a:r>
            <a:r>
              <a:rPr lang="en-US" sz="3600" b="1" dirty="0" smtClean="0">
                <a:solidFill>
                  <a:schemeClr val="folHlink"/>
                </a:solidFill>
                <a:latin typeface="TH SarabunPSK" pitchFamily="34" charset="-34"/>
                <a:cs typeface="TH SarabunPSK" pitchFamily="34" charset="-34"/>
              </a:rPr>
              <a:t>  3  </a:t>
            </a:r>
            <a:r>
              <a:rPr lang="th-TH" sz="3600" b="1" dirty="0" smtClean="0">
                <a:solidFill>
                  <a:schemeClr val="folHlink"/>
                </a:solidFill>
                <a:latin typeface="TH SarabunPSK" pitchFamily="34" charset="-34"/>
                <a:cs typeface="TH SarabunPSK" pitchFamily="34" charset="-34"/>
              </a:rPr>
              <a:t>วิธีคือ</a:t>
            </a:r>
            <a:endParaRPr lang="en-US" sz="3600" b="1" dirty="0" smtClean="0">
              <a:solidFill>
                <a:schemeClr val="folHlink"/>
              </a:solidFill>
              <a:latin typeface="TH SarabunPSK" pitchFamily="34" charset="-34"/>
              <a:cs typeface="TH SarabunPSK" pitchFamily="34" charset="-34"/>
            </a:endParaRPr>
          </a:p>
          <a:p>
            <a:pPr marL="0" indent="0" eaLnBrk="1" hangingPunct="1">
              <a:buNone/>
            </a:pPr>
            <a:r>
              <a:rPr lang="en-US" sz="3600" b="1" dirty="0">
                <a:solidFill>
                  <a:schemeClr val="folHlink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sz="3600" b="1" dirty="0" smtClean="0">
                <a:solidFill>
                  <a:schemeClr val="folHlink"/>
                </a:solidFill>
                <a:latin typeface="TH SarabunPSK" pitchFamily="34" charset="-34"/>
                <a:cs typeface="TH SarabunPSK" pitchFamily="34" charset="-34"/>
              </a:rPr>
              <a:t>1</a:t>
            </a:r>
            <a:r>
              <a:rPr lang="en-US" sz="3600" b="1" dirty="0" smtClean="0">
                <a:solidFill>
                  <a:schemeClr val="folHlink"/>
                </a:solidFill>
                <a:latin typeface="TH SarabunPSK" pitchFamily="34" charset="-34"/>
                <a:cs typeface="TH SarabunPSK" pitchFamily="34" charset="-34"/>
              </a:rPr>
              <a:t>.  </a:t>
            </a:r>
            <a:r>
              <a:rPr lang="th-TH" sz="3600" b="1" dirty="0" smtClean="0">
                <a:solidFill>
                  <a:schemeClr val="folHlink"/>
                </a:solidFill>
                <a:latin typeface="TH SarabunPSK" pitchFamily="34" charset="-34"/>
                <a:cs typeface="TH SarabunPSK" pitchFamily="34" charset="-34"/>
              </a:rPr>
              <a:t>วิธีคำนวณรายได้ประชาชาติด้านการผลิต</a:t>
            </a:r>
            <a:r>
              <a:rPr lang="en-US" sz="3600" b="1" dirty="0" smtClean="0">
                <a:solidFill>
                  <a:schemeClr val="folHlink"/>
                </a:solidFill>
                <a:latin typeface="TH SarabunPSK" pitchFamily="34" charset="-34"/>
                <a:cs typeface="TH SarabunPSK" pitchFamily="34" charset="-34"/>
              </a:rPr>
              <a:t>  (product  approach)</a:t>
            </a:r>
          </a:p>
          <a:p>
            <a:pPr marL="0" indent="0" eaLnBrk="1" hangingPunct="1">
              <a:buNone/>
            </a:pPr>
            <a:r>
              <a:rPr lang="en-US" sz="3600" b="1" dirty="0">
                <a:solidFill>
                  <a:schemeClr val="folHlink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sz="3600" b="1" dirty="0" smtClean="0">
                <a:solidFill>
                  <a:schemeClr val="folHlink"/>
                </a:solidFill>
                <a:latin typeface="TH SarabunPSK" pitchFamily="34" charset="-34"/>
                <a:cs typeface="TH SarabunPSK" pitchFamily="34" charset="-34"/>
              </a:rPr>
              <a:t>2</a:t>
            </a:r>
            <a:r>
              <a:rPr lang="en-US" sz="3600" b="1" dirty="0" smtClean="0">
                <a:solidFill>
                  <a:schemeClr val="folHlink"/>
                </a:solidFill>
                <a:latin typeface="TH SarabunPSK" pitchFamily="34" charset="-34"/>
                <a:cs typeface="TH SarabunPSK" pitchFamily="34" charset="-34"/>
              </a:rPr>
              <a:t>.  </a:t>
            </a:r>
            <a:r>
              <a:rPr lang="th-TH" sz="3600" b="1" dirty="0" smtClean="0">
                <a:solidFill>
                  <a:schemeClr val="folHlink"/>
                </a:solidFill>
                <a:latin typeface="TH SarabunPSK" pitchFamily="34" charset="-34"/>
                <a:cs typeface="TH SarabunPSK" pitchFamily="34" charset="-34"/>
              </a:rPr>
              <a:t>วิธีคำนวณรายได้ประชาชาติด้านรายได้</a:t>
            </a:r>
            <a:r>
              <a:rPr lang="en-US" sz="3600" b="1" dirty="0" smtClean="0">
                <a:solidFill>
                  <a:schemeClr val="folHlink"/>
                </a:solidFill>
                <a:latin typeface="TH SarabunPSK" pitchFamily="34" charset="-34"/>
                <a:cs typeface="TH SarabunPSK" pitchFamily="34" charset="-34"/>
              </a:rPr>
              <a:t>  (income  approach)</a:t>
            </a:r>
          </a:p>
          <a:p>
            <a:pPr marL="0" indent="0" eaLnBrk="1" hangingPunct="1">
              <a:buNone/>
            </a:pPr>
            <a:r>
              <a:rPr lang="en-US" sz="3600" b="1" dirty="0">
                <a:solidFill>
                  <a:schemeClr val="folHlink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sz="3600" b="1" dirty="0" smtClean="0">
                <a:solidFill>
                  <a:schemeClr val="folHlink"/>
                </a:solidFill>
                <a:latin typeface="TH SarabunPSK" pitchFamily="34" charset="-34"/>
                <a:cs typeface="TH SarabunPSK" pitchFamily="34" charset="-34"/>
              </a:rPr>
              <a:t>3</a:t>
            </a:r>
            <a:r>
              <a:rPr lang="en-US" sz="3600" b="1" dirty="0" smtClean="0">
                <a:solidFill>
                  <a:schemeClr val="folHlink"/>
                </a:solidFill>
                <a:latin typeface="TH SarabunPSK" pitchFamily="34" charset="-34"/>
                <a:cs typeface="TH SarabunPSK" pitchFamily="34" charset="-34"/>
              </a:rPr>
              <a:t>.  </a:t>
            </a:r>
            <a:r>
              <a:rPr lang="th-TH" sz="3600" b="1" dirty="0" smtClean="0">
                <a:solidFill>
                  <a:schemeClr val="folHlink"/>
                </a:solidFill>
                <a:latin typeface="TH SarabunPSK" pitchFamily="34" charset="-34"/>
                <a:cs typeface="TH SarabunPSK" pitchFamily="34" charset="-34"/>
              </a:rPr>
              <a:t>วิธีคำนวณรายได้ประชาชาติด้านรายจ่าย</a:t>
            </a:r>
            <a:r>
              <a:rPr lang="en-US" sz="3600" b="1" dirty="0" smtClean="0">
                <a:solidFill>
                  <a:schemeClr val="folHlink"/>
                </a:solidFill>
                <a:latin typeface="TH SarabunPSK" pitchFamily="34" charset="-34"/>
                <a:cs typeface="TH SarabunPSK" pitchFamily="34" charset="-34"/>
              </a:rPr>
              <a:t>  (expenditure  approach)</a:t>
            </a:r>
            <a:endParaRPr lang="th-TH" sz="3600" b="1" dirty="0" smtClean="0">
              <a:solidFill>
                <a:schemeClr val="folHlink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6794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D427BE03-C635-4A3E-B0D5-609A9AEA1F64}" type="slidenum">
              <a:rPr lang="en-US" sz="1400"/>
              <a:pPr eaLnBrk="1" hangingPunct="1"/>
              <a:t>37</a:t>
            </a:fld>
            <a:endParaRPr lang="th-TH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548680"/>
            <a:ext cx="6870700" cy="68431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eaLnBrk="1" hangingPunct="1"/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วิธีคำนวณรายได้ประชาชาติด้านการผลิต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3556992"/>
          </a:xfrm>
        </p:spPr>
        <p:txBody>
          <a:bodyPr/>
          <a:lstStyle/>
          <a:p>
            <a:pPr eaLnBrk="1" hangingPunct="1"/>
            <a:r>
              <a:rPr lang="th-TH" sz="3600" b="1" dirty="0" smtClean="0">
                <a:latin typeface="TH SarabunPSK" pitchFamily="34" charset="-34"/>
                <a:cs typeface="TH SarabunPSK" pitchFamily="34" charset="-34"/>
              </a:rPr>
              <a:t>วิธีคำนวณรายได้ประชาชาติด้านการผลิต</a:t>
            </a:r>
            <a:r>
              <a:rPr lang="en-US" sz="3600" b="1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การคำนวณรายได้ประชาชาติวิธีนี้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เป็นการคำนวณหาผลรวมของมูลค่าสินค้าและบริการเฉพาะที่เป็นผลิตผลขั้นสุดท้าย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  (final  product)</a:t>
            </a:r>
            <a:endParaRPr lang="en-US" altLang="ko-KR" sz="3600" dirty="0" smtClean="0">
              <a:latin typeface="TH SarabunPSK" pitchFamily="34" charset="-34"/>
              <a:ea typeface="Gulim" pitchFamily="34" charset="-127"/>
              <a:cs typeface="TH SarabunPSK" pitchFamily="34" charset="-34"/>
            </a:endParaRPr>
          </a:p>
          <a:p>
            <a:pPr eaLnBrk="1" hangingPunct="1"/>
            <a:r>
              <a:rPr lang="th-TH" altLang="ko-KR" sz="3600" b="1" dirty="0" smtClean="0">
                <a:latin typeface="TH SarabunPSK" pitchFamily="34" charset="-34"/>
                <a:cs typeface="TH SarabunPSK" pitchFamily="34" charset="-34"/>
              </a:rPr>
              <a:t>คำนวณจากผลิตผลขั้นสุดท้าย</a:t>
            </a:r>
            <a:r>
              <a:rPr lang="en-US" altLang="ko-KR" sz="3600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  (final  product)  </a:t>
            </a:r>
            <a:r>
              <a:rPr lang="th-TH" altLang="ko-KR" sz="3600" dirty="0" smtClean="0">
                <a:latin typeface="TH SarabunPSK" pitchFamily="34" charset="-34"/>
                <a:cs typeface="TH SarabunPSK" pitchFamily="34" charset="-34"/>
              </a:rPr>
              <a:t>สินค้าขั้นสุดท้ายคือสินค้าที่นำไปบริโภคได้ทันที</a:t>
            </a:r>
            <a:r>
              <a:rPr lang="en-US" altLang="ko-KR" sz="3600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 </a:t>
            </a:r>
          </a:p>
          <a:p>
            <a:pPr marL="0" indent="0" eaLnBrk="1" hangingPunct="1">
              <a:buNone/>
            </a:pPr>
            <a:endParaRPr lang="th-TH" sz="3600" dirty="0" smtClean="0"/>
          </a:p>
        </p:txBody>
      </p:sp>
    </p:spTree>
    <p:extLst>
      <p:ext uri="{BB962C8B-B14F-4D97-AF65-F5344CB8AC3E}">
        <p14:creationId xmlns:p14="http://schemas.microsoft.com/office/powerpoint/2010/main" val="292601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623E7984-8EC8-41A4-8F26-2440C28DE5D3}" type="slidenum">
              <a:rPr lang="en-US" sz="1400"/>
              <a:pPr eaLnBrk="1" hangingPunct="1"/>
              <a:t>38</a:t>
            </a:fld>
            <a:endParaRPr lang="th-TH" sz="14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548680"/>
            <a:ext cx="6870700" cy="72008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การแบ่งภาคเศรษฐกิจออกเป็น  11 ภาคคือ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398904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>1.  </a:t>
            </a:r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การเกษตรกรรม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ซึ่งแบ่งออกเป็น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>  6  </a:t>
            </a:r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สาขาย่อยได้แก่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4000" dirty="0" smtClean="0">
                <a:latin typeface="TH SarabunPSK" pitchFamily="34" charset="-34"/>
                <a:cs typeface="TH SarabunPSK" pitchFamily="34" charset="-34"/>
              </a:rPr>
              <a:t>ได้แก่</a:t>
            </a:r>
            <a:r>
              <a:rPr lang="en-US" sz="4000" dirty="0" smtClean="0">
                <a:latin typeface="TH SarabunPSK" pitchFamily="34" charset="-34"/>
                <a:cs typeface="TH SarabunPSK" pitchFamily="34" charset="-34"/>
              </a:rPr>
              <a:t>  </a:t>
            </a:r>
            <a:endParaRPr lang="th-TH" sz="4000" dirty="0" smtClean="0">
              <a:latin typeface="TH SarabunPSK" pitchFamily="34" charset="-34"/>
              <a:cs typeface="TH SarabunPSK" pitchFamily="34" charset="-34"/>
            </a:endParaRPr>
          </a:p>
          <a:p>
            <a:pPr lvl="1" eaLnBrk="1" hangingPunct="1">
              <a:lnSpc>
                <a:spcPct val="90000"/>
              </a:lnSpc>
            </a:pP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กสิกรรม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  </a:t>
            </a:r>
            <a:endParaRPr lang="th-TH" sz="3600" dirty="0" smtClean="0">
              <a:latin typeface="TH SarabunPSK" pitchFamily="34" charset="-34"/>
              <a:cs typeface="TH SarabunPSK" pitchFamily="34" charset="-34"/>
            </a:endParaRPr>
          </a:p>
          <a:p>
            <a:pPr lvl="1" eaLnBrk="1" hangingPunct="1">
              <a:lnSpc>
                <a:spcPct val="90000"/>
              </a:lnSpc>
            </a:pP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ปศุสัตว์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  </a:t>
            </a:r>
            <a:endParaRPr lang="th-TH" sz="3600" dirty="0" smtClean="0">
              <a:latin typeface="TH SarabunPSK" pitchFamily="34" charset="-34"/>
              <a:cs typeface="TH SarabunPSK" pitchFamily="34" charset="-34"/>
            </a:endParaRPr>
          </a:p>
          <a:p>
            <a:pPr lvl="1" eaLnBrk="1" hangingPunct="1">
              <a:lnSpc>
                <a:spcPct val="90000"/>
              </a:lnSpc>
            </a:pP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ป่าไม้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  </a:t>
            </a:r>
            <a:endParaRPr lang="th-TH" sz="3600" dirty="0" smtClean="0">
              <a:latin typeface="TH SarabunPSK" pitchFamily="34" charset="-34"/>
              <a:cs typeface="TH SarabunPSK" pitchFamily="34" charset="-34"/>
            </a:endParaRPr>
          </a:p>
          <a:p>
            <a:pPr lvl="1" eaLnBrk="1" hangingPunct="1">
              <a:lnSpc>
                <a:spcPct val="90000"/>
              </a:lnSpc>
            </a:pP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ประมง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th-TH" sz="4000" dirty="0" smtClean="0"/>
          </a:p>
        </p:txBody>
      </p:sp>
    </p:spTree>
    <p:extLst>
      <p:ext uri="{BB962C8B-B14F-4D97-AF65-F5344CB8AC3E}">
        <p14:creationId xmlns:p14="http://schemas.microsoft.com/office/powerpoint/2010/main" val="304434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C421A31D-56F1-499C-B495-5D0661D52A0A}" type="slidenum">
              <a:rPr lang="en-US" sz="1400"/>
              <a:pPr eaLnBrk="1" hangingPunct="1"/>
              <a:t>39</a:t>
            </a:fld>
            <a:endParaRPr lang="th-TH" sz="14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20713"/>
            <a:ext cx="8062913" cy="486568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h-TH" sz="2800" b="1" dirty="0" smtClean="0">
                <a:solidFill>
                  <a:schemeClr val="bg1"/>
                </a:solidFill>
              </a:rPr>
              <a:t>บริการด้านการเกษตรและการแปรรูปสินค้าเกษตรอย่างง่าย</a:t>
            </a:r>
            <a:endParaRPr lang="en-US" sz="2800" b="1" dirty="0" smtClean="0">
              <a:solidFill>
                <a:schemeClr val="bg1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b="1" dirty="0" smtClean="0"/>
              <a:t>		</a:t>
            </a:r>
            <a:r>
              <a:rPr lang="en-US" sz="2800" b="1" dirty="0" smtClean="0">
                <a:latin typeface="TH SarabunPSK" pitchFamily="34" charset="-34"/>
                <a:cs typeface="TH SarabunPSK" pitchFamily="34" charset="-34"/>
              </a:rPr>
              <a:t>2. 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การเหมืองแร่และย่อยหิน</a:t>
            </a:r>
            <a:endParaRPr lang="en-US" sz="2800" b="1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b="1" dirty="0" smtClean="0">
                <a:latin typeface="TH SarabunPSK" pitchFamily="34" charset="-34"/>
                <a:cs typeface="TH SarabunPSK" pitchFamily="34" charset="-34"/>
              </a:rPr>
              <a:t>		3. 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การอุตสาหกรรม</a:t>
            </a:r>
            <a:endParaRPr lang="en-US" sz="2800" b="1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b="1" dirty="0" smtClean="0">
                <a:latin typeface="TH SarabunPSK" pitchFamily="34" charset="-34"/>
                <a:cs typeface="TH SarabunPSK" pitchFamily="34" charset="-34"/>
              </a:rPr>
              <a:t>		4. 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การก่อสร้าง</a:t>
            </a:r>
            <a:endParaRPr lang="en-US" sz="2800" b="1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b="1" dirty="0" smtClean="0">
                <a:latin typeface="TH SarabunPSK" pitchFamily="34" charset="-34"/>
                <a:cs typeface="TH SarabunPSK" pitchFamily="34" charset="-34"/>
              </a:rPr>
              <a:t>		5. 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การไฟฟ้าและการประปา</a:t>
            </a:r>
            <a:endParaRPr lang="en-US" sz="2800" b="1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b="1" dirty="0" smtClean="0">
                <a:latin typeface="TH SarabunPSK" pitchFamily="34" charset="-34"/>
                <a:cs typeface="TH SarabunPSK" pitchFamily="34" charset="-34"/>
              </a:rPr>
              <a:t>		6. 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การคมนาคมขนส่ง</a:t>
            </a:r>
            <a:endParaRPr lang="en-US" sz="2800" b="1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b="1" dirty="0" smtClean="0">
                <a:latin typeface="TH SarabunPSK" pitchFamily="34" charset="-34"/>
                <a:cs typeface="TH SarabunPSK" pitchFamily="34" charset="-34"/>
              </a:rPr>
              <a:t>		7. 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การค้าส่งและค้าปลีก</a:t>
            </a:r>
            <a:endParaRPr lang="en-US" sz="2800" b="1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b="1" dirty="0" smtClean="0">
                <a:latin typeface="TH SarabunPSK" pitchFamily="34" charset="-34"/>
                <a:cs typeface="TH SarabunPSK" pitchFamily="34" charset="-34"/>
              </a:rPr>
              <a:t>		8. 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การธนาคาร</a:t>
            </a:r>
            <a:r>
              <a:rPr lang="en-US" sz="2800" b="1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ประกันภัย</a:t>
            </a:r>
            <a:r>
              <a:rPr lang="en-US" sz="2800" b="1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และธุรกิจอสังหาริมทรัพย์</a:t>
            </a:r>
            <a:endParaRPr lang="en-US" sz="2800" b="1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b="1" dirty="0" smtClean="0">
                <a:latin typeface="TH SarabunPSK" pitchFamily="34" charset="-34"/>
                <a:cs typeface="TH SarabunPSK" pitchFamily="34" charset="-34"/>
              </a:rPr>
              <a:t>		9. 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ที่อยู่อาศัย</a:t>
            </a:r>
            <a:endParaRPr lang="en-US" sz="2800" b="1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b="1" dirty="0" smtClean="0">
                <a:latin typeface="TH SarabunPSK" pitchFamily="34" charset="-34"/>
                <a:cs typeface="TH SarabunPSK" pitchFamily="34" charset="-34"/>
              </a:rPr>
              <a:t>		10. 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การบริหารราชการ</a:t>
            </a:r>
            <a:r>
              <a:rPr lang="en-US" sz="2800" b="1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และป้องกันประเทศ</a:t>
            </a:r>
            <a:endParaRPr lang="en-US" sz="2800" b="1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b="1" dirty="0" smtClean="0">
                <a:latin typeface="TH SarabunPSK" pitchFamily="34" charset="-34"/>
                <a:cs typeface="TH SarabunPSK" pitchFamily="34" charset="-34"/>
              </a:rPr>
              <a:t>		11.  </a:t>
            </a:r>
            <a:r>
              <a:rPr lang="th-TH" sz="2800" b="1" dirty="0" smtClean="0">
                <a:latin typeface="TH SarabunPSK" pitchFamily="34" charset="-34"/>
                <a:cs typeface="TH SarabunPSK" pitchFamily="34" charset="-34"/>
              </a:rPr>
              <a:t>บริการอื่น ๆ</a:t>
            </a:r>
            <a:r>
              <a:rPr lang="en-US" sz="28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endParaRPr lang="th-TH" sz="2800" b="1" dirty="0" smtClean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1742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5" y="1124744"/>
            <a:ext cx="83529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ประเทศไทย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เริ่มด้วยระบบบัญชีแห่งชาติ ๔ บัญชี ๑ ตาราง ได้เริ่มคำนวณรายได้ประชาชาติตั้งแต่ปี พ.ศ. ๒๕๐๒ โดยคำนวณด้านการผลิตอย่างเดียว ต่อมา พ.ศ.๒๕๑๐ ได้มีการคำนวณตรวจสอบทั้ง ๓ ด้าน ครบชุดมาตรฐาน</a:t>
            </a:r>
            <a:r>
              <a:rPr lang="th-TH" sz="32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ระบบบัญชีประชาชาติของสหประชาชาติ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ผู้รับผิดชอบรายได้ประชาชาติคือ กองบัญชีรายได้ประชาชาติ สำนักงานคณะกรรมการพัฒนาการเศรษฐกิจและสังคมแห่งชาติ โดยมีการตีพิมพ์เผยแพร่ บัญชีรายได้ประชาชาติในเอกสารของสำนักงานคณะกรรมการพัฒนาการเศรษฐกิจและสังคมแห่งชาติ</a:t>
            </a:r>
            <a:endParaRPr lang="th-TH" sz="32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4339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2EA1C3A8-E8F1-4361-9E2C-DD62499E7DF8}" type="slidenum">
              <a:rPr lang="en-US" sz="1400"/>
              <a:pPr eaLnBrk="1" hangingPunct="1"/>
              <a:t>40</a:t>
            </a:fld>
            <a:endParaRPr lang="th-TH" sz="14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280920" cy="548680"/>
          </a:xfrm>
        </p:spPr>
        <p:txBody>
          <a:bodyPr/>
          <a:lstStyle/>
          <a:p>
            <a:pPr algn="l" eaLnBrk="1" hangingPunct="1"/>
            <a:r>
              <a:rPr lang="th-TH" sz="2800" b="1" dirty="0" smtClean="0"/>
              <a:t>ตารางที่</a:t>
            </a:r>
            <a:r>
              <a:rPr lang="en-US" sz="2800" b="1" dirty="0" smtClean="0"/>
              <a:t>  6.2  </a:t>
            </a:r>
            <a:r>
              <a:rPr lang="th-TH" sz="2800" b="1" dirty="0" smtClean="0"/>
              <a:t>แสดงการคำนวณรายได้ประชาชาติด้าน </a:t>
            </a:r>
            <a:r>
              <a:rPr lang="th-TH" sz="2800" b="1" dirty="0" smtClean="0"/>
              <a:t>การ</a:t>
            </a:r>
            <a:r>
              <a:rPr lang="th-TH" sz="2800" b="1" dirty="0" smtClean="0"/>
              <a:t>ผลิตของประเทศไทย</a:t>
            </a:r>
          </a:p>
        </p:txBody>
      </p:sp>
      <p:graphicFrame>
        <p:nvGraphicFramePr>
          <p:cNvPr id="35876" name="Group 3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7360960"/>
              </p:ext>
            </p:extLst>
          </p:nvPr>
        </p:nvGraphicFramePr>
        <p:xfrm>
          <a:off x="179512" y="692696"/>
          <a:ext cx="8964488" cy="6035052"/>
        </p:xfrm>
        <a:graphic>
          <a:graphicData uri="http://schemas.openxmlformats.org/drawingml/2006/table">
            <a:tbl>
              <a:tblPr/>
              <a:tblGrid>
                <a:gridCol w="7119076"/>
                <a:gridCol w="1845412"/>
              </a:tblGrid>
              <a:tr h="4200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สาขาการผลิต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รายได้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(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ล้านบาท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)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424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การเกษตร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กสิกรรม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ปศุสัตว์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ป่าไม้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บริการด้านการเกษตร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การแปรรูปสินค้าเกษตร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ประมง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การเหมืองแร่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และย่อยหิน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การอุตสาหกรรม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การก่อสร้าง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การไฟฟ้า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และการประปา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การขนส่ง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และคมนาคม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การค้าส่ง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และการค้าปลีก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การธนาคาร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การประกันภัย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ธุรกิจ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340,183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202,393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35,462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5,701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11,469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41,258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43,900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41,759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792,047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191,071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65,518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204,815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469,004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182,780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431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96610621-071E-491B-B2CD-837ACB9E58FD}" type="slidenum">
              <a:rPr lang="en-US" sz="1400"/>
              <a:pPr eaLnBrk="1" hangingPunct="1"/>
              <a:t>41</a:t>
            </a:fld>
            <a:endParaRPr lang="th-TH" sz="1400"/>
          </a:p>
        </p:txBody>
      </p:sp>
      <p:graphicFrame>
        <p:nvGraphicFramePr>
          <p:cNvPr id="47120" name="Group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1744537"/>
              </p:ext>
            </p:extLst>
          </p:nvPr>
        </p:nvGraphicFramePr>
        <p:xfrm>
          <a:off x="755576" y="620688"/>
          <a:ext cx="7696200" cy="5303548"/>
        </p:xfrm>
        <a:graphic>
          <a:graphicData uri="http://schemas.openxmlformats.org/drawingml/2006/table">
            <a:tbl>
              <a:tblPr/>
              <a:tblGrid>
                <a:gridCol w="6111875"/>
                <a:gridCol w="1584325"/>
              </a:tblGrid>
              <a:tr h="44739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สาขาการผลิต</a:t>
                      </a:r>
                      <a:endParaRPr kumimoji="0" lang="th-TH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รายได้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(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ล้านบาท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)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71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การธนาคาร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การประกันภัย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ธุรกิจ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ที่อยู่อาศัย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การบริหารราชการ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และป้องกันประเทศ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การบริการ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ผลิตภัณฑ์ในประเทศเบื้องต้น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บวก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</a:t>
                      </a: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รายได้สุทธิต่างประเทศ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ผลิตภัณฑ์ประชาชาติเบื้องต้น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ลบ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228600" algn="l"/>
                        </a:tabLst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ค่าเสื่อมราคาของสินค้าประเภททุน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      </a:t>
                      </a: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ภาษีทางอ้อม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รายได้ประชาชาติ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ผลิตภัณฑ์ประชาชาติเบื้องต้นเฉลี่ยต่อจำนวนประชากร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(</a:t>
                      </a: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บาท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: </a:t>
                      </a: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คน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182,780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76,411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106,409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363,270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2,833,277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-51,229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2,782,048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337,060 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284,951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2,160,037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48,166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277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436BBA91-B01A-4C7A-B92E-B2EE362AF8A5}" type="slidenum">
              <a:rPr lang="en-US" sz="1400"/>
              <a:pPr eaLnBrk="1" hangingPunct="1"/>
              <a:t>42</a:t>
            </a:fld>
            <a:endParaRPr lang="th-TH" sz="14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z="2800" b="1" smtClean="0">
                <a:solidFill>
                  <a:schemeClr val="bg1"/>
                </a:solidFill>
                <a:latin typeface="Angsana New" pitchFamily="18" charset="-34"/>
              </a:rPr>
              <a:t>ตารางที่</a:t>
            </a:r>
            <a:r>
              <a:rPr lang="en-US" sz="2800" b="1" smtClean="0">
                <a:solidFill>
                  <a:schemeClr val="bg1"/>
                </a:solidFill>
                <a:latin typeface="Angsana New" pitchFamily="18" charset="-34"/>
              </a:rPr>
              <a:t> 6.4   </a:t>
            </a:r>
            <a:r>
              <a:rPr lang="th-TH" sz="2800" b="1" smtClean="0">
                <a:solidFill>
                  <a:schemeClr val="bg1"/>
                </a:solidFill>
                <a:latin typeface="Angsana New" pitchFamily="18" charset="-34"/>
              </a:rPr>
              <a:t>ผลิตภัณฑ์รายได้ประชาชาติปี พ</a:t>
            </a:r>
            <a:r>
              <a:rPr lang="en-US" sz="2800" b="1" smtClean="0">
                <a:solidFill>
                  <a:schemeClr val="bg1"/>
                </a:solidFill>
                <a:latin typeface="Angsana New" pitchFamily="18" charset="-34"/>
              </a:rPr>
              <a:t>.</a:t>
            </a:r>
            <a:r>
              <a:rPr lang="th-TH" sz="2800" b="1" smtClean="0">
                <a:solidFill>
                  <a:schemeClr val="bg1"/>
                </a:solidFill>
                <a:latin typeface="Angsana New" pitchFamily="18" charset="-34"/>
              </a:rPr>
              <a:t>ศ</a:t>
            </a:r>
            <a:r>
              <a:rPr lang="en-US" sz="2800" b="1" smtClean="0">
                <a:solidFill>
                  <a:schemeClr val="bg1"/>
                </a:solidFill>
                <a:latin typeface="Angsana New" pitchFamily="18" charset="-34"/>
              </a:rPr>
              <a:t>. 2543 </a:t>
            </a:r>
            <a:br>
              <a:rPr lang="en-US" sz="2800" b="1" smtClean="0">
                <a:solidFill>
                  <a:schemeClr val="bg1"/>
                </a:solidFill>
                <a:latin typeface="Angsana New" pitchFamily="18" charset="-34"/>
              </a:rPr>
            </a:br>
            <a:r>
              <a:rPr lang="en-US" sz="2800" b="1" smtClean="0">
                <a:solidFill>
                  <a:schemeClr val="bg1"/>
                </a:solidFill>
                <a:latin typeface="Angsana New" pitchFamily="18" charset="-34"/>
              </a:rPr>
              <a:t>(</a:t>
            </a:r>
            <a:r>
              <a:rPr lang="th-TH" sz="2800" b="1" smtClean="0">
                <a:solidFill>
                  <a:schemeClr val="bg1"/>
                </a:solidFill>
                <a:latin typeface="Angsana New" pitchFamily="18" charset="-34"/>
              </a:rPr>
              <a:t>คิด</a:t>
            </a:r>
            <a:r>
              <a:rPr lang="en-US" sz="2800" b="1" smtClean="0">
                <a:solidFill>
                  <a:schemeClr val="bg1"/>
                </a:solidFill>
                <a:latin typeface="Angsana New" pitchFamily="18" charset="-34"/>
              </a:rPr>
              <a:t>  </a:t>
            </a:r>
            <a:r>
              <a:rPr lang="th-TH" sz="2800" b="1" smtClean="0">
                <a:solidFill>
                  <a:schemeClr val="bg1"/>
                </a:solidFill>
                <a:latin typeface="Angsana New" pitchFamily="18" charset="-34"/>
              </a:rPr>
              <a:t>ณ</a:t>
            </a:r>
            <a:r>
              <a:rPr lang="en-US" sz="2800" b="1" smtClean="0">
                <a:solidFill>
                  <a:schemeClr val="bg1"/>
                </a:solidFill>
                <a:latin typeface="Angsana New" pitchFamily="18" charset="-34"/>
              </a:rPr>
              <a:t>  </a:t>
            </a:r>
            <a:r>
              <a:rPr lang="th-TH" sz="2800" b="1" smtClean="0">
                <a:solidFill>
                  <a:schemeClr val="bg1"/>
                </a:solidFill>
                <a:latin typeface="Angsana New" pitchFamily="18" charset="-34"/>
              </a:rPr>
              <a:t>ราคาตลาดปี พ</a:t>
            </a:r>
            <a:r>
              <a:rPr lang="en-US" sz="2800" b="1" smtClean="0">
                <a:solidFill>
                  <a:schemeClr val="bg1"/>
                </a:solidFill>
                <a:latin typeface="Angsana New" pitchFamily="18" charset="-34"/>
              </a:rPr>
              <a:t>.</a:t>
            </a:r>
            <a:r>
              <a:rPr lang="th-TH" sz="2800" b="1" smtClean="0">
                <a:solidFill>
                  <a:schemeClr val="bg1"/>
                </a:solidFill>
                <a:latin typeface="Angsana New" pitchFamily="18" charset="-34"/>
              </a:rPr>
              <a:t>ศ</a:t>
            </a:r>
            <a:r>
              <a:rPr lang="en-US" sz="2800" b="1" smtClean="0">
                <a:solidFill>
                  <a:schemeClr val="bg1"/>
                </a:solidFill>
                <a:latin typeface="Angsana New" pitchFamily="18" charset="-34"/>
              </a:rPr>
              <a:t>. 2531)</a:t>
            </a:r>
            <a:endParaRPr lang="th-TH" sz="2800" b="1" smtClean="0">
              <a:solidFill>
                <a:schemeClr val="bg1"/>
              </a:solidFill>
              <a:latin typeface="Angsana New" pitchFamily="18" charset="-34"/>
            </a:endParaRPr>
          </a:p>
        </p:txBody>
      </p:sp>
      <p:graphicFrame>
        <p:nvGraphicFramePr>
          <p:cNvPr id="49237" name="Group 8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90596"/>
              </p:ext>
            </p:extLst>
          </p:nvPr>
        </p:nvGraphicFramePr>
        <p:xfrm>
          <a:off x="1331640" y="908720"/>
          <a:ext cx="6762750" cy="4572000"/>
        </p:xfrm>
        <a:graphic>
          <a:graphicData uri="http://schemas.openxmlformats.org/drawingml/2006/table">
            <a:tbl>
              <a:tblPr/>
              <a:tblGrid>
                <a:gridCol w="5227638"/>
                <a:gridCol w="1535112"/>
              </a:tblGrid>
              <a:tr h="1524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Industrial  origin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UPC" pitchFamily="18" charset="-34"/>
                        <a:ea typeface="Cordia New" pitchFamily="34" charset="-34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Million of Baht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UPC" pitchFamily="18" charset="-34"/>
                        <a:ea typeface="Cordia New" pitchFamily="34" charset="-34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Agriculture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341,551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Crops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211,616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Livestock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33,096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Fisheries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47,978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Forestry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3,378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Agricultural  Services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6,480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Simple  Agricultural Processing  Products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39,006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Mining  and  Quarrying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64,191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Manufacturing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1,056,855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887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D67B1E9E-9B97-4BDC-9B00-5FD0F238961A}" type="slidenum">
              <a:rPr lang="en-US" sz="1400"/>
              <a:pPr eaLnBrk="1" hangingPunct="1"/>
              <a:t>43</a:t>
            </a:fld>
            <a:endParaRPr lang="th-TH" sz="14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pPr eaLnBrk="1" hangingPunct="1"/>
            <a:r>
              <a:rPr lang="th-TH" sz="2800" b="1" smtClean="0">
                <a:solidFill>
                  <a:schemeClr val="bg1"/>
                </a:solidFill>
                <a:latin typeface="Angsana New" pitchFamily="18" charset="-34"/>
              </a:rPr>
              <a:t>ตารางที่</a:t>
            </a:r>
            <a:r>
              <a:rPr lang="en-US" sz="2800" b="1" smtClean="0">
                <a:solidFill>
                  <a:schemeClr val="bg1"/>
                </a:solidFill>
                <a:latin typeface="Angsana New" pitchFamily="18" charset="-34"/>
              </a:rPr>
              <a:t> 6.4   </a:t>
            </a:r>
            <a:r>
              <a:rPr lang="th-TH" sz="2800" b="1" smtClean="0">
                <a:solidFill>
                  <a:schemeClr val="bg1"/>
                </a:solidFill>
                <a:latin typeface="Angsana New" pitchFamily="18" charset="-34"/>
              </a:rPr>
              <a:t>ผลิตภัณฑ์รายได้ประชาชาติปี พ</a:t>
            </a:r>
            <a:r>
              <a:rPr lang="en-US" sz="2800" b="1" smtClean="0">
                <a:solidFill>
                  <a:schemeClr val="bg1"/>
                </a:solidFill>
                <a:latin typeface="Angsana New" pitchFamily="18" charset="-34"/>
              </a:rPr>
              <a:t>.</a:t>
            </a:r>
            <a:r>
              <a:rPr lang="th-TH" sz="2800" b="1" smtClean="0">
                <a:solidFill>
                  <a:schemeClr val="bg1"/>
                </a:solidFill>
                <a:latin typeface="Angsana New" pitchFamily="18" charset="-34"/>
              </a:rPr>
              <a:t>ศ</a:t>
            </a:r>
            <a:r>
              <a:rPr lang="en-US" sz="2800" b="1" smtClean="0">
                <a:solidFill>
                  <a:schemeClr val="bg1"/>
                </a:solidFill>
                <a:latin typeface="Angsana New" pitchFamily="18" charset="-34"/>
              </a:rPr>
              <a:t>. 2543 </a:t>
            </a:r>
            <a:br>
              <a:rPr lang="en-US" sz="2800" b="1" smtClean="0">
                <a:solidFill>
                  <a:schemeClr val="bg1"/>
                </a:solidFill>
                <a:latin typeface="Angsana New" pitchFamily="18" charset="-34"/>
              </a:rPr>
            </a:br>
            <a:r>
              <a:rPr lang="en-US" sz="2800" b="1" smtClean="0">
                <a:solidFill>
                  <a:schemeClr val="bg1"/>
                </a:solidFill>
                <a:latin typeface="Angsana New" pitchFamily="18" charset="-34"/>
              </a:rPr>
              <a:t>(</a:t>
            </a:r>
            <a:r>
              <a:rPr lang="th-TH" sz="2800" b="1" smtClean="0">
                <a:solidFill>
                  <a:schemeClr val="bg1"/>
                </a:solidFill>
                <a:latin typeface="Angsana New" pitchFamily="18" charset="-34"/>
              </a:rPr>
              <a:t>คิด</a:t>
            </a:r>
            <a:r>
              <a:rPr lang="en-US" sz="2800" b="1" smtClean="0">
                <a:solidFill>
                  <a:schemeClr val="bg1"/>
                </a:solidFill>
                <a:latin typeface="Angsana New" pitchFamily="18" charset="-34"/>
              </a:rPr>
              <a:t>  </a:t>
            </a:r>
            <a:r>
              <a:rPr lang="th-TH" sz="2800" b="1" smtClean="0">
                <a:solidFill>
                  <a:schemeClr val="bg1"/>
                </a:solidFill>
                <a:latin typeface="Angsana New" pitchFamily="18" charset="-34"/>
              </a:rPr>
              <a:t>ณ</a:t>
            </a:r>
            <a:r>
              <a:rPr lang="en-US" sz="2800" b="1" smtClean="0">
                <a:solidFill>
                  <a:schemeClr val="bg1"/>
                </a:solidFill>
                <a:latin typeface="Angsana New" pitchFamily="18" charset="-34"/>
              </a:rPr>
              <a:t>  </a:t>
            </a:r>
            <a:r>
              <a:rPr lang="th-TH" sz="2800" b="1" smtClean="0">
                <a:solidFill>
                  <a:schemeClr val="bg1"/>
                </a:solidFill>
                <a:latin typeface="Angsana New" pitchFamily="18" charset="-34"/>
              </a:rPr>
              <a:t>ราคาตลาดปี พ</a:t>
            </a:r>
            <a:r>
              <a:rPr lang="en-US" sz="2800" b="1" smtClean="0">
                <a:solidFill>
                  <a:schemeClr val="bg1"/>
                </a:solidFill>
                <a:latin typeface="Angsana New" pitchFamily="18" charset="-34"/>
              </a:rPr>
              <a:t>.</a:t>
            </a:r>
            <a:r>
              <a:rPr lang="th-TH" sz="2800" b="1" smtClean="0">
                <a:solidFill>
                  <a:schemeClr val="bg1"/>
                </a:solidFill>
                <a:latin typeface="Angsana New" pitchFamily="18" charset="-34"/>
              </a:rPr>
              <a:t>ศ</a:t>
            </a:r>
            <a:r>
              <a:rPr lang="en-US" sz="2800" b="1" smtClean="0">
                <a:solidFill>
                  <a:schemeClr val="bg1"/>
                </a:solidFill>
                <a:latin typeface="Angsana New" pitchFamily="18" charset="-34"/>
              </a:rPr>
              <a:t>. 2531)</a:t>
            </a:r>
            <a:r>
              <a:rPr lang="th-TH" sz="2800" b="1" smtClean="0">
                <a:solidFill>
                  <a:schemeClr val="bg1"/>
                </a:solidFill>
                <a:latin typeface="Angsana New" pitchFamily="18" charset="-34"/>
              </a:rPr>
              <a:t>ต่อ</a:t>
            </a:r>
          </a:p>
        </p:txBody>
      </p:sp>
      <p:graphicFrame>
        <p:nvGraphicFramePr>
          <p:cNvPr id="43314" name="Group 30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2049400"/>
              </p:ext>
            </p:extLst>
          </p:nvPr>
        </p:nvGraphicFramePr>
        <p:xfrm>
          <a:off x="1187624" y="620688"/>
          <a:ext cx="6183313" cy="5486400"/>
        </p:xfrm>
        <a:graphic>
          <a:graphicData uri="http://schemas.openxmlformats.org/drawingml/2006/table">
            <a:tbl>
              <a:tblPr/>
              <a:tblGrid>
                <a:gridCol w="4779963"/>
                <a:gridCol w="1403350"/>
              </a:tblGrid>
              <a:tr h="152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Industrial  origin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UPC" pitchFamily="18" charset="-34"/>
                        <a:ea typeface="Cordia New" pitchFamily="34" charset="-34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Million of Baht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UPC" pitchFamily="18" charset="-34"/>
                        <a:ea typeface="Cordia New" pitchFamily="34" charset="-34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Construction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76,201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Electricity,  Gas  and  Water  Supply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97,597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Transportation  and  Communication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290,859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Wholesale  and  Retail  Trade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439,868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Banking, Insurance  and  Real  Estate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90,615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Ownership  of  Dwellings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99,125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Public  Administration  and  Defence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95,784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Services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352,013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Gross  Domestic  Product, (GDP)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3,004,659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Plus : Net  Factor  Income  Payment  from  the  Rest  of  the  World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-20,378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Gross National  Product, (GNP)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2,984,281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Per  Capita  GDP  (Bath)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48,149.96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Per  Capita  GNP  (Bath)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47,820.42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Population  (1,000  Heads)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62,4.6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651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9A0742CB-6DC3-457B-849E-50CA455DB4F7}" type="slidenum">
              <a:rPr lang="en-US" sz="1400"/>
              <a:pPr eaLnBrk="1" hangingPunct="1"/>
              <a:t>44</a:t>
            </a:fld>
            <a:endParaRPr lang="th-TH" sz="14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41856"/>
            <a:ext cx="6870700" cy="58477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th-TH" altLang="ko-KR" sz="2800" b="1" dirty="0" smtClean="0">
                <a:solidFill>
                  <a:schemeClr val="bg1"/>
                </a:solidFill>
              </a:rPr>
              <a:t>คำนวณจากมูลค่าเพิ่ม</a:t>
            </a:r>
            <a:r>
              <a:rPr lang="en-US" altLang="ko-KR" sz="2800" b="1" dirty="0" smtClean="0">
                <a:solidFill>
                  <a:schemeClr val="bg1"/>
                </a:solidFill>
                <a:ea typeface="Gulim" pitchFamily="34" charset="-127"/>
              </a:rPr>
              <a:t>  </a:t>
            </a:r>
            <a:r>
              <a:rPr lang="en-US" altLang="ko-KR" sz="2800" dirty="0" smtClean="0">
                <a:solidFill>
                  <a:schemeClr val="bg1"/>
                </a:solidFill>
                <a:ea typeface="Gulim" pitchFamily="34" charset="-127"/>
              </a:rPr>
              <a:t>(Value  added) </a:t>
            </a:r>
            <a:r>
              <a:rPr lang="th-TH" altLang="ko-KR" sz="2800" dirty="0" smtClean="0">
                <a:solidFill>
                  <a:schemeClr val="bg1"/>
                </a:solidFill>
              </a:rPr>
              <a:t/>
            </a:r>
            <a:br>
              <a:rPr lang="th-TH" altLang="ko-KR" sz="2800" dirty="0" smtClean="0">
                <a:solidFill>
                  <a:schemeClr val="bg1"/>
                </a:solidFill>
              </a:rPr>
            </a:br>
            <a:r>
              <a:rPr lang="th-TH" altLang="ko-KR" sz="2800" dirty="0" smtClean="0">
                <a:solidFill>
                  <a:schemeClr val="bg1"/>
                </a:solidFill>
              </a:rPr>
              <a:t>มูลค่าเพิ่ม  คือ</a:t>
            </a:r>
            <a:r>
              <a:rPr lang="en-US" altLang="ko-KR" sz="2800" dirty="0" smtClean="0">
                <a:solidFill>
                  <a:schemeClr val="bg1"/>
                </a:solidFill>
                <a:ea typeface="Gulim" pitchFamily="34" charset="-127"/>
              </a:rPr>
              <a:t>  </a:t>
            </a:r>
            <a:r>
              <a:rPr lang="th-TH" altLang="ko-KR" sz="2800" dirty="0" smtClean="0">
                <a:solidFill>
                  <a:schemeClr val="bg1"/>
                </a:solidFill>
              </a:rPr>
              <a:t>ส่วนแตกต่างระหว่างมูลค่าสินค้าที่ขายกับมูลค่าสินค้าขั้นกลาง</a:t>
            </a:r>
            <a:r>
              <a:rPr lang="en-US" altLang="ko-KR" sz="2800" dirty="0" smtClean="0">
                <a:solidFill>
                  <a:schemeClr val="bg1"/>
                </a:solidFill>
                <a:ea typeface="Gulim" pitchFamily="34" charset="-127"/>
              </a:rPr>
              <a:t> </a:t>
            </a:r>
            <a:r>
              <a:rPr lang="th-TH" sz="2800" dirty="0" smtClean="0">
                <a:solidFill>
                  <a:schemeClr val="bg1"/>
                </a:solidFill>
              </a:rPr>
              <a:t/>
            </a:r>
            <a:br>
              <a:rPr lang="th-TH" sz="2800" dirty="0" smtClean="0">
                <a:solidFill>
                  <a:schemeClr val="bg1"/>
                </a:solidFill>
              </a:rPr>
            </a:br>
            <a:endParaRPr lang="th-TH" sz="28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36948" name="Group 8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702480"/>
              </p:ext>
            </p:extLst>
          </p:nvPr>
        </p:nvGraphicFramePr>
        <p:xfrm>
          <a:off x="716344" y="1628800"/>
          <a:ext cx="7696200" cy="4216400"/>
        </p:xfrm>
        <a:graphic>
          <a:graphicData uri="http://schemas.openxmlformats.org/drawingml/2006/table">
            <a:tbl>
              <a:tblPr/>
              <a:tblGrid>
                <a:gridCol w="1924050"/>
                <a:gridCol w="1924050"/>
                <a:gridCol w="1924050"/>
                <a:gridCol w="1924050"/>
              </a:tblGrid>
              <a:tr h="106696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ขั้นการผลิต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UPC" pitchFamily="18" charset="-34"/>
                        <a:ea typeface="Cordia New" pitchFamily="34" charset="-34"/>
                        <a:cs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มูลค่าสินค้าที่ขาย</a:t>
                      </a:r>
                      <a:endParaRPr kumimoji="0" lang="th-TH" sz="4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มูลค่าสินค้าขั้นกลาง</a:t>
                      </a:r>
                      <a:endParaRPr kumimoji="0" lang="th-TH" sz="4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มูลค่าเพิ่ม</a:t>
                      </a:r>
                      <a:endParaRPr kumimoji="0" lang="th-TH" sz="4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022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Iron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Steel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Auto – powls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Manufacture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Dealers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5,000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10,000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15,000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150,000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200,000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5,000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10,000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15,000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150,000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5,000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5,000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5,000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135,000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50,000</a:t>
                      </a:r>
                      <a:endParaRPr kumimoji="0" lang="en-US" sz="4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21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รวม</a:t>
                      </a:r>
                      <a:endParaRPr kumimoji="0" lang="th-TH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380,000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180,000</a:t>
                      </a:r>
                      <a:endParaRPr kumimoji="0" lang="en-US" sz="4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200,000</a:t>
                      </a:r>
                      <a:endParaRPr kumimoji="0" lang="en-US" sz="4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02" name="Rectangle 82"/>
          <p:cNvSpPr>
            <a:spLocks noChangeArrowheads="1"/>
          </p:cNvSpPr>
          <p:nvPr/>
        </p:nvSpPr>
        <p:spPr bwMode="auto">
          <a:xfrm>
            <a:off x="856044" y="641856"/>
            <a:ext cx="7416800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anchor="ctr">
            <a:spAutoFit/>
          </a:bodyPr>
          <a:lstStyle/>
          <a:p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ตารางที่</a:t>
            </a:r>
            <a:r>
              <a:rPr lang="en-US" sz="3200" b="1" dirty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แสดงมูลค่าเพิ่มในขั้นการผลิตรถยนต์</a:t>
            </a:r>
          </a:p>
        </p:txBody>
      </p:sp>
    </p:spTree>
    <p:extLst>
      <p:ext uri="{BB962C8B-B14F-4D97-AF65-F5344CB8AC3E}">
        <p14:creationId xmlns:p14="http://schemas.microsoft.com/office/powerpoint/2010/main" val="233022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6E5509D0-FDA9-4987-B9F8-AC7C1420BCB6}" type="slidenum">
              <a:rPr lang="en-US" sz="1400"/>
              <a:pPr eaLnBrk="1" hangingPunct="1"/>
              <a:t>45</a:t>
            </a:fld>
            <a:endParaRPr lang="th-TH" sz="14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7486650" cy="828328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folHlink"/>
                </a:solidFill>
              </a:rPr>
              <a:t> 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วิธีคำนวณรายได้ประชาชาติด้านรายได้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391703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วิธีคำนวณรายได้ประชาชาติด้านรายได้</a:t>
            </a: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เป็นการนำเอารายได้ทั้งหมด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ที่เจ้าของปัจจัยการผลิตได้รับ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ได้แก่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ค่าจ้าง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ค่าเช่า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ดอกเบี้ยและกำไร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รวมเข้าด้วยกัน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pPr eaLnBrk="1" hangingPunct="1">
              <a:lnSpc>
                <a:spcPct val="90000"/>
              </a:lnSpc>
            </a:pP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รายได้ที่มิได้ก่อให้เกิดผลผลิตจะไม่นำมารวมเป็นรายได้ประชาชาติ</a:t>
            </a:r>
            <a:endParaRPr lang="en-US" dirty="0" smtClean="0">
              <a:latin typeface="TH SarabunPSK" pitchFamily="34" charset="-34"/>
              <a:cs typeface="TH SarabunPSK" pitchFamily="34" charset="-34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เงินโอน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มูลค่าเพิ่มของทรัพย์สิน</a:t>
            </a:r>
          </a:p>
          <a:p>
            <a:pPr eaLnBrk="1" hangingPunct="1">
              <a:lnSpc>
                <a:spcPct val="90000"/>
              </a:lnSpc>
            </a:pPr>
            <a:r>
              <a:rPr lang="th-TH" altLang="ko-KR" dirty="0" smtClean="0">
                <a:latin typeface="TH SarabunPSK" pitchFamily="34" charset="-34"/>
                <a:cs typeface="TH SarabunPSK" pitchFamily="34" charset="-34"/>
              </a:rPr>
              <a:t> รายได้ที่ผิดกฎหมาย</a:t>
            </a:r>
            <a:r>
              <a:rPr lang="en-US" altLang="ko-KR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 </a:t>
            </a:r>
            <a:endParaRPr lang="th-TH" dirty="0" smtClean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869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336A8260-DD35-4E14-99DA-1F8A32CA0FFC}" type="slidenum">
              <a:rPr lang="en-US" sz="1400"/>
              <a:pPr eaLnBrk="1" hangingPunct="1"/>
              <a:t>46</a:t>
            </a:fld>
            <a:endParaRPr lang="th-TH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sz="3200" b="1" smtClean="0">
                <a:solidFill>
                  <a:schemeClr val="bg1"/>
                </a:solidFill>
                <a:latin typeface="Angsana New" pitchFamily="18" charset="-34"/>
              </a:rPr>
              <a:t>ตารางที่</a:t>
            </a:r>
            <a:r>
              <a:rPr lang="en-US" sz="3200" b="1" smtClean="0">
                <a:solidFill>
                  <a:schemeClr val="bg1"/>
                </a:solidFill>
                <a:latin typeface="Angsana New" pitchFamily="18" charset="-34"/>
              </a:rPr>
              <a:t>  6.7  </a:t>
            </a:r>
            <a:r>
              <a:rPr lang="th-TH" sz="3200" b="1" smtClean="0">
                <a:solidFill>
                  <a:schemeClr val="bg1"/>
                </a:solidFill>
                <a:latin typeface="Angsana New" pitchFamily="18" charset="-34"/>
              </a:rPr>
              <a:t>แสดงการคำนวณรายได้ประชาชาติด้านรายได้</a:t>
            </a:r>
          </a:p>
        </p:txBody>
      </p:sp>
      <p:graphicFrame>
        <p:nvGraphicFramePr>
          <p:cNvPr id="38944" name="Group 3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4754264"/>
              </p:ext>
            </p:extLst>
          </p:nvPr>
        </p:nvGraphicFramePr>
        <p:xfrm>
          <a:off x="971600" y="764704"/>
          <a:ext cx="7272808" cy="5303520"/>
        </p:xfrm>
        <a:graphic>
          <a:graphicData uri="http://schemas.openxmlformats.org/drawingml/2006/table">
            <a:tbl>
              <a:tblPr/>
              <a:tblGrid>
                <a:gridCol w="5622718"/>
                <a:gridCol w="1650090"/>
              </a:tblGrid>
              <a:tr h="7782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สาขาการผลิต</a:t>
                      </a: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รายได้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 (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ล้านบาท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0636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ค่าจ้าง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เงินเดือนและค่าตอบแทนอย่างอื่น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รายได้ของหน่วยธุรกิจที่มิใช่บริษัท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จำกัด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รายได้สุทธิของหน่วยธุรกิจที่เป็นบริษัทจำกัด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ค่าเช่าที่เอกชนได้รับ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ดอกเบี้ยสุทธิ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ภาษีทางอ้อมธุรกิจ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ค่าเสื่อมราคา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ผลิตภัณฑ์ประชาชาติเบื้องต้น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 (GNP)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หัก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ค่าเสื่อมราคา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      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ผลิตภัณฑ์ประชาชาติสุทธิ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 (NNP)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หัก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ภาษีทางอ้อมธุรกิจ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     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รายได้ประชาชาติ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 (NI)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241.4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39.6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40.4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10.3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11.9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36.8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34.3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414.7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34.3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380.3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36.8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343.6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422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999B538F-373C-488D-9E52-6924A4FABBB2}" type="slidenum">
              <a:rPr lang="en-US" sz="1400"/>
              <a:pPr eaLnBrk="1" hangingPunct="1"/>
              <a:t>47</a:t>
            </a:fld>
            <a:endParaRPr lang="th-TH" sz="14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332656"/>
            <a:ext cx="6870700" cy="79208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วิธีคำนวณรายได้ประชาชาติด้านรายจ่าย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00808"/>
            <a:ext cx="8229600" cy="319695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	วิธี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คำนวณรายได้ประชาชาติด้านรายจ่าย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เป็นการคำนวณหามูลค่าการใช้จ่ายซื้อสินค้าและบริการของเอกชนและรัฐบาล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</a:t>
            </a:r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pPr eaLnBrk="1" hangingPunct="1"/>
            <a:endParaRPr lang="th-TH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 eaLnBrk="1" hangingPunct="1">
              <a:buNone/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	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GDP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หรือ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GNP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หรือ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Y	=	C + I + G+ (X - M)</a:t>
            </a:r>
            <a:endParaRPr lang="th-TH" dirty="0" smtClean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7312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68CAEA13-B89B-4226-9493-51CF29FDAB3B}" type="slidenum">
              <a:rPr lang="en-US" sz="1400"/>
              <a:pPr eaLnBrk="1" hangingPunct="1"/>
              <a:t>48</a:t>
            </a:fld>
            <a:endParaRPr lang="th-TH" sz="14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340768"/>
            <a:ext cx="7848600" cy="3888283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altLang="ko-KR" sz="3600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	C  </a:t>
            </a:r>
            <a:r>
              <a:rPr lang="en-US" altLang="ko-KR" sz="3600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(</a:t>
            </a:r>
            <a:r>
              <a:rPr lang="th-TH" altLang="ko-KR" sz="3600" dirty="0" smtClean="0">
                <a:latin typeface="TH SarabunPSK" pitchFamily="34" charset="-34"/>
                <a:cs typeface="TH SarabunPSK" pitchFamily="34" charset="-34"/>
              </a:rPr>
              <a:t>ย่อมาจาก</a:t>
            </a:r>
            <a:r>
              <a:rPr lang="en-US" altLang="ko-KR" sz="3600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  consumption)  </a:t>
            </a:r>
            <a:r>
              <a:rPr lang="th-TH" altLang="ko-KR" sz="3600" dirty="0" smtClean="0">
                <a:latin typeface="TH SarabunPSK" pitchFamily="34" charset="-34"/>
                <a:cs typeface="TH SarabunPSK" pitchFamily="34" charset="-34"/>
              </a:rPr>
              <a:t>หมายถึง</a:t>
            </a:r>
            <a:r>
              <a:rPr lang="en-US" altLang="ko-KR" sz="3600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  </a:t>
            </a:r>
            <a:r>
              <a:rPr lang="th-TH" altLang="ko-KR" sz="3600" dirty="0" smtClean="0">
                <a:latin typeface="TH SarabunPSK" pitchFamily="34" charset="-34"/>
                <a:cs typeface="TH SarabunPSK" pitchFamily="34" charset="-34"/>
              </a:rPr>
              <a:t>การใช้จ่ายเพื่อการบริโภคของเอกชน</a:t>
            </a:r>
            <a:r>
              <a:rPr lang="en-US" altLang="ko-KR" sz="3600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 </a:t>
            </a:r>
            <a:endParaRPr lang="th-TH" altLang="ko-KR" sz="3600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 eaLnBrk="1" hangingPunct="1">
              <a:buNone/>
            </a:pP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	1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.  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ค่าใช้จ่ายในการซื้อสินค้าอุปโภคที่เป็นสินค้าถาวร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pPr marL="0" indent="0" eaLnBrk="1" hangingPunct="1">
              <a:buNone/>
            </a:pP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	2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.  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ค่าใช้จ่ายในการซื้อสินค้าบริโภคสินค้าไม่ถาวร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  </a:t>
            </a:r>
            <a:endParaRPr lang="th-TH" sz="3600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 eaLnBrk="1" hangingPunct="1">
              <a:buNone/>
            </a:pPr>
            <a:r>
              <a:rPr lang="en-US" altLang="ko-KR" sz="3600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	3</a:t>
            </a:r>
            <a:r>
              <a:rPr lang="en-US" altLang="ko-KR" sz="3600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.  </a:t>
            </a:r>
            <a:r>
              <a:rPr lang="th-TH" altLang="ko-KR" sz="3600" dirty="0" smtClean="0">
                <a:latin typeface="TH SarabunPSK" pitchFamily="34" charset="-34"/>
                <a:cs typeface="TH SarabunPSK" pitchFamily="34" charset="-34"/>
              </a:rPr>
              <a:t>ค่าใช้จ่ายในด้านการบริการต่าง ๆ </a:t>
            </a:r>
            <a:endParaRPr lang="th-TH" sz="3600" dirty="0" smtClean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6938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9F80681D-2AF7-414C-A4DB-DCB4BABDE02C}" type="slidenum">
              <a:rPr lang="en-US" sz="1400"/>
              <a:pPr eaLnBrk="1" hangingPunct="1"/>
              <a:t>49</a:t>
            </a:fld>
            <a:endParaRPr lang="th-TH" sz="140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52513"/>
            <a:ext cx="7696200" cy="443388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	I  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ย่อมาจาก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  investment)  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หมายถึงรายจ่ายเพื่อการลงทุนของเอกชน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pPr marL="0" indent="0" eaLnBrk="1" hangingPunct="1">
              <a:buNone/>
            </a:pP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	1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.  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การก่อสร้างอาคารและโรงเรือนใหม่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pPr marL="0" indent="0" eaLnBrk="1" hangingPunct="1">
              <a:buNone/>
            </a:pP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	2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.  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การซื้อสินค้าประเภททุนที่ผลิตขึ้นมาใหม่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เช่น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การซื้อเครื่องมือเครื่องใช้ถาวร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pPr marL="0" indent="0" eaLnBrk="1" hangingPunct="1">
              <a:buNone/>
            </a:pPr>
            <a:r>
              <a:rPr lang="en-US" altLang="ko-KR" sz="3600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	3</a:t>
            </a:r>
            <a:r>
              <a:rPr lang="en-US" altLang="ko-KR" sz="3600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.  </a:t>
            </a:r>
            <a:r>
              <a:rPr lang="th-TH" altLang="ko-KR" sz="3600" dirty="0" smtClean="0">
                <a:latin typeface="TH SarabunPSK" pitchFamily="34" charset="-34"/>
                <a:cs typeface="TH SarabunPSK" pitchFamily="34" charset="-34"/>
              </a:rPr>
              <a:t>การเปลี่ยนแปลงของสินค้าคงเหลือ</a:t>
            </a:r>
            <a:r>
              <a:rPr lang="en-US" altLang="ko-KR" sz="3600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 </a:t>
            </a:r>
            <a:endParaRPr lang="th-TH" sz="3600" dirty="0" smtClean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1717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9235" y="174649"/>
            <a:ext cx="842493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ขั้นตอนการจัดทำบัญชีประชาชาติ แบ่งออกเป็น ๑๒ ขั้นตอน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คือ</a:t>
            </a: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ขั้นที่ ๑ จัดองค์กรของหน่วยงานที่รับผิดชอบ</a:t>
            </a: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ขั้นที่ ๒ บุคลากรศึกษา ทำความเข้าใจคู่มือการจัดทำบัญชีประชาชาติ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UNSNA</a:t>
            </a: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ขั้นที่ ๓ เตรียมข้อมูลต่างๆ เพื่อใช้คำนวณ</a:t>
            </a: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ขั้นที่ ๔ นำข้อมูลที่ได้มากลั่นกรอง</a:t>
            </a: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ขั้นที่๕ จัดรายการตามคู่มือการจัดทำบัญชีประชาชาติ</a:t>
            </a: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ขั้นที่ ๖ คำนวณและประมวลผล</a:t>
            </a: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ขั้นที่ ๗ นำผลจากการคำนวณเพื่อตรวจสอบความสมบูรณ์</a:t>
            </a: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ขั้นที่ ๘ การทำสมดุล</a:t>
            </a: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ขั้นที่ ๙ นำผลการคำนวณเสนอหัวหน้าสายงานและที่ประชุมผู้บริหาร</a:t>
            </a: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ขั้นที่ ๑๐ นำผลการคำนวณเสนอผู้เชี่ยวชาญภายนอก</a:t>
            </a: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ขั้นที่ ๑๑ เสนอข้อมูลทีปรับปรุงแล้วแก่ฝ่ายบริหารเพื่ออนุมัติประกาศเผยแพร่</a:t>
            </a: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ขั้นที่ ๑๒ เขียนบทวิเคราะห์และคำอฺธิบายทั้งภาษาไทยและอังกฤษ จัดพิมพ์เป็นเอก</a:t>
            </a:r>
          </a:p>
          <a:p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สารเผยแพร่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9744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6DEF5624-2D93-403F-AB1D-B55321A97AB3}" type="slidenum">
              <a:rPr lang="en-US" sz="1400"/>
              <a:pPr eaLnBrk="1" hangingPunct="1"/>
              <a:t>50</a:t>
            </a:fld>
            <a:endParaRPr lang="th-TH" sz="140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412776"/>
            <a:ext cx="7696200" cy="324036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	G 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ย่อมาจาก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government  expenditure)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หมายถึงรายจ่ายของรัฐบาลทั้งในการบริโภคและการลงทุน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  <a:p>
            <a:pPr lvl="1">
              <a:buFont typeface="Wingdings" pitchFamily="2" charset="2"/>
              <a:buChar char="Ø"/>
            </a:pP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ค่าใช้จ่าย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ในการซื้อสินค้าและบริการจากองค์การผลิตต่าง</a:t>
            </a:r>
            <a:r>
              <a:rPr lang="en-US" sz="3200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ๆ</a:t>
            </a:r>
            <a:endParaRPr lang="en-US" sz="32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Font typeface="Wingdings" pitchFamily="2" charset="2"/>
              <a:buChar char="Ø"/>
            </a:pP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ค่าใช้จ่าย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ประเภทเงินเดือนค่าจ้าง</a:t>
            </a:r>
            <a:r>
              <a:rPr lang="en-US" sz="3200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ค่าเบี้ยเลี้ยง</a:t>
            </a:r>
            <a:r>
              <a:rPr lang="en-US" sz="3200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ค่าล่วงเวลา</a:t>
            </a:r>
            <a:endParaRPr lang="en-US" sz="3200" dirty="0" smtClean="0">
              <a:latin typeface="TH SarabunPSK" pitchFamily="34" charset="-34"/>
              <a:cs typeface="TH SarabunPSK" pitchFamily="34" charset="-34"/>
            </a:endParaRPr>
          </a:p>
          <a:p>
            <a:pPr lvl="1">
              <a:buFont typeface="Wingdings" pitchFamily="2" charset="2"/>
              <a:buChar char="Ø"/>
            </a:pP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ค่าใช้จ่าย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ทางด้านการทหารและการป้องกันประเ</a:t>
            </a:r>
            <a:r>
              <a:rPr lang="th-TH" sz="3200" dirty="0" smtClean="0"/>
              <a:t>ทศ</a:t>
            </a:r>
          </a:p>
        </p:txBody>
      </p:sp>
    </p:spTree>
    <p:extLst>
      <p:ext uri="{BB962C8B-B14F-4D97-AF65-F5344CB8AC3E}">
        <p14:creationId xmlns:p14="http://schemas.microsoft.com/office/powerpoint/2010/main" val="227480079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80C85948-0C7C-486A-A6C4-E53C5F7292BB}" type="slidenum">
              <a:rPr lang="en-US" sz="1400"/>
              <a:pPr eaLnBrk="1" hangingPunct="1"/>
              <a:t>51</a:t>
            </a:fld>
            <a:endParaRPr lang="th-TH" sz="140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700808"/>
            <a:ext cx="7696200" cy="352839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	(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X-M)  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หมายถึงมูลค่าสินค้าและบริการที่จำหน่ายในต่างประเทศ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หักด้วยมูลค่าสินค้าและบริการที่นำเข้าเป็นผลต่างระหว่างสินค้าส่งออกและนำเข้าหรือเรียกว่ามูลค่าส่งออกสุทธิ</a:t>
            </a:r>
            <a:endParaRPr lang="en-US" sz="3600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 eaLnBrk="1" hangingPunct="1">
              <a:buNone/>
            </a:pPr>
            <a:r>
              <a:rPr lang="en-US" sz="36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X  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ย่อจาก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  export)  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หมายถึงมูลค่าสินค้าออก</a:t>
            </a:r>
            <a:endParaRPr lang="en-US" sz="3600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 eaLnBrk="1" hangingPunct="1">
              <a:buNone/>
            </a:pPr>
            <a:r>
              <a:rPr lang="en-US" sz="36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M  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ย่อจาก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  import)  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หมายถึงมูลค่าสินค้าเข้า</a:t>
            </a:r>
          </a:p>
        </p:txBody>
      </p:sp>
    </p:spTree>
    <p:extLst>
      <p:ext uri="{BB962C8B-B14F-4D97-AF65-F5344CB8AC3E}">
        <p14:creationId xmlns:p14="http://schemas.microsoft.com/office/powerpoint/2010/main" val="89383020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3B80E3AE-24BE-437F-95EE-60ED3675C188}" type="slidenum">
              <a:rPr lang="en-US" sz="1400"/>
              <a:pPr eaLnBrk="1" hangingPunct="1"/>
              <a:t>52</a:t>
            </a:fld>
            <a:endParaRPr lang="th-TH" sz="1400"/>
          </a:p>
        </p:txBody>
      </p:sp>
      <p:sp>
        <p:nvSpPr>
          <p:cNvPr id="32771" name="Rectangle 3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02550" cy="68431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eaLnBrk="1" hangingPunct="1"/>
            <a:r>
              <a:rPr lang="th-TH" sz="3600" b="1" dirty="0">
                <a:latin typeface="TH SarabunPSK" pitchFamily="34" charset="-34"/>
                <a:cs typeface="TH SarabunPSK" pitchFamily="34" charset="-34"/>
              </a:rPr>
              <a:t>ตารางแสดงการคำนวณรายได้ประชาชาติด้านรายจ่าย</a:t>
            </a:r>
          </a:p>
        </p:txBody>
      </p:sp>
      <p:graphicFrame>
        <p:nvGraphicFramePr>
          <p:cNvPr id="54307" name="Group 3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2630924"/>
              </p:ext>
            </p:extLst>
          </p:nvPr>
        </p:nvGraphicFramePr>
        <p:xfrm>
          <a:off x="683568" y="908720"/>
          <a:ext cx="7920880" cy="5547307"/>
        </p:xfrm>
        <a:graphic>
          <a:graphicData uri="http://schemas.openxmlformats.org/drawingml/2006/table">
            <a:tbl>
              <a:tblPr/>
              <a:tblGrid>
                <a:gridCol w="6122932"/>
                <a:gridCol w="1797948"/>
              </a:tblGrid>
              <a:tr h="70099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สาขาการผลิต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รายได้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(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ล้านบาท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)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356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รายจ่ายเพื่อการบริโภคของเอกชน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รายจ่ายเพื่อการลงทุน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(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การสะสมทุน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ส่วนเปลี่ยนของสินค้าคงเหลือ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รายจ่ายเพื่อการบริโภคของรัฐบาล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บวก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มูลค่าของสินค้าและบริการส่งออก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หัก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มูลค่าของสินค้าและบริการนำเข้า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      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ผลิตภัณฑ์ในประเทศเบื้องต้น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(GDP)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บวก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รายได้สุทธิจากต่างประเทศ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      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ผลิตภัณฑ์ประชาชาติเบื้องต้น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(GNP)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หาก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ค่าเสื่อมราคาสินค้าประเทศทุน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      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ผลิตภัณฑ์ประชาชาติสุทธิ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(NNP)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หัก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 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ภาษีทางอ้อม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      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รายได้ประชาชาติ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(NI)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587,087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188,204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-2,124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109,710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211,737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216,358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858,370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-23,782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834,588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66,925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767,663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84,053</a:t>
                      </a: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683,610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569036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79E6B818-FD50-44BC-AA7A-9EAE15EC24BA}" type="slidenum">
              <a:rPr lang="en-US" sz="1400"/>
              <a:pPr eaLnBrk="1" hangingPunct="1"/>
              <a:t>53</a:t>
            </a:fld>
            <a:endParaRPr lang="th-TH" sz="140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342188" cy="1189038"/>
          </a:xfrm>
          <a:solidFill>
            <a:srgbClr val="CCECFF"/>
          </a:solidFill>
        </p:spPr>
        <p:txBody>
          <a:bodyPr/>
          <a:lstStyle/>
          <a:p>
            <a:pPr eaLnBrk="1" hangingPunct="1"/>
            <a:r>
              <a:rPr lang="th-TH" altLang="ko-KR" sz="3200" b="1" dirty="0" smtClean="0">
                <a:latin typeface="TH SarabunPSK" pitchFamily="34" charset="-34"/>
                <a:cs typeface="TH SarabunPSK" pitchFamily="34" charset="-34"/>
              </a:rPr>
              <a:t>ในการคำนวณรายได้ประชาชาติทั้ง</a:t>
            </a:r>
            <a:r>
              <a:rPr lang="en-US" altLang="ko-KR" sz="3200" b="1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  3  </a:t>
            </a:r>
            <a:r>
              <a:rPr lang="th-TH" altLang="ko-KR" sz="3200" b="1" dirty="0" smtClean="0">
                <a:latin typeface="TH SarabunPSK" pitchFamily="34" charset="-34"/>
                <a:cs typeface="TH SarabunPSK" pitchFamily="34" charset="-34"/>
              </a:rPr>
              <a:t>วิธี</a:t>
            </a:r>
            <a:r>
              <a:rPr lang="en-US" altLang="ko-KR" sz="3200" b="1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  </a:t>
            </a:r>
            <a:br>
              <a:rPr lang="en-US" altLang="ko-KR" sz="3200" b="1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</a:br>
            <a:r>
              <a:rPr lang="en-US" altLang="ko-KR" sz="3200" b="1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 </a:t>
            </a:r>
            <a:r>
              <a:rPr lang="th-TH" altLang="ko-KR" sz="3200" b="1" dirty="0" smtClean="0">
                <a:latin typeface="TH SarabunPSK" pitchFamily="34" charset="-34"/>
                <a:cs typeface="TH SarabunPSK" pitchFamily="34" charset="-34"/>
              </a:rPr>
              <a:t>จะให้ผลลัพธ์เท่ากัน</a:t>
            </a:r>
            <a:r>
              <a:rPr lang="en-US" altLang="ko-KR" sz="3200" b="1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 </a:t>
            </a:r>
            <a:endParaRPr lang="th-TH" sz="3200" b="1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3796" name="Text Box 25"/>
          <p:cNvSpPr txBox="1">
            <a:spLocks noChangeArrowheads="1"/>
          </p:cNvSpPr>
          <p:nvPr/>
        </p:nvSpPr>
        <p:spPr bwMode="auto">
          <a:xfrm>
            <a:off x="2987675" y="1773238"/>
            <a:ext cx="1655763" cy="647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1800" b="1" dirty="0">
                <a:latin typeface="AngsanaUPC" pitchFamily="18" charset="-34"/>
                <a:cs typeface="Cordia New" pitchFamily="34" charset="-34"/>
              </a:rPr>
              <a:t>ค่าใช้จ่ายของภาคครัวเรือน</a:t>
            </a:r>
            <a:endParaRPr lang="en-US" sz="1800" b="1" dirty="0">
              <a:latin typeface="AngsanaUPC" pitchFamily="18" charset="-34"/>
              <a:cs typeface="Cordia New" pitchFamily="34" charset="-34"/>
            </a:endParaRPr>
          </a:p>
          <a:p>
            <a:endParaRPr lang="en-US" sz="3200" b="1" dirty="0">
              <a:latin typeface="Arial" pitchFamily="34" charset="0"/>
            </a:endParaRPr>
          </a:p>
        </p:txBody>
      </p:sp>
      <p:sp>
        <p:nvSpPr>
          <p:cNvPr id="33797" name="Text Box 24"/>
          <p:cNvSpPr txBox="1">
            <a:spLocks noChangeArrowheads="1"/>
          </p:cNvSpPr>
          <p:nvPr/>
        </p:nvSpPr>
        <p:spPr bwMode="auto">
          <a:xfrm>
            <a:off x="3132138" y="2781299"/>
            <a:ext cx="1279525" cy="6000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1800" b="1" dirty="0">
                <a:latin typeface="AngsanaUPC" pitchFamily="18" charset="-34"/>
                <a:cs typeface="Cordia New" pitchFamily="34" charset="-34"/>
              </a:rPr>
              <a:t>สินค้าและบริการ</a:t>
            </a:r>
            <a:endParaRPr lang="en-US" sz="1800" b="1" dirty="0">
              <a:latin typeface="AngsanaUPC" pitchFamily="18" charset="-34"/>
              <a:cs typeface="Cordia New" pitchFamily="34" charset="-34"/>
            </a:endParaRPr>
          </a:p>
          <a:p>
            <a:endParaRPr lang="en-US" sz="3200" b="1" dirty="0">
              <a:latin typeface="Arial" pitchFamily="34" charset="0"/>
            </a:endParaRPr>
          </a:p>
        </p:txBody>
      </p:sp>
      <p:sp>
        <p:nvSpPr>
          <p:cNvPr id="33798" name="Text Box 12"/>
          <p:cNvSpPr txBox="1">
            <a:spLocks noChangeArrowheads="1"/>
          </p:cNvSpPr>
          <p:nvPr/>
        </p:nvSpPr>
        <p:spPr bwMode="auto">
          <a:xfrm>
            <a:off x="3059113" y="4076700"/>
            <a:ext cx="1279525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1800" b="1">
                <a:latin typeface="AngsanaUPC" pitchFamily="18" charset="-34"/>
                <a:cs typeface="Cordia New" pitchFamily="34" charset="-34"/>
              </a:rPr>
              <a:t>ปัจจัยการผลิต</a:t>
            </a:r>
            <a:endParaRPr lang="en-US" sz="1800" b="1">
              <a:latin typeface="AngsanaUPC" pitchFamily="18" charset="-34"/>
              <a:cs typeface="Cordia New" pitchFamily="34" charset="-34"/>
            </a:endParaRPr>
          </a:p>
          <a:p>
            <a:endParaRPr lang="en-US" sz="3200" b="1">
              <a:latin typeface="Arial" pitchFamily="34" charset="0"/>
            </a:endParaRPr>
          </a:p>
        </p:txBody>
      </p:sp>
      <p:sp>
        <p:nvSpPr>
          <p:cNvPr id="33799" name="Text Box 11"/>
          <p:cNvSpPr txBox="1">
            <a:spLocks noChangeArrowheads="1"/>
          </p:cNvSpPr>
          <p:nvPr/>
        </p:nvSpPr>
        <p:spPr bwMode="auto">
          <a:xfrm>
            <a:off x="2987675" y="5084763"/>
            <a:ext cx="1728788" cy="7921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1800" b="1">
                <a:latin typeface="AngsanaUPC" pitchFamily="18" charset="-34"/>
                <a:cs typeface="Cordia New" pitchFamily="34" charset="-34"/>
              </a:rPr>
              <a:t>ค่าตอบแทนปัจจัยการผลิต</a:t>
            </a:r>
            <a:endParaRPr lang="en-US" sz="1800" b="1">
              <a:latin typeface="AngsanaUPC" pitchFamily="18" charset="-34"/>
              <a:cs typeface="Cordia New" pitchFamily="34" charset="-34"/>
            </a:endParaRPr>
          </a:p>
          <a:p>
            <a:endParaRPr lang="en-US" sz="3200" b="1">
              <a:latin typeface="Arial" pitchFamily="34" charset="0"/>
            </a:endParaRPr>
          </a:p>
        </p:txBody>
      </p:sp>
      <p:sp>
        <p:nvSpPr>
          <p:cNvPr id="33800" name="Text Box 23"/>
          <p:cNvSpPr txBox="1">
            <a:spLocks noChangeArrowheads="1"/>
          </p:cNvSpPr>
          <p:nvPr/>
        </p:nvSpPr>
        <p:spPr bwMode="auto">
          <a:xfrm>
            <a:off x="5795963" y="3357563"/>
            <a:ext cx="1728787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1800" b="1">
                <a:latin typeface="Times New Roman" pitchFamily="18" charset="0"/>
                <a:cs typeface="Cordia New" pitchFamily="34" charset="-34"/>
              </a:rPr>
              <a:t>ธุรกิจ  (B)</a:t>
            </a:r>
            <a:endParaRPr lang="th-TH" sz="3200" b="1">
              <a:latin typeface="Arial" pitchFamily="34" charset="0"/>
            </a:endParaRPr>
          </a:p>
        </p:txBody>
      </p:sp>
      <p:sp>
        <p:nvSpPr>
          <p:cNvPr id="33801" name="Text Box 22"/>
          <p:cNvSpPr txBox="1">
            <a:spLocks noChangeArrowheads="1"/>
          </p:cNvSpPr>
          <p:nvPr/>
        </p:nvSpPr>
        <p:spPr bwMode="auto">
          <a:xfrm>
            <a:off x="323850" y="3500438"/>
            <a:ext cx="1457325" cy="4333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1800" b="1">
                <a:latin typeface="Times New Roman" pitchFamily="18" charset="0"/>
                <a:cs typeface="Cordia New" pitchFamily="34" charset="-34"/>
              </a:rPr>
              <a:t>ครัวเรือน  (HH)</a:t>
            </a:r>
            <a:endParaRPr lang="th-TH" sz="3200" b="1">
              <a:latin typeface="Arial" pitchFamily="34" charset="0"/>
            </a:endParaRPr>
          </a:p>
        </p:txBody>
      </p:sp>
      <p:sp>
        <p:nvSpPr>
          <p:cNvPr id="33802" name="Line 21"/>
          <p:cNvSpPr>
            <a:spLocks noChangeShapeType="1"/>
          </p:cNvSpPr>
          <p:nvPr/>
        </p:nvSpPr>
        <p:spPr bwMode="auto">
          <a:xfrm>
            <a:off x="1116013" y="5229225"/>
            <a:ext cx="18716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33803" name="Line 20"/>
          <p:cNvSpPr>
            <a:spLocks noChangeShapeType="1"/>
          </p:cNvSpPr>
          <p:nvPr/>
        </p:nvSpPr>
        <p:spPr bwMode="auto">
          <a:xfrm>
            <a:off x="5940425" y="2924175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33804" name="Line 19"/>
          <p:cNvSpPr>
            <a:spLocks noChangeShapeType="1"/>
          </p:cNvSpPr>
          <p:nvPr/>
        </p:nvSpPr>
        <p:spPr bwMode="auto">
          <a:xfrm>
            <a:off x="4643438" y="1989138"/>
            <a:ext cx="1657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33805" name="Line 18"/>
          <p:cNvSpPr>
            <a:spLocks noChangeShapeType="1"/>
          </p:cNvSpPr>
          <p:nvPr/>
        </p:nvSpPr>
        <p:spPr bwMode="auto">
          <a:xfrm>
            <a:off x="6227763" y="1989138"/>
            <a:ext cx="0" cy="1371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33806" name="Line 10"/>
          <p:cNvSpPr>
            <a:spLocks noChangeShapeType="1"/>
          </p:cNvSpPr>
          <p:nvPr/>
        </p:nvSpPr>
        <p:spPr bwMode="auto">
          <a:xfrm>
            <a:off x="4643438" y="5300663"/>
            <a:ext cx="1584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33807" name="Line 9"/>
          <p:cNvSpPr>
            <a:spLocks noChangeShapeType="1"/>
          </p:cNvSpPr>
          <p:nvPr/>
        </p:nvSpPr>
        <p:spPr bwMode="auto">
          <a:xfrm flipV="1">
            <a:off x="6227763" y="3860800"/>
            <a:ext cx="0" cy="14398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33808" name="Line 13"/>
          <p:cNvSpPr>
            <a:spLocks noChangeShapeType="1"/>
          </p:cNvSpPr>
          <p:nvPr/>
        </p:nvSpPr>
        <p:spPr bwMode="auto">
          <a:xfrm flipV="1">
            <a:off x="5940425" y="3789363"/>
            <a:ext cx="0" cy="5762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33809" name="Line 8"/>
          <p:cNvSpPr>
            <a:spLocks noChangeShapeType="1"/>
          </p:cNvSpPr>
          <p:nvPr/>
        </p:nvSpPr>
        <p:spPr bwMode="auto">
          <a:xfrm flipH="1">
            <a:off x="4427538" y="2924175"/>
            <a:ext cx="15128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33810" name="Line 7"/>
          <p:cNvSpPr>
            <a:spLocks noChangeShapeType="1"/>
          </p:cNvSpPr>
          <p:nvPr/>
        </p:nvSpPr>
        <p:spPr bwMode="auto">
          <a:xfrm flipV="1">
            <a:off x="1116013" y="2060575"/>
            <a:ext cx="0" cy="14398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33811" name="Line 6"/>
          <p:cNvSpPr>
            <a:spLocks noChangeShapeType="1"/>
          </p:cNvSpPr>
          <p:nvPr/>
        </p:nvSpPr>
        <p:spPr bwMode="auto">
          <a:xfrm flipH="1">
            <a:off x="1547813" y="4365625"/>
            <a:ext cx="13652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33812" name="Line 5"/>
          <p:cNvSpPr>
            <a:spLocks noChangeShapeType="1"/>
          </p:cNvSpPr>
          <p:nvPr/>
        </p:nvSpPr>
        <p:spPr bwMode="auto">
          <a:xfrm flipV="1">
            <a:off x="1116013" y="4005263"/>
            <a:ext cx="0" cy="12811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33813" name="Line 17"/>
          <p:cNvSpPr>
            <a:spLocks noChangeShapeType="1"/>
          </p:cNvSpPr>
          <p:nvPr/>
        </p:nvSpPr>
        <p:spPr bwMode="auto">
          <a:xfrm flipH="1">
            <a:off x="1116013" y="2060575"/>
            <a:ext cx="19431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33814" name="Line 16"/>
          <p:cNvSpPr>
            <a:spLocks noChangeShapeType="1"/>
          </p:cNvSpPr>
          <p:nvPr/>
        </p:nvSpPr>
        <p:spPr bwMode="auto">
          <a:xfrm>
            <a:off x="1547813" y="2997200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33815" name="Line 15"/>
          <p:cNvSpPr>
            <a:spLocks noChangeShapeType="1"/>
          </p:cNvSpPr>
          <p:nvPr/>
        </p:nvSpPr>
        <p:spPr bwMode="auto">
          <a:xfrm flipV="1">
            <a:off x="1547813" y="3933825"/>
            <a:ext cx="0" cy="431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33816" name="Line 14"/>
          <p:cNvSpPr>
            <a:spLocks noChangeShapeType="1"/>
          </p:cNvSpPr>
          <p:nvPr/>
        </p:nvSpPr>
        <p:spPr bwMode="auto">
          <a:xfrm>
            <a:off x="1547813" y="2997200"/>
            <a:ext cx="16525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33817" name="Rectangle 26"/>
          <p:cNvSpPr>
            <a:spLocks noChangeArrowheads="1"/>
          </p:cNvSpPr>
          <p:nvPr/>
        </p:nvSpPr>
        <p:spPr bwMode="auto">
          <a:xfrm>
            <a:off x="-684213" y="2133600"/>
            <a:ext cx="9144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th-TH"/>
          </a:p>
        </p:txBody>
      </p:sp>
      <p:sp>
        <p:nvSpPr>
          <p:cNvPr id="33818" name="Rectangle 31"/>
          <p:cNvSpPr>
            <a:spLocks noChangeArrowheads="1"/>
          </p:cNvSpPr>
          <p:nvPr/>
        </p:nvSpPr>
        <p:spPr bwMode="auto">
          <a:xfrm>
            <a:off x="-1044575" y="1730375"/>
            <a:ext cx="184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th-TH" sz="2800">
              <a:latin typeface="Arial" pitchFamily="34" charset="0"/>
            </a:endParaRPr>
          </a:p>
        </p:txBody>
      </p:sp>
      <p:sp>
        <p:nvSpPr>
          <p:cNvPr id="33819" name="Rectangle 34"/>
          <p:cNvSpPr>
            <a:spLocks noChangeArrowheads="1"/>
          </p:cNvSpPr>
          <p:nvPr/>
        </p:nvSpPr>
        <p:spPr bwMode="auto">
          <a:xfrm>
            <a:off x="-757238" y="1801813"/>
            <a:ext cx="184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th-TH" sz="2800">
              <a:latin typeface="Arial" pitchFamily="34" charset="0"/>
            </a:endParaRPr>
          </a:p>
        </p:txBody>
      </p:sp>
      <p:sp>
        <p:nvSpPr>
          <p:cNvPr id="33820" name="Line 65"/>
          <p:cNvSpPr>
            <a:spLocks noChangeShapeType="1"/>
          </p:cNvSpPr>
          <p:nvPr/>
        </p:nvSpPr>
        <p:spPr bwMode="auto">
          <a:xfrm flipH="1">
            <a:off x="4284663" y="4365625"/>
            <a:ext cx="16557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6406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76AEA6C8-12F3-4CAE-9F06-02393EB36AC3}" type="slidenum">
              <a:rPr lang="en-US" sz="1400"/>
              <a:pPr eaLnBrk="1" hangingPunct="1"/>
              <a:t>54</a:t>
            </a:fld>
            <a:endParaRPr lang="th-TH" sz="1400"/>
          </a:p>
        </p:txBody>
      </p:sp>
      <p:graphicFrame>
        <p:nvGraphicFramePr>
          <p:cNvPr id="56737" name="Group 4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696266"/>
              </p:ext>
            </p:extLst>
          </p:nvPr>
        </p:nvGraphicFramePr>
        <p:xfrm>
          <a:off x="1187625" y="333375"/>
          <a:ext cx="6336703" cy="6400800"/>
        </p:xfrm>
        <a:graphic>
          <a:graphicData uri="http://schemas.openxmlformats.org/drawingml/2006/table">
            <a:tbl>
              <a:tblPr/>
              <a:tblGrid>
                <a:gridCol w="347443"/>
                <a:gridCol w="4349475"/>
                <a:gridCol w="1639785"/>
              </a:tblGrid>
              <a:tr h="3365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Industrial  Origin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UPC" pitchFamily="18" charset="-34"/>
                        <a:ea typeface="Cordia New" pitchFamily="34" charset="-34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Millions  of  Baht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Agriculture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504,513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Crops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265,248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Livestock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41,174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Fisheries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105,313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Fisheries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5,308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Agricultural  Services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12,184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Simple  Agricultural  Products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75,286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Mining  and  Quarrying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116,798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Manufacturing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1,570,842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746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6AB68D26-E2A9-49E6-922C-927B217B4F7E}" type="slidenum">
              <a:rPr lang="en-US" sz="1400"/>
              <a:pPr eaLnBrk="1" hangingPunct="1"/>
              <a:t>55</a:t>
            </a:fld>
            <a:endParaRPr lang="th-TH" sz="1400"/>
          </a:p>
        </p:txBody>
      </p:sp>
      <p:graphicFrame>
        <p:nvGraphicFramePr>
          <p:cNvPr id="74850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977922"/>
              </p:ext>
            </p:extLst>
          </p:nvPr>
        </p:nvGraphicFramePr>
        <p:xfrm>
          <a:off x="827584" y="188640"/>
          <a:ext cx="7560840" cy="6370341"/>
        </p:xfrm>
        <a:graphic>
          <a:graphicData uri="http://schemas.openxmlformats.org/drawingml/2006/table">
            <a:tbl>
              <a:tblPr/>
              <a:tblGrid>
                <a:gridCol w="5604647"/>
                <a:gridCol w="1956193"/>
              </a:tblGrid>
              <a:tr h="342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Construction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150,333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Electricity, Gas  and  Water  Supply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146,155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Transportation  and  Communication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396,667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Wholesale and  Retail  Trade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784,478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Banking, Insurance  and  Real  Estate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157,306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Ownership  of  Dwellings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125,008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Public  Administration  and  Defence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212,515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Services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740,110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Gross  Domestic  Product, (GDP)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4,904,725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0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Plus : Net  Factor  Income  Payment  from  the  Rest  the  World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-46,874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Gross  National  Product, (GNP)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4,827,851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Less : Indirect  Taxes  less  Subsidies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484,251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      Provision  for  Consumption  of  Fixed  Capital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728,287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National  Income, (NI)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3,615,313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Per  Capita  GDP (Baht)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78,594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Per  Capita  GNP (Baht)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77,362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Population  (1,000  Heads)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62,406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440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BDDB3250-0AB4-48F9-ABD2-EDB8ED873195}" type="slidenum">
              <a:rPr lang="en-US" sz="1400"/>
              <a:pPr eaLnBrk="1" hangingPunct="1"/>
              <a:t>56</a:t>
            </a:fld>
            <a:endParaRPr lang="th-TH" sz="140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16632"/>
            <a:ext cx="8568952" cy="98072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h-TH" sz="2800" b="1" dirty="0" smtClean="0">
                <a:latin typeface="Angsana New" pitchFamily="18" charset="-34"/>
              </a:rPr>
              <a:t/>
            </a:r>
            <a:br>
              <a:rPr lang="th-TH" sz="2800" b="1" dirty="0" smtClean="0">
                <a:latin typeface="Angsana New" pitchFamily="18" charset="-34"/>
              </a:rPr>
            </a:br>
            <a:r>
              <a:rPr lang="th-TH" sz="2800" b="1" dirty="0">
                <a:latin typeface="Angsana New" pitchFamily="18" charset="-34"/>
              </a:rPr>
              <a:t/>
            </a:r>
            <a:br>
              <a:rPr lang="th-TH" sz="2800" b="1" dirty="0">
                <a:latin typeface="Angsana New" pitchFamily="18" charset="-34"/>
              </a:rPr>
            </a:br>
            <a:r>
              <a:rPr lang="th-TH" sz="2800" b="1" dirty="0" smtClean="0">
                <a:latin typeface="Angsana New" pitchFamily="18" charset="-34"/>
              </a:rPr>
              <a:t>ตาราง</a:t>
            </a:r>
            <a:r>
              <a:rPr lang="en-US" sz="2800" b="1" dirty="0" smtClean="0">
                <a:latin typeface="Angsana New" pitchFamily="18" charset="-34"/>
              </a:rPr>
              <a:t>  </a:t>
            </a:r>
            <a:r>
              <a:rPr lang="en-US" sz="2800" dirty="0" smtClean="0">
                <a:latin typeface="Angsana New" pitchFamily="18" charset="-34"/>
              </a:rPr>
              <a:t>Balance  Sheet  of  National  Income  and  Expenditure  at  Current  Marke</a:t>
            </a:r>
            <a:r>
              <a:rPr lang="en-US" sz="2800" dirty="0" smtClean="0">
                <a:solidFill>
                  <a:schemeClr val="bg1"/>
                </a:solidFill>
                <a:latin typeface="Angsana New" pitchFamily="18" charset="-34"/>
              </a:rPr>
              <a:t>t </a:t>
            </a:r>
            <a:r>
              <a:rPr lang="en-US" sz="2800" dirty="0" smtClean="0">
                <a:latin typeface="Angsana New" pitchFamily="18" charset="-34"/>
              </a:rPr>
              <a:t>Prices, </a:t>
            </a:r>
            <a:r>
              <a:rPr lang="en-US" sz="2800" dirty="0" smtClean="0">
                <a:latin typeface="Angsana New" pitchFamily="18" charset="-34"/>
              </a:rPr>
              <a:t/>
            </a:r>
            <a:br>
              <a:rPr lang="en-US" sz="2800" dirty="0" smtClean="0">
                <a:latin typeface="Angsana New" pitchFamily="18" charset="-34"/>
              </a:rPr>
            </a:br>
            <a:r>
              <a:rPr lang="en-US" sz="2800" dirty="0" smtClean="0">
                <a:latin typeface="Angsana New" pitchFamily="18" charset="-34"/>
              </a:rPr>
              <a:t>year  </a:t>
            </a:r>
            <a:r>
              <a:rPr lang="en-US" sz="2800" dirty="0" smtClean="0">
                <a:latin typeface="Angsana New" pitchFamily="18" charset="-34"/>
              </a:rPr>
              <a:t>2000</a:t>
            </a:r>
            <a:r>
              <a:rPr lang="en-US" altLang="ko-KR" sz="2800" dirty="0" smtClean="0">
                <a:latin typeface="Angsana New" pitchFamily="18" charset="-34"/>
                <a:ea typeface="Gulim" pitchFamily="34" charset="-127"/>
              </a:rPr>
              <a:t/>
            </a:r>
            <a:br>
              <a:rPr lang="en-US" altLang="ko-KR" sz="2800" dirty="0" smtClean="0">
                <a:latin typeface="Angsana New" pitchFamily="18" charset="-34"/>
                <a:ea typeface="Gulim" pitchFamily="34" charset="-127"/>
              </a:rPr>
            </a:br>
            <a:r>
              <a:rPr lang="en-US" altLang="ko-KR" sz="2800" dirty="0" smtClean="0">
                <a:latin typeface="Angsana New" pitchFamily="18" charset="-34"/>
                <a:ea typeface="Gulim" pitchFamily="34" charset="-127"/>
              </a:rPr>
              <a:t>								                </a:t>
            </a:r>
            <a:r>
              <a:rPr lang="en-US" altLang="ko-KR" sz="2800" dirty="0" smtClean="0">
                <a:solidFill>
                  <a:schemeClr val="bg1"/>
                </a:solidFill>
                <a:latin typeface="Angsana New" pitchFamily="18" charset="-34"/>
                <a:ea typeface="Gulim" pitchFamily="34" charset="-127"/>
              </a:rPr>
              <a:t/>
            </a:r>
            <a:br>
              <a:rPr lang="en-US" altLang="ko-KR" sz="2800" dirty="0" smtClean="0">
                <a:solidFill>
                  <a:schemeClr val="bg1"/>
                </a:solidFill>
                <a:latin typeface="Angsana New" pitchFamily="18" charset="-34"/>
                <a:ea typeface="Gulim" pitchFamily="34" charset="-127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ngsana New" pitchFamily="18" charset="-34"/>
                <a:ea typeface="Gulim" pitchFamily="34" charset="-127"/>
              </a:rPr>
              <a:t>                                                                                                   (Million  of  Baht) </a:t>
            </a:r>
            <a:endParaRPr lang="th-TH" sz="2800" dirty="0" smtClean="0">
              <a:solidFill>
                <a:schemeClr val="bg1"/>
              </a:solidFill>
              <a:latin typeface="Angsana New" pitchFamily="18" charset="-34"/>
            </a:endParaRPr>
          </a:p>
        </p:txBody>
      </p:sp>
      <p:graphicFrame>
        <p:nvGraphicFramePr>
          <p:cNvPr id="76870" name="Group 7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3555010"/>
              </p:ext>
            </p:extLst>
          </p:nvPr>
        </p:nvGraphicFramePr>
        <p:xfrm>
          <a:off x="611560" y="1097280"/>
          <a:ext cx="7992888" cy="5665676"/>
        </p:xfrm>
        <a:graphic>
          <a:graphicData uri="http://schemas.openxmlformats.org/drawingml/2006/table">
            <a:tbl>
              <a:tblPr/>
              <a:tblGrid>
                <a:gridCol w="5926125"/>
                <a:gridCol w="2066763"/>
              </a:tblGrid>
              <a:tr h="43079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UPC" pitchFamily="18" charset="-34"/>
                        <a:ea typeface="Cordia New" pitchFamily="34" charset="-34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2000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79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Private  Consumption  Expenditure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2,751,901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79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General  Government  Consumption  Expenditure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560,767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79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Gross  Fixed  Capital  Formation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1,082,651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79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Change  in  Inventories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31,853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54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Expenditure  on  Consumption  and  Gross  Capital  Formation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4,427,172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79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Plus : Exports  of  Goods  and  Services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3,289,675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79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      Exports  of  Goods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2,733,334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79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      Exports  of  Services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556,341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54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Expenditure  on  Gross  Domestic  Product  and  Imports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7,716,847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79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Less : Imports  of  Goods  and 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Services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2,862,270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009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9AD37D66-5258-419A-8B4D-3BC4AD045BBA}" type="slidenum">
              <a:rPr lang="en-US" sz="1400"/>
              <a:pPr eaLnBrk="1" hangingPunct="1"/>
              <a:t>57</a:t>
            </a:fld>
            <a:endParaRPr lang="th-TH" sz="1400"/>
          </a:p>
        </p:txBody>
      </p:sp>
      <p:sp>
        <p:nvSpPr>
          <p:cNvPr id="37891" name="Rectangle 242"/>
          <p:cNvSpPr>
            <a:spLocks noGrp="1" noChangeArrowheads="1"/>
          </p:cNvSpPr>
          <p:nvPr>
            <p:ph type="title"/>
          </p:nvPr>
        </p:nvSpPr>
        <p:spPr>
          <a:xfrm>
            <a:off x="684213" y="1125538"/>
            <a:ext cx="7632700" cy="6477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h-TH" sz="2800" b="1" smtClean="0">
                <a:solidFill>
                  <a:schemeClr val="bg1"/>
                </a:solidFill>
                <a:latin typeface="Angsana New" pitchFamily="18" charset="-34"/>
              </a:rPr>
              <a:t>ตาราง</a:t>
            </a:r>
            <a:r>
              <a:rPr lang="en-US" sz="2800" b="1" smtClean="0">
                <a:solidFill>
                  <a:schemeClr val="bg1"/>
                </a:solidFill>
                <a:latin typeface="Angsana New" pitchFamily="18" charset="-34"/>
              </a:rPr>
              <a:t>  </a:t>
            </a:r>
            <a:r>
              <a:rPr lang="en-US" sz="2800" smtClean="0">
                <a:solidFill>
                  <a:schemeClr val="bg1"/>
                </a:solidFill>
                <a:latin typeface="Angsana New" pitchFamily="18" charset="-34"/>
              </a:rPr>
              <a:t>Balance  Sheet  of  National  Income  and  Expenditure  at  Current  Market Prices, year  2000</a:t>
            </a:r>
            <a:r>
              <a:rPr lang="en-US" altLang="ko-KR" sz="2800" smtClean="0">
                <a:solidFill>
                  <a:schemeClr val="bg1"/>
                </a:solidFill>
                <a:latin typeface="Angsana New" pitchFamily="18" charset="-34"/>
                <a:ea typeface="Gulim" pitchFamily="34" charset="-127"/>
              </a:rPr>
              <a:t/>
            </a:r>
            <a:br>
              <a:rPr lang="en-US" altLang="ko-KR" sz="2800" smtClean="0">
                <a:solidFill>
                  <a:schemeClr val="bg1"/>
                </a:solidFill>
                <a:latin typeface="Angsana New" pitchFamily="18" charset="-34"/>
                <a:ea typeface="Gulim" pitchFamily="34" charset="-127"/>
              </a:rPr>
            </a:br>
            <a:r>
              <a:rPr lang="en-US" altLang="ko-KR" sz="2800" smtClean="0">
                <a:solidFill>
                  <a:schemeClr val="bg1"/>
                </a:solidFill>
                <a:latin typeface="Angsana New" pitchFamily="18" charset="-34"/>
                <a:ea typeface="Gulim" pitchFamily="34" charset="-127"/>
              </a:rPr>
              <a:t>				                </a:t>
            </a:r>
            <a:br>
              <a:rPr lang="en-US" altLang="ko-KR" sz="2800" smtClean="0">
                <a:solidFill>
                  <a:schemeClr val="bg1"/>
                </a:solidFill>
                <a:latin typeface="Angsana New" pitchFamily="18" charset="-34"/>
                <a:ea typeface="Gulim" pitchFamily="34" charset="-127"/>
              </a:rPr>
            </a:br>
            <a:r>
              <a:rPr lang="en-US" altLang="ko-KR" sz="2800" smtClean="0">
                <a:solidFill>
                  <a:schemeClr val="bg1"/>
                </a:solidFill>
                <a:latin typeface="Angsana New" pitchFamily="18" charset="-34"/>
                <a:ea typeface="Gulim" pitchFamily="34" charset="-127"/>
              </a:rPr>
              <a:t>                                                                                   (Million  of  Baht)</a:t>
            </a:r>
            <a:endParaRPr lang="th-TH" sz="2800" smtClean="0">
              <a:solidFill>
                <a:schemeClr val="bg1"/>
              </a:solidFill>
              <a:latin typeface="Angsana New" pitchFamily="18" charset="-34"/>
            </a:endParaRPr>
          </a:p>
        </p:txBody>
      </p:sp>
      <p:graphicFrame>
        <p:nvGraphicFramePr>
          <p:cNvPr id="57593" name="Group 24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1837737"/>
              </p:ext>
            </p:extLst>
          </p:nvPr>
        </p:nvGraphicFramePr>
        <p:xfrm>
          <a:off x="971600" y="620688"/>
          <a:ext cx="6689725" cy="5332410"/>
        </p:xfrm>
        <a:graphic>
          <a:graphicData uri="http://schemas.openxmlformats.org/drawingml/2006/table">
            <a:tbl>
              <a:tblPr/>
              <a:tblGrid>
                <a:gridCol w="4959350"/>
                <a:gridCol w="1730375"/>
              </a:tblGrid>
              <a:tr h="46040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UPC" pitchFamily="18" charset="-34"/>
                        <a:ea typeface="Cordia New" pitchFamily="34" charset="-34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2000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9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      Imports  of  Goods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2,513,466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40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      Imports  of  Services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348,804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40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Expenditure  on  Gross  Domestic  Product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4,854,577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9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Plus : Statistical  Discrepancy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50,148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40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Gross  Domestic  Product, (GDP)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4,904,725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40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Less : Indirect  Taxes  less  Subsidies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484,251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40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      Provision  for  Consumption  of  Fixed  Capital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728,287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00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Plus : Net  Factor  Income  Payment  from  the  Rest  of  the  World</a:t>
                      </a:r>
                      <a:endParaRPr kumimoji="0" lang="en-US" sz="4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-76,874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00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Net  National  Product  at  Factor  Cost  or  National  Income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3,615,313</a:t>
                      </a:r>
                      <a:endParaRPr kumimoji="0" 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899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6C67EE13-FF9D-45E8-98B3-179B2DFAA098}" type="slidenum">
              <a:rPr lang="en-US" sz="1400"/>
              <a:pPr eaLnBrk="1" hangingPunct="1"/>
              <a:t>58</a:t>
            </a:fld>
            <a:endParaRPr lang="th-TH" sz="1400"/>
          </a:p>
        </p:txBody>
      </p:sp>
      <p:sp>
        <p:nvSpPr>
          <p:cNvPr id="38915" name="Rectangle 326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8352928" cy="64807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h-TH" sz="2400" b="1" dirty="0" smtClean="0">
                <a:latin typeface="Angsana New" pitchFamily="18" charset="-34"/>
              </a:rPr>
              <a:t/>
            </a:r>
            <a:br>
              <a:rPr lang="th-TH" sz="2400" b="1" dirty="0" smtClean="0">
                <a:latin typeface="Angsana New" pitchFamily="18" charset="-34"/>
              </a:rPr>
            </a:br>
            <a:r>
              <a:rPr lang="th-TH" sz="2400" b="1" dirty="0">
                <a:latin typeface="Angsana New" pitchFamily="18" charset="-34"/>
              </a:rPr>
              <a:t/>
            </a:r>
            <a:br>
              <a:rPr lang="th-TH" sz="2400" b="1" dirty="0">
                <a:latin typeface="Angsana New" pitchFamily="18" charset="-34"/>
              </a:rPr>
            </a:br>
            <a:r>
              <a:rPr lang="th-TH" sz="2700" b="1" dirty="0" smtClean="0">
                <a:latin typeface="TH SarabunPSK" pitchFamily="34" charset="-34"/>
                <a:cs typeface="TH SarabunPSK" pitchFamily="34" charset="-34"/>
              </a:rPr>
              <a:t>ตาราง</a:t>
            </a:r>
            <a:r>
              <a:rPr lang="en-US" sz="2700" b="1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en-US" sz="2700" b="1" dirty="0" smtClean="0">
                <a:latin typeface="TH SarabunPSK" pitchFamily="34" charset="-34"/>
                <a:cs typeface="TH SarabunPSK" pitchFamily="34" charset="-34"/>
              </a:rPr>
              <a:t>Distribution  of  the  National  Income  at  Current  Market  Price, year 2000</a:t>
            </a:r>
            <a:r>
              <a:rPr lang="en-US" sz="2700" b="1" dirty="0" smtClean="0">
                <a:latin typeface="Angsana New" pitchFamily="18" charset="-34"/>
              </a:rPr>
              <a:t/>
            </a:r>
            <a:br>
              <a:rPr lang="en-US" sz="2700" b="1" dirty="0" smtClean="0">
                <a:latin typeface="Angsana New" pitchFamily="18" charset="-34"/>
              </a:rPr>
            </a:br>
            <a:r>
              <a:rPr lang="en-US" sz="2400" b="1" dirty="0" smtClean="0">
                <a:latin typeface="Angsana New" pitchFamily="18" charset="-34"/>
              </a:rPr>
              <a:t>								                              </a:t>
            </a:r>
            <a:r>
              <a:rPr lang="en-US" sz="2400" b="1" dirty="0" smtClean="0">
                <a:solidFill>
                  <a:schemeClr val="bg1"/>
                </a:solidFill>
                <a:latin typeface="Angsana New" pitchFamily="18" charset="-34"/>
              </a:rPr>
              <a:t/>
            </a:r>
            <a:br>
              <a:rPr lang="en-US" sz="2400" b="1" dirty="0" smtClean="0">
                <a:solidFill>
                  <a:schemeClr val="bg1"/>
                </a:solidFill>
                <a:latin typeface="Angsana New" pitchFamily="18" charset="-34"/>
              </a:rPr>
            </a:br>
            <a:r>
              <a:rPr lang="en-US" sz="2400" b="1" dirty="0" smtClean="0">
                <a:solidFill>
                  <a:schemeClr val="bg1"/>
                </a:solidFill>
                <a:latin typeface="Angsana New" pitchFamily="18" charset="-34"/>
              </a:rPr>
              <a:t>                                                                                                                    (Million  of  Baht)</a:t>
            </a:r>
            <a:endParaRPr lang="th-TH" sz="2400" b="1" dirty="0" smtClean="0">
              <a:solidFill>
                <a:schemeClr val="bg1"/>
              </a:solidFill>
              <a:latin typeface="Angsana New" pitchFamily="18" charset="-34"/>
            </a:endParaRPr>
          </a:p>
        </p:txBody>
      </p:sp>
      <p:graphicFrame>
        <p:nvGraphicFramePr>
          <p:cNvPr id="58697" name="Group 32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5067028"/>
              </p:ext>
            </p:extLst>
          </p:nvPr>
        </p:nvGraphicFramePr>
        <p:xfrm>
          <a:off x="683568" y="1268760"/>
          <a:ext cx="7696200" cy="4236566"/>
        </p:xfrm>
        <a:graphic>
          <a:graphicData uri="http://schemas.openxmlformats.org/drawingml/2006/table">
            <a:tbl>
              <a:tblPr/>
              <a:tblGrid>
                <a:gridCol w="5705475"/>
                <a:gridCol w="1990725"/>
              </a:tblGrid>
              <a:tr h="33524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UPC" pitchFamily="18" charset="-34"/>
                        <a:ea typeface="Cordia New" pitchFamily="34" charset="-34"/>
                        <a:cs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2000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4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Compensation  of  Employees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1,542,959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4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    Wages  and  Salaries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1,474,414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4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    Pay  and  Allowances  of  Members  of  the  Armed  Forces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54,645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4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    Employers’Contributions  to  Social  Security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13,900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1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Income  from  Fams, Professions  and  Other  Unincorporated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ngsana New" pitchFamily="18" charset="-34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1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 Enterprises  Received  by  Households and  Private  Non-profit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ngsana New" pitchFamily="18" charset="-34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4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 Institutions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1,362,820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4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     Farm  Income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291,623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704836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B23458EB-4DF0-4FF7-AB5F-F9DAE838E3AD}" type="slidenum">
              <a:rPr lang="en-US" sz="1400"/>
              <a:pPr eaLnBrk="1" hangingPunct="1"/>
              <a:t>59</a:t>
            </a:fld>
            <a:endParaRPr lang="th-TH" sz="1400"/>
          </a:p>
        </p:txBody>
      </p:sp>
      <p:graphicFrame>
        <p:nvGraphicFramePr>
          <p:cNvPr id="78943" name="Group 9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9955451"/>
              </p:ext>
            </p:extLst>
          </p:nvPr>
        </p:nvGraphicFramePr>
        <p:xfrm>
          <a:off x="899592" y="115888"/>
          <a:ext cx="7560840" cy="6431280"/>
        </p:xfrm>
        <a:graphic>
          <a:graphicData uri="http://schemas.openxmlformats.org/drawingml/2006/table">
            <a:tbl>
              <a:tblPr/>
              <a:tblGrid>
                <a:gridCol w="5605923"/>
                <a:gridCol w="1954917"/>
              </a:tblGrid>
              <a:tr h="4476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Income  from  Property  Received  by  Households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  and  Private  Non-profit  Institutions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262,250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     Rent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38,628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     Interest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145,391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     Dividends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44,391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     Property  Income  Attributed  to  Policy  Holders / Beneficiaries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33,912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Savings  of  Corporations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318,295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Direct  Taxes  on  Corporations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154,673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Corporate  Transfer  Payments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11,947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     Received  by  General  Government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7,090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     Received  by  Households  and  Private Non-profit  Institutions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4,859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General  Government  Income  from  Property  and  Entrepreneurship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49,202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     Profit  of  Government  Enterprises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34,221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      Rent, Interest  and  Dividends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14,981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Less : Interest  on  the  Public  Debt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55,643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Less : Interest  on  Consumers’ Debt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31,192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National  Income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Cordia New" pitchFamily="34" charset="-34"/>
                        </a:rPr>
                        <a:t>3,615,313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867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207" y="620688"/>
            <a:ext cx="842493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ระบบเศรษฐกิจในภาพรวม</a:t>
            </a:r>
          </a:p>
          <a:p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การรายงานภาพรวมเศรษฐกิจยังอยู่ภายใต้กรอบแนวคิด </a:t>
            </a:r>
            <a:r>
              <a:rPr lang="en-US" sz="3200" dirty="0" smtClean="0">
                <a:latin typeface="TH SarabunPSK" pitchFamily="34" charset="-34"/>
                <a:cs typeface="TH SarabunPSK" pitchFamily="34" charset="-34"/>
              </a:rPr>
              <a:t>1953 SNA </a:t>
            </a:r>
            <a:r>
              <a:rPr lang="th-TH" sz="3200" u="sng" dirty="0" smtClean="0">
                <a:latin typeface="TH SarabunPSK" pitchFamily="34" charset="-34"/>
                <a:cs typeface="TH SarabunPSK" pitchFamily="34" charset="-34"/>
              </a:rPr>
              <a:t>ประเทศ</a:t>
            </a:r>
          </a:p>
          <a:p>
            <a:r>
              <a:rPr lang="th-TH" sz="3200" u="sng" dirty="0" smtClean="0">
                <a:latin typeface="TH SarabunPSK" pitchFamily="34" charset="-34"/>
                <a:cs typeface="TH SarabunPSK" pitchFamily="34" charset="-34"/>
              </a:rPr>
              <a:t>ไทย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ได้ปรับ</a:t>
            </a:r>
            <a:r>
              <a:rPr lang="th-TH" sz="32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ระบบบัญชีประชาชาติ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และผู้รับผิดชอบคือ ๓ บัญชีและ ๑ ตาราง ยังเป็นผู้รับผิดชอบเดิม </a:t>
            </a:r>
            <a:r>
              <a:rPr lang="th-TH" sz="3200" u="sng" dirty="0" smtClean="0">
                <a:latin typeface="TH SarabunPSK" pitchFamily="34" charset="-34"/>
                <a:cs typeface="TH SarabunPSK" pitchFamily="34" charset="-34"/>
              </a:rPr>
              <a:t>ยกเว้น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 บัญชีดุลการชำระเงิน รับผิดชอบโดยธนาคารแห่งประเทศไทย</a:t>
            </a:r>
          </a:p>
          <a:p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แม้ว่าจะมีองค์กรระหว่างประเทศที่มีบทบาทในการกำกับดูแลทางด้านเศรษฐกิจและการเงินของโลก เช่น กองทุนการเงินระหว่างประเทศ </a:t>
            </a:r>
            <a:r>
              <a:rPr lang="en-US" sz="3200" dirty="0" smtClean="0">
                <a:latin typeface="TH SarabunPSK" pitchFamily="34" charset="-34"/>
                <a:cs typeface="TH SarabunPSK" pitchFamily="34" charset="-34"/>
              </a:rPr>
              <a:t>(IMF)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ได้ประเมินเศรษฐกิจของไทยตามมาตรฐาน </a:t>
            </a:r>
            <a:r>
              <a:rPr lang="en-US" sz="3200" dirty="0" smtClean="0">
                <a:latin typeface="TH SarabunPSK" pitchFamily="34" charset="-34"/>
                <a:cs typeface="TH SarabunPSK" pitchFamily="34" charset="-34"/>
              </a:rPr>
              <a:t>SDDS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และมาตรฐาน </a:t>
            </a:r>
            <a:r>
              <a:rPr lang="en-US" sz="3200" dirty="0" smtClean="0">
                <a:latin typeface="TH SarabunPSK" pitchFamily="34" charset="-34"/>
                <a:cs typeface="TH SarabunPSK" pitchFamily="34" charset="-34"/>
              </a:rPr>
              <a:t>ROS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ส่วนใหญ่ผ่านในเกณฑ์ระดับดีแต่ผู้เชี่ยวชาญฯ ระบุว่าไทยอยู่ในกลุ่มที่ควรจะเข้าถึงระดับ</a:t>
            </a:r>
          </a:p>
          <a:p>
            <a:r>
              <a:rPr lang="en-US" sz="3200" dirty="0" smtClean="0">
                <a:latin typeface="TH SarabunPSK" pitchFamily="34" charset="-34"/>
                <a:cs typeface="TH SarabunPSK" pitchFamily="34" charset="-34"/>
              </a:rPr>
              <a:t>Milestones 4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จากทั้งหมด </a:t>
            </a:r>
            <a:r>
              <a:rPr lang="en-US" sz="3200" dirty="0" smtClean="0">
                <a:latin typeface="TH SarabunPSK" pitchFamily="34" charset="-34"/>
                <a:cs typeface="TH SarabunPSK" pitchFamily="34" charset="-34"/>
              </a:rPr>
              <a:t>6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ระดับ</a:t>
            </a:r>
          </a:p>
          <a:p>
            <a:endParaRPr lang="th-TH" sz="32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81201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35931A0C-C1CF-4BFD-B97A-AF1726C96DC6}" type="slidenum">
              <a:rPr lang="en-US" sz="1400"/>
              <a:pPr eaLnBrk="1" hangingPunct="1"/>
              <a:t>60</a:t>
            </a:fld>
            <a:endParaRPr lang="th-TH" sz="140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548680"/>
            <a:ext cx="6870700" cy="900113"/>
          </a:xfrm>
        </p:spPr>
        <p:txBody>
          <a:bodyPr>
            <a:normAutofit/>
          </a:bodyPr>
          <a:lstStyle/>
          <a:p>
            <a:pPr eaLnBrk="1" hangingPunct="1"/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ประโยชน์ของตัวเลขรายได้ประชาชาติ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3052936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คือ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  </a:t>
            </a:r>
            <a:endParaRPr lang="th-TH" sz="3600" dirty="0" smtClean="0">
              <a:latin typeface="TH SarabunPSK" pitchFamily="34" charset="-34"/>
              <a:cs typeface="TH SarabunPSK" pitchFamily="34" charset="-34"/>
            </a:endParaRPr>
          </a:p>
          <a:p>
            <a:pPr marL="609600" indent="-609600" eaLnBrk="1" hangingPunct="1"/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ใช้แสดงสถานภาพทางเศรษฐกิจในรอบปี</a:t>
            </a:r>
            <a:endParaRPr lang="en-US" sz="3600" dirty="0" smtClean="0">
              <a:latin typeface="TH SarabunPSK" pitchFamily="34" charset="-34"/>
              <a:cs typeface="TH SarabunPSK" pitchFamily="34" charset="-34"/>
            </a:endParaRPr>
          </a:p>
          <a:p>
            <a:pPr marL="609600" indent="-609600" eaLnBrk="1" hangingPunct="1"/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ใช้วัดและเปรียบเทียบฐานะทางเศรษฐกิจ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pPr marL="609600" indent="-609600" eaLnBrk="1" hangingPunct="1"/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ใช้เป็นเป้าหมายในการวางแผนพัฒนาเศรษฐกิ</a:t>
            </a:r>
            <a:r>
              <a:rPr lang="th-TH" dirty="0" smtClean="0"/>
              <a:t>จ</a:t>
            </a:r>
          </a:p>
        </p:txBody>
      </p:sp>
    </p:spTree>
    <p:extLst>
      <p:ext uri="{BB962C8B-B14F-4D97-AF65-F5344CB8AC3E}">
        <p14:creationId xmlns:p14="http://schemas.microsoft.com/office/powerpoint/2010/main" val="341748001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C4A92289-E9C5-4814-AB51-3EFB6D1071B3}" type="slidenum">
              <a:rPr lang="en-US" sz="1400"/>
              <a:pPr eaLnBrk="1" hangingPunct="1"/>
              <a:t>61</a:t>
            </a:fld>
            <a:endParaRPr lang="th-TH" sz="140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692696"/>
            <a:ext cx="8099400" cy="1065553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th-TH" sz="3200" b="1" dirty="0" smtClean="0">
                <a:solidFill>
                  <a:srgbClr val="000099"/>
                </a:solidFill>
              </a:rPr>
              <a:t/>
            </a:r>
            <a:br>
              <a:rPr lang="th-TH" sz="3200" b="1" dirty="0" smtClean="0">
                <a:solidFill>
                  <a:srgbClr val="000099"/>
                </a:solidFill>
              </a:rPr>
            </a:b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ข้อ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ควรคำนึงในการนำเอาตัวเลขรายได้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ประชาชาติ</a:t>
            </a:r>
            <a:br>
              <a:rPr lang="th-TH" sz="4000" b="1" dirty="0" smtClean="0">
                <a:latin typeface="TH SarabunPSK" pitchFamily="34" charset="-34"/>
                <a:cs typeface="TH SarabunPSK" pitchFamily="34" charset="-34"/>
              </a:rPr>
            </a:b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มา</a:t>
            </a:r>
            <a:r>
              <a:rPr lang="th-TH" sz="4000" b="1" dirty="0" smtClean="0">
                <a:latin typeface="TH SarabunPSK" pitchFamily="34" charset="-34"/>
                <a:cs typeface="TH SarabunPSK" pitchFamily="34" charset="-34"/>
              </a:rPr>
              <a:t>ใช้ประโยชน์</a:t>
            </a:r>
            <a:r>
              <a:rPr lang="en-US" sz="4000" b="1" dirty="0" smtClean="0">
                <a:latin typeface="TH SarabunPSK" pitchFamily="34" charset="-34"/>
                <a:cs typeface="TH SarabunPSK" pitchFamily="34" charset="-34"/>
              </a:rPr>
              <a:t/>
            </a:r>
            <a:br>
              <a:rPr lang="en-US" sz="4000" b="1" dirty="0" smtClean="0">
                <a:latin typeface="TH SarabunPSK" pitchFamily="34" charset="-34"/>
                <a:cs typeface="TH SarabunPSK" pitchFamily="34" charset="-34"/>
              </a:rPr>
            </a:br>
            <a:endParaRPr lang="th-TH" sz="4000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060849"/>
            <a:ext cx="8229600" cy="28083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b="1" dirty="0" smtClean="0">
                <a:latin typeface="Angsana New" pitchFamily="18" charset="-34"/>
              </a:rPr>
              <a:t>	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ก</a:t>
            </a:r>
            <a:r>
              <a:rPr lang="th-TH" altLang="ko-KR" dirty="0" smtClean="0">
                <a:latin typeface="TH SarabunPSK" pitchFamily="34" charset="-34"/>
                <a:cs typeface="TH SarabunPSK" pitchFamily="34" charset="-34"/>
              </a:rPr>
              <a:t>าร</a:t>
            </a:r>
            <a:r>
              <a:rPr lang="th-TH" altLang="ko-KR" dirty="0" smtClean="0">
                <a:latin typeface="TH SarabunPSK" pitchFamily="34" charset="-34"/>
                <a:cs typeface="TH SarabunPSK" pitchFamily="34" charset="-34"/>
              </a:rPr>
              <a:t>เปรียบเทียบรายได้ประชาชาติของปีต่าง ๆ</a:t>
            </a:r>
            <a:r>
              <a:rPr lang="en-US" altLang="ko-KR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   </a:t>
            </a:r>
            <a:r>
              <a:rPr lang="th-TH" altLang="ko-KR" dirty="0" smtClean="0">
                <a:latin typeface="TH SarabunPSK" pitchFamily="34" charset="-34"/>
                <a:cs typeface="TH SarabunPSK" pitchFamily="34" charset="-34"/>
              </a:rPr>
              <a:t>เพื่อชี้ให้เห็นความแตกต่างของภาวะเศรษฐกิจ</a:t>
            </a:r>
            <a:r>
              <a:rPr lang="en-US" altLang="ko-KR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   </a:t>
            </a:r>
            <a:r>
              <a:rPr lang="th-TH" altLang="ko-KR" dirty="0" smtClean="0">
                <a:latin typeface="TH SarabunPSK" pitchFamily="34" charset="-34"/>
                <a:cs typeface="TH SarabunPSK" pitchFamily="34" charset="-34"/>
              </a:rPr>
              <a:t>จะต้องนำรายได้ประชาชาติที่แท้จริง</a:t>
            </a:r>
            <a:r>
              <a:rPr lang="en-US" altLang="ko-KR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  (real  GNP)   </a:t>
            </a:r>
            <a:r>
              <a:rPr lang="th-TH" altLang="ko-KR" dirty="0" smtClean="0">
                <a:latin typeface="TH SarabunPSK" pitchFamily="34" charset="-34"/>
                <a:cs typeface="TH SarabunPSK" pitchFamily="34" charset="-34"/>
              </a:rPr>
              <a:t>เป็นตัวเปรียบเทียบ</a:t>
            </a:r>
            <a:r>
              <a:rPr lang="en-US" altLang="ko-KR" dirty="0" smtClean="0">
                <a:latin typeface="TH SarabunPSK" pitchFamily="34" charset="-34"/>
                <a:ea typeface="Gulim" pitchFamily="34" charset="-127"/>
                <a:cs typeface="TH SarabunPSK" pitchFamily="34" charset="-34"/>
              </a:rPr>
              <a:t> </a:t>
            </a:r>
          </a:p>
          <a:p>
            <a:pPr marL="0" indent="0" eaLnBrk="1" hangingPunct="1">
              <a:buNone/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                          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 money  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GNP 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ปีที่</a:t>
            </a: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  n</a:t>
            </a:r>
          </a:p>
          <a:p>
            <a:pPr marL="0" indent="0" eaLnBrk="1" hangingPunct="1">
              <a:buNone/>
            </a:pPr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		              GDP  deflator	</a:t>
            </a:r>
            <a:endParaRPr lang="th-TH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755577" y="3840485"/>
            <a:ext cx="2160240" cy="87233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en-US" altLang="ko-KR" dirty="0"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Real  GNP  </a:t>
            </a:r>
            <a:r>
              <a:rPr lang="th-TH" altLang="ko-KR" dirty="0"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ปีที่</a:t>
            </a:r>
            <a:r>
              <a:rPr lang="en-US" altLang="ko-KR" dirty="0"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  n  </a:t>
            </a:r>
            <a:r>
              <a:rPr lang="en-US" altLang="ko-KR" sz="1600" dirty="0">
                <a:latin typeface="Times New Roman" pitchFamily="18" charset="0"/>
                <a:ea typeface="Angsana New" pitchFamily="18" charset="-34"/>
                <a:cs typeface="AngsanaUPC" pitchFamily="18" charset="-34"/>
              </a:rPr>
              <a:t>=</a:t>
            </a:r>
            <a:endParaRPr lang="th-TH" sz="1800" dirty="0">
              <a:ea typeface="Angsana New" pitchFamily="18" charset="-34"/>
              <a:cs typeface="AngsanaUPC" pitchFamily="18" charset="-34"/>
            </a:endParaRPr>
          </a:p>
        </p:txBody>
      </p:sp>
      <p:sp>
        <p:nvSpPr>
          <p:cNvPr id="41990" name="Text Box 5"/>
          <p:cNvSpPr txBox="1">
            <a:spLocks noChangeArrowheads="1"/>
          </p:cNvSpPr>
          <p:nvPr/>
        </p:nvSpPr>
        <p:spPr bwMode="auto">
          <a:xfrm>
            <a:off x="5867399" y="3637382"/>
            <a:ext cx="1152525" cy="6492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r>
              <a:rPr lang="en-US" altLang="ko-KR" dirty="0"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x  100</a:t>
            </a:r>
            <a:endParaRPr lang="th-TH" dirty="0">
              <a:latin typeface="TH SarabunPSK" pitchFamily="34" charset="-34"/>
              <a:ea typeface="Angsana New" pitchFamily="18" charset="-34"/>
              <a:cs typeface="TH SarabunPSK" pitchFamily="34" charset="-34"/>
            </a:endParaRPr>
          </a:p>
        </p:txBody>
      </p:sp>
      <p:sp>
        <p:nvSpPr>
          <p:cNvPr id="41991" name="Line 6"/>
          <p:cNvSpPr>
            <a:spLocks noChangeShapeType="1"/>
          </p:cNvSpPr>
          <p:nvPr/>
        </p:nvSpPr>
        <p:spPr bwMode="auto">
          <a:xfrm>
            <a:off x="3491880" y="4276650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6799170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mic Sans MS" pitchFamily="66" charset="0"/>
                <a:cs typeface="Angsana New" pitchFamily="18" charset="-34"/>
              </a:defRPr>
            </a:lvl9pPr>
          </a:lstStyle>
          <a:p>
            <a:pPr eaLnBrk="1" hangingPunct="1"/>
            <a:fld id="{41D22EB9-15D2-47D6-BB7D-5407964C4EB4}" type="slidenum">
              <a:rPr lang="en-US" sz="1400"/>
              <a:pPr eaLnBrk="1" hangingPunct="1"/>
              <a:t>62</a:t>
            </a:fld>
            <a:endParaRPr lang="th-TH" sz="140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124744"/>
            <a:ext cx="7696200" cy="4649787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th-TH" sz="3600" dirty="0"/>
              <a:t>	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รายการ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บางรายการซึ่งทำให้เกิดรายได้ขึ้น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แต่ไม่ได้นำออกสู่ตลาด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     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ทำให้รายได้ประชาชาติที่คำนวณได้อาจต่ำกว่าความเป็นจริง</a:t>
            </a:r>
            <a:endParaRPr lang="en-US" sz="3600" dirty="0" smtClean="0">
              <a:latin typeface="TH SarabunPSK" pitchFamily="34" charset="-34"/>
              <a:cs typeface="TH SarabunPSK" pitchFamily="34" charset="-34"/>
            </a:endParaRPr>
          </a:p>
          <a:p>
            <a:pPr marL="0" indent="0" eaLnBrk="1" hangingPunct="1">
              <a:buNone/>
            </a:pP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ค่า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รายได้ประชาชาติในเชิงปริมาณไม่ใช่คุณภาพและไม่แสดงถึงการกระจายรายได้ระหว่างกลุ่มบุคคลต่าง ๆ ในสังคม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  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ดังนั้นในการวัดสวัสดิการทางด้านสังคม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  </a:t>
            </a:r>
          </a:p>
          <a:p>
            <a:pPr marL="0" indent="0" eaLnBrk="1" hangingPunct="1">
              <a:buNone/>
            </a:pPr>
            <a:r>
              <a:rPr lang="th-TH" sz="3600" dirty="0"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แม้ว่า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รายได้ประชาชาติจะเพิ่มขึ้น</a:t>
            </a:r>
            <a:r>
              <a:rPr lang="en-US" sz="3600" dirty="0" smtClean="0">
                <a:latin typeface="TH SarabunPSK" pitchFamily="34" charset="-34"/>
                <a:cs typeface="TH SarabunPSK" pitchFamily="34" charset="-34"/>
              </a:rPr>
              <a:t>   </a:t>
            </a:r>
            <a:r>
              <a:rPr lang="th-TH" sz="3600" dirty="0" smtClean="0">
                <a:latin typeface="TH SarabunPSK" pitchFamily="34" charset="-34"/>
                <a:cs typeface="TH SarabunPSK" pitchFamily="34" charset="-34"/>
              </a:rPr>
              <a:t>แต่การผลิตก็อาจทำลายทรัพยากรธรรมชาติและสภาพแวดล้อมอย่างมาก</a:t>
            </a:r>
          </a:p>
        </p:txBody>
      </p:sp>
    </p:spTree>
    <p:extLst>
      <p:ext uri="{BB962C8B-B14F-4D97-AF65-F5344CB8AC3E}">
        <p14:creationId xmlns:p14="http://schemas.microsoft.com/office/powerpoint/2010/main" val="2140507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340768"/>
            <a:ext cx="806342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การพัฒนาระบบบัญชีประชาชาติตามมาตรฐานสากล</a:t>
            </a:r>
          </a:p>
          <a:p>
            <a:pPr marL="457200" indent="-457200">
              <a:buFontTx/>
              <a:buChar char="-"/>
            </a:pP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กรอบแนวคิดหลักในการจัดทำบัญชีประชาชาติ</a:t>
            </a:r>
          </a:p>
          <a:p>
            <a:pPr marL="457200" indent="-457200">
              <a:buFontTx/>
              <a:buChar char="-"/>
            </a:pP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การวัดรายได้ประชาชาติราคาคที่ </a:t>
            </a:r>
            <a:r>
              <a:rPr lang="en-US" sz="3200" dirty="0" smtClean="0">
                <a:latin typeface="TH SarabunPSK" pitchFamily="34" charset="-34"/>
                <a:cs typeface="TH SarabunPSK" pitchFamily="34" charset="-34"/>
              </a:rPr>
              <a:t>(Constant Price) 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ถูกปรับให้มีความ</a:t>
            </a:r>
          </a:p>
          <a:p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ถูกต้องแม่นยำมากขึ้น</a:t>
            </a:r>
          </a:p>
          <a:p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- แผนการดำเนินงาน ให้มีกรอบทิศทางการดำเนินงานที่ชัดเจนมากขึ้น</a:t>
            </a:r>
            <a:endParaRPr lang="th-TH" sz="32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72016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7" y="1052736"/>
            <a:ext cx="8424936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ข้อจำกัดในการพัฒนาบัญชีประชาชาติ</a:t>
            </a:r>
          </a:p>
          <a:p>
            <a:pPr marL="514350" indent="-514350">
              <a:buAutoNum type="thaiNumPeriod"/>
            </a:pP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ข้อจำกัดด้านข้อมูล</a:t>
            </a:r>
          </a:p>
          <a:p>
            <a:pPr marL="457200" indent="-457200">
              <a:buFontTx/>
              <a:buChar char="-"/>
            </a:pP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ขาดแคลนข้อมูลกิจกรรมเศรษฐกิจของภาคเอกชนทั้งในด้านการผลิต</a:t>
            </a:r>
          </a:p>
          <a:p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การบริโภค การสะสมและธุรกรรมอื่นๆ </a:t>
            </a:r>
          </a:p>
          <a:p>
            <a:pPr marL="457200" indent="-457200">
              <a:buFontTx/>
              <a:buChar char="-"/>
            </a:pP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การจำแนกหมวดหมู่ของข้อมูลพื้นฐานไม่สอดคล้องกับระบบ </a:t>
            </a:r>
            <a:r>
              <a:rPr lang="en-US" sz="3200" dirty="0" smtClean="0">
                <a:latin typeface="TH SarabunPSK" pitchFamily="34" charset="-34"/>
                <a:cs typeface="TH SarabunPSK" pitchFamily="34" charset="-34"/>
              </a:rPr>
              <a:t>1993 SNA</a:t>
            </a:r>
          </a:p>
          <a:p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๒. ข้อจำกัดด้านวิชาการ</a:t>
            </a:r>
          </a:p>
          <a:p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สำนักบัญชีประชาชาติอยู่ระหว่างการศึกษาและพัฒนาการจัดทำบัญชีประชาชาติตามระบบใหม่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684925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681" y="593939"/>
            <a:ext cx="8229600" cy="1143000"/>
          </a:xfrm>
        </p:spPr>
        <p:txBody>
          <a:bodyPr/>
          <a:lstStyle/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ความหมายและชนิดของรายได้ประชาชาติ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59" y="1736939"/>
            <a:ext cx="813690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หมายถึง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 มูลค่าของสินค้าและบริการที่ผลิตได้ในรอบ ๑ ปี หรือ </a:t>
            </a:r>
            <a:r>
              <a:rPr lang="th-TH" sz="32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ผลรวมของรายได้ของประชาชนจากการผลิตสินค้าและบริการ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 โดยทั่วไปแบ่งออกเป็น ๖ ชนิด แต่ละชนิดมีความหมายแตกต่างกัน ดังนี้</a:t>
            </a:r>
          </a:p>
          <a:p>
            <a:endParaRPr lang="th-TH" sz="32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85393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3210</Words>
  <Application>Microsoft Office PowerPoint</Application>
  <PresentationFormat>On-screen Show (4:3)</PresentationFormat>
  <Paragraphs>641</Paragraphs>
  <Slides>62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ความหมายและชนิดของรายได้ประชาชาติ</vt:lpstr>
      <vt:lpstr>ชนิดของรายได้ประชาชาติ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ประโยชน์ของตัวเลขรายได้ประชาชาติ</vt:lpstr>
      <vt:lpstr>PowerPoint Presentation</vt:lpstr>
      <vt:lpstr>PowerPoint Presentation</vt:lpstr>
      <vt:lpstr>ข้อควรคำนึงในการนำเอาตัวเลขรายได้ประชาชาติมาใช้ประโยชน์</vt:lpstr>
      <vt:lpstr>PowerPoint Presentation</vt:lpstr>
      <vt:lpstr>รายได้ประชาชาติ</vt:lpstr>
      <vt:lpstr>รายได้ประชาชาติ</vt:lpstr>
      <vt:lpstr>PowerPoint Presentation</vt:lpstr>
      <vt:lpstr>ระบบบัญชีรายได้ประชาชาติ</vt:lpstr>
      <vt:lpstr>ประเทศไทย</vt:lpstr>
      <vt:lpstr>ความหมาย</vt:lpstr>
      <vt:lpstr>PowerPoint Presentation</vt:lpstr>
      <vt:lpstr>ชนิดของรายได้ประชาชาติ</vt:lpstr>
      <vt:lpstr>ผลิตภัณฑ์ประชาชาติเบื้องต้น (GDP) </vt:lpstr>
      <vt:lpstr>PowerPoint Presentation</vt:lpstr>
      <vt:lpstr>PowerPoint Presentation</vt:lpstr>
      <vt:lpstr>PowerPoint Presentation</vt:lpstr>
      <vt:lpstr>ตารางที่  6.1  แสดงความสัมพันธ์ของรายได้ประเภทต่าง ๆ </vt:lpstr>
      <vt:lpstr>การคำนวณรายได้ประชาชาติ</vt:lpstr>
      <vt:lpstr>วิธีคำนวณรายได้ประชาชาติด้านการผลิต</vt:lpstr>
      <vt:lpstr>การแบ่งภาคเศรษฐกิจออกเป็น  11 ภาคคือ</vt:lpstr>
      <vt:lpstr>PowerPoint Presentation</vt:lpstr>
      <vt:lpstr>ตารางที่  6.2  แสดงการคำนวณรายได้ประชาชาติด้าน การผลิตของประเทศไทย</vt:lpstr>
      <vt:lpstr>PowerPoint Presentation</vt:lpstr>
      <vt:lpstr>ตารางที่ 6.4   ผลิตภัณฑ์รายได้ประชาชาติปี พ.ศ. 2543  (คิด  ณ  ราคาตลาดปี พ.ศ. 2531)</vt:lpstr>
      <vt:lpstr>ตารางที่ 6.4   ผลิตภัณฑ์รายได้ประชาชาติปี พ.ศ. 2543  (คิด  ณ  ราคาตลาดปี พ.ศ. 2531)ต่อ</vt:lpstr>
      <vt:lpstr>คำนวณจากมูลค่าเพิ่ม  (Value  added)  มูลค่าเพิ่ม  คือ  ส่วนแตกต่างระหว่างมูลค่าสินค้าที่ขายกับมูลค่าสินค้าขั้นกลาง  </vt:lpstr>
      <vt:lpstr> วิธีคำนวณรายได้ประชาชาติด้านรายได้</vt:lpstr>
      <vt:lpstr>ตารางที่  6.7  แสดงการคำนวณรายได้ประชาชาติด้านรายได้</vt:lpstr>
      <vt:lpstr>วิธีคำนวณรายได้ประชาชาติด้านรายจ่าย</vt:lpstr>
      <vt:lpstr>PowerPoint Presentation</vt:lpstr>
      <vt:lpstr>PowerPoint Presentation</vt:lpstr>
      <vt:lpstr>PowerPoint Presentation</vt:lpstr>
      <vt:lpstr>PowerPoint Presentation</vt:lpstr>
      <vt:lpstr>ตารางแสดงการคำนวณรายได้ประชาชาติด้านรายจ่าย</vt:lpstr>
      <vt:lpstr>ในการคำนวณรายได้ประชาชาติทั้ง  3  วิธี    จะให้ผลลัพธ์เท่ากัน </vt:lpstr>
      <vt:lpstr>PowerPoint Presentation</vt:lpstr>
      <vt:lpstr>PowerPoint Presentation</vt:lpstr>
      <vt:lpstr>  ตาราง  Balance  Sheet  of  National  Income  and  Expenditure  at  Current  Market Prices,  year  2000                                                                                                                             (Million  of  Baht) </vt:lpstr>
      <vt:lpstr>ตาราง  Balance  Sheet  of  National  Income  and  Expenditure  at  Current  Market Prices, year  2000                                                                                                         (Million  of  Baht)</vt:lpstr>
      <vt:lpstr>  ตาราง  Distribution  of  the  National  Income  at  Current  Market  Price, year 2000                                                                                                                                                            (Million  of  Baht)</vt:lpstr>
      <vt:lpstr>PowerPoint Presentation</vt:lpstr>
      <vt:lpstr>ประโยชน์ของตัวเลขรายได้ประชาชาติ</vt:lpstr>
      <vt:lpstr> ข้อควรคำนึงในการนำเอาตัวเลขรายได้ประชาชาติ มาใช้ประโยชน์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รายได้ประชาชาติ (National Income: NI)</dc:title>
  <dc:creator>Dr_Dol</dc:creator>
  <cp:lastModifiedBy>Dr_Dol</cp:lastModifiedBy>
  <cp:revision>45</cp:revision>
  <dcterms:created xsi:type="dcterms:W3CDTF">2019-09-17T02:28:30Z</dcterms:created>
  <dcterms:modified xsi:type="dcterms:W3CDTF">2020-08-25T05:50:53Z</dcterms:modified>
</cp:coreProperties>
</file>