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ไม่มีสไตล์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288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35000">
              <a:schemeClr val="accent1">
                <a:lumMod val="45000"/>
                <a:lumOff val="55000"/>
              </a:schemeClr>
            </a:gs>
            <a:gs pos="65000">
              <a:schemeClr val="accent1">
                <a:lumMod val="45000"/>
                <a:lumOff val="55000"/>
                <a:alpha val="1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h-TH" sz="5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ประชากรและกลุ่มตัวอย่าง</a:t>
            </a:r>
            <a:endParaRPr lang="th-TH" sz="54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2800" dirty="0" smtClean="0"/>
              <a:t>อ้างอิงจาก </a:t>
            </a:r>
            <a:r>
              <a:rPr lang="en-US" sz="2800" dirty="0" smtClean="0"/>
              <a:t>: </a:t>
            </a:r>
            <a:r>
              <a:rPr lang="th-TH" sz="2800" dirty="0" smtClean="0"/>
              <a:t>สุภาวดี  ขุนทองจันทร์</a:t>
            </a: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816365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32000">
              <a:schemeClr val="accent1">
                <a:lumMod val="45000"/>
                <a:lumOff val="55000"/>
                <a:alpha val="48000"/>
              </a:schemeClr>
            </a:gs>
            <a:gs pos="59000">
              <a:schemeClr val="accent1">
                <a:lumMod val="45000"/>
                <a:lumOff val="55000"/>
                <a:alpha val="41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ด้านขนาน 1"/>
          <p:cNvSpPr/>
          <p:nvPr/>
        </p:nvSpPr>
        <p:spPr>
          <a:xfrm>
            <a:off x="823742" y="487566"/>
            <a:ext cx="3430758" cy="562708"/>
          </a:xfrm>
          <a:prstGeom prst="parallelogram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การสุ่มกลุ่มตัวอย่าง (ต่อ)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1308295" y="1167618"/>
            <a:ext cx="1032568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การสุ่มตัวอย่างแบบกลุ่ม (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Cluster </a:t>
            </a:r>
            <a:r>
              <a:rPr lang="en-US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Sampling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เป็นการสุ่มตัวอย่างประชากรโดยแบ่งออกเป็นกลุ่ม ๆ  โดยลักษณะของประชากรในกลุ่มมีลักษณะหากหลายและแต่ละกลุ่มมีลักษณะใกล้เคียงกัน การสุ่มตัวอย่างอาจสุ่มตัวอย่างมาจากไหนก็ได้ การสุ่มตัวอย่างแบบกลุ่มจะใช้ในกรณีที่มีประชากรขนาดใหญ่</a:t>
            </a:r>
          </a:p>
          <a:p>
            <a:pPr algn="thaiDist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การสุ่มตัวอย่าง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แบบหลายขั้นตอน (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Multi-Stage </a:t>
            </a:r>
            <a:r>
              <a:rPr lang="en-US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Sampling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ใช้ในกรณีประชากรมีขนาดใหญ่ แบ่งออกเป็นกลุ่ม ๆ ได้ และแต่ละกลุ่มแบ่งออกเป็นกลุ่มย่อย ๆ ๆได้อีก การสุ่มแบบหลายขั้นตอนอาจใช้การุสุ่มแบบใดก็ได้ตามความเหมาะสมเพื่อสุ่มกลุ่มตัวอย่างได้ในแต่ละชั้นตอน</a:t>
            </a:r>
          </a:p>
          <a:p>
            <a:pPr algn="thaiDist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2.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การสุ่มตัวอย่างโดยไม่ใช้หลักความน่าจะเป็น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การสุ่มตัวอย่างแบบ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บังเอิญ 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Accidental </a:t>
            </a:r>
            <a:r>
              <a:rPr lang="en-US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Sampling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เป็นการเลือกตัวอย่างโดยไม่มีกฎเกณฑ์แน่นอน เช่น เลือกจากผู้ใช้บริการร้านค้าสะดวกซื้อ ผู้ใช้บริการรถรับจ้างประจำทาง มีความสะดวกในการเลือกแต่มีข้อจำกัดในการอ้างอิงถึงประชากร</a:t>
            </a:r>
          </a:p>
          <a:p>
            <a:pPr algn="thaiDist"/>
            <a:endParaRPr lang="th-TH" sz="24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การเลือกลุ่มตัวอย่างแบบ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โควตา 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Quota </a:t>
            </a:r>
            <a:r>
              <a:rPr lang="en-US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Sampling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เป็นการเลือกกลุ่มตัวอย่างโดยทราบว่า ประชากรนั้นประกอบไปด้วยกลุ่มใดบาง จำนวนเท่าใด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2700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32000">
              <a:schemeClr val="accent1">
                <a:lumMod val="45000"/>
                <a:lumOff val="55000"/>
                <a:alpha val="48000"/>
              </a:schemeClr>
            </a:gs>
            <a:gs pos="59000">
              <a:schemeClr val="accent1">
                <a:lumMod val="45000"/>
                <a:lumOff val="55000"/>
                <a:alpha val="41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ด้านขนาน 1"/>
          <p:cNvSpPr/>
          <p:nvPr/>
        </p:nvSpPr>
        <p:spPr>
          <a:xfrm>
            <a:off x="823742" y="652666"/>
            <a:ext cx="3430758" cy="562708"/>
          </a:xfrm>
          <a:prstGeom prst="parallelogram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การสุ่มกลุ่มตัวอย่าง (ต่อ)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1384105" y="1990074"/>
            <a:ext cx="102975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การสุ่มตัวอย่างแบบเจาะจง      (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Purposive </a:t>
            </a:r>
            <a:r>
              <a:rPr lang="en-US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Sampling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เป็นการเลือกตัวอย่างที่คุณลักษณะพิเศษที่จะต้องศึกษา และกลุ่มตัวอย่างนั้นมีจำนวนจำกัดและมีลักษณะเฉพาะตามที่เรื่องที่จะศึกษา เช่น การเลือกผู้เชี่ยวชาญ และผู้ทรงคุณวุฒิเฉพาะด้าน</a:t>
            </a:r>
          </a:p>
          <a:p>
            <a:pPr algn="thaiDist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การสุ่มตัวอย่างแบบเสนอแนะที่เห็นพ้อง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กัน 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(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Sn0wball Sampling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เป็นการเลือกตัวอย่างแบบเจาะจงลงไปในเฉพาะเจาะจงก่อนในกลุ่มแรก จากนั้นสอบถามกลุ่มตัวอย่างว่า ใครเป็นผู้ทรงหรือผู้เชี่ยวชาญในด้านดังกล่าว 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เพื่อให้ง่ายแก่การจำ การจัดทำการสุ่มตัวอย่างโดยใช้หลักความน่าจะเป็นและไม่ใช้หลักความน่าจะเป็น ผู้เขียนจึงได้จัดกลุ่มจำลองให้นักศึกษาและผู้อ่านได้เข้าใจง่ายขึ้น ดังรูปภาพ</a:t>
            </a:r>
          </a:p>
        </p:txBody>
      </p:sp>
    </p:spTree>
    <p:extLst>
      <p:ext uri="{BB962C8B-B14F-4D97-AF65-F5344CB8AC3E}">
        <p14:creationId xmlns:p14="http://schemas.microsoft.com/office/powerpoint/2010/main" val="41667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32000">
              <a:schemeClr val="accent1">
                <a:lumMod val="45000"/>
                <a:lumOff val="55000"/>
                <a:alpha val="48000"/>
              </a:schemeClr>
            </a:gs>
            <a:gs pos="59000">
              <a:schemeClr val="accent1">
                <a:lumMod val="45000"/>
                <a:lumOff val="55000"/>
                <a:alpha val="41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ผืนผ้ามุมมน 1"/>
          <p:cNvSpPr/>
          <p:nvPr/>
        </p:nvSpPr>
        <p:spPr>
          <a:xfrm>
            <a:off x="1346200" y="1066800"/>
            <a:ext cx="3670300" cy="6477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การสุ่มตัวอย่างโดยใช้หลักความน่าจะเป็น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สี่เหลี่ยมผืนผ้ามุมมน 2"/>
          <p:cNvSpPr/>
          <p:nvPr/>
        </p:nvSpPr>
        <p:spPr>
          <a:xfrm>
            <a:off x="6438900" y="1066800"/>
            <a:ext cx="3733800" cy="6477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การสุ่มตัวอย่างโดยใช้หลักความน่าจะเป็น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สี่เหลี่ยมผืนผ้ามุมมน 3"/>
          <p:cNvSpPr/>
          <p:nvPr/>
        </p:nvSpPr>
        <p:spPr>
          <a:xfrm>
            <a:off x="2616200" y="1879600"/>
            <a:ext cx="2400300" cy="4953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การสุ่มอย่างง่าย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2616200" y="2540000"/>
            <a:ext cx="2400300" cy="4953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การสุ่มอย่างเป็นระบบ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สี่เหลี่ยมผืนผ้ามุมมน 5"/>
          <p:cNvSpPr/>
          <p:nvPr/>
        </p:nvSpPr>
        <p:spPr>
          <a:xfrm>
            <a:off x="2616200" y="3200400"/>
            <a:ext cx="2400300" cy="4953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การสุ่มแบบแบ่งชั้น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2616200" y="3860800"/>
            <a:ext cx="2400300" cy="4953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การสุ่มแบบสุ่ม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7772400" y="1879600"/>
            <a:ext cx="2400300" cy="4953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การเลือกแบบบังเอิญ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7772400" y="2540000"/>
            <a:ext cx="2400300" cy="495300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การเลือกแบบโควตา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สี่เหลี่ยมผืนผ้ามุมมน 9"/>
          <p:cNvSpPr/>
          <p:nvPr/>
        </p:nvSpPr>
        <p:spPr>
          <a:xfrm>
            <a:off x="7772400" y="3200400"/>
            <a:ext cx="2400300" cy="4953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การเลือกแบบเจาะจง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1" name="สี่เหลี่ยมผืนผ้ามุมมน 10"/>
          <p:cNvSpPr/>
          <p:nvPr/>
        </p:nvSpPr>
        <p:spPr>
          <a:xfrm>
            <a:off x="7772400" y="3860800"/>
            <a:ext cx="2400300" cy="4953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การเลือกแบบเสนอแนะ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cxnSp>
        <p:nvCxnSpPr>
          <p:cNvPr id="13" name="ตัวเชื่อมต่อตรง 12"/>
          <p:cNvCxnSpPr/>
          <p:nvPr/>
        </p:nvCxnSpPr>
        <p:spPr>
          <a:xfrm>
            <a:off x="1778000" y="1714500"/>
            <a:ext cx="0" cy="23939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ตัวเชื่อมต่อตรง 14"/>
          <p:cNvCxnSpPr/>
          <p:nvPr/>
        </p:nvCxnSpPr>
        <p:spPr>
          <a:xfrm>
            <a:off x="6927850" y="1714500"/>
            <a:ext cx="6350" cy="23939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>
            <a:endCxn id="4" idx="1"/>
          </p:cNvCxnSpPr>
          <p:nvPr/>
        </p:nvCxnSpPr>
        <p:spPr>
          <a:xfrm>
            <a:off x="1778000" y="2127250"/>
            <a:ext cx="838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ลูกศรเชื่อมต่อแบบตรง 17"/>
          <p:cNvCxnSpPr/>
          <p:nvPr/>
        </p:nvCxnSpPr>
        <p:spPr>
          <a:xfrm>
            <a:off x="1790700" y="2787650"/>
            <a:ext cx="838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ลูกศรเชื่อมต่อแบบตรง 18"/>
          <p:cNvCxnSpPr/>
          <p:nvPr/>
        </p:nvCxnSpPr>
        <p:spPr>
          <a:xfrm>
            <a:off x="1778000" y="3448050"/>
            <a:ext cx="838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ลูกศรเชื่อมต่อแบบตรง 19"/>
          <p:cNvCxnSpPr/>
          <p:nvPr/>
        </p:nvCxnSpPr>
        <p:spPr>
          <a:xfrm>
            <a:off x="1790700" y="4108450"/>
            <a:ext cx="838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/>
          <p:nvPr/>
        </p:nvCxnSpPr>
        <p:spPr>
          <a:xfrm>
            <a:off x="6934200" y="2127250"/>
            <a:ext cx="838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ลูกศรเชื่อมต่อแบบตรง 22"/>
          <p:cNvCxnSpPr/>
          <p:nvPr/>
        </p:nvCxnSpPr>
        <p:spPr>
          <a:xfrm>
            <a:off x="6940550" y="2781300"/>
            <a:ext cx="838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/>
          <p:nvPr/>
        </p:nvCxnSpPr>
        <p:spPr>
          <a:xfrm>
            <a:off x="6927850" y="3448050"/>
            <a:ext cx="838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/>
          <p:nvPr/>
        </p:nvCxnSpPr>
        <p:spPr>
          <a:xfrm>
            <a:off x="6927850" y="4108450"/>
            <a:ext cx="838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กล่องข้อความ 26"/>
          <p:cNvSpPr txBox="1"/>
          <p:nvPr/>
        </p:nvSpPr>
        <p:spPr>
          <a:xfrm>
            <a:off x="2933700" y="4662556"/>
            <a:ext cx="6038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รูป ประเภทของการสุ่มตัวอย่าง</a:t>
            </a:r>
          </a:p>
          <a:p>
            <a:pPr algn="ctr"/>
            <a:r>
              <a:rPr lang="th-TH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ที่มา </a:t>
            </a:r>
            <a:r>
              <a:rPr lang="en-US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: </a:t>
            </a:r>
            <a:r>
              <a:rPr lang="th-TH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สุภาวดี ขุนทองจันทร์</a:t>
            </a:r>
            <a:r>
              <a:rPr lang="en-US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 2556. </a:t>
            </a:r>
            <a:r>
              <a:rPr lang="th-TH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น</a:t>
            </a:r>
            <a:r>
              <a:rPr lang="en-US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.125</a:t>
            </a:r>
            <a:endParaRPr lang="th-TH" sz="2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32681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32000">
              <a:schemeClr val="accent1">
                <a:lumMod val="45000"/>
                <a:lumOff val="55000"/>
                <a:alpha val="48000"/>
              </a:schemeClr>
            </a:gs>
            <a:gs pos="59000">
              <a:schemeClr val="accent1">
                <a:lumMod val="45000"/>
                <a:lumOff val="55000"/>
                <a:alpha val="41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ด้านขนาน 3"/>
          <p:cNvSpPr/>
          <p:nvPr/>
        </p:nvSpPr>
        <p:spPr>
          <a:xfrm>
            <a:off x="815926" y="323556"/>
            <a:ext cx="5205046" cy="562708"/>
          </a:xfrm>
          <a:prstGeom prst="parallelogram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ความหมายของประชากรในการวิจัยธุรกิจ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1477107" y="1410090"/>
            <a:ext cx="99177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ประชากรในทางทางสถิติ หมายถึง ทุกหน่วยในเรื่องที่สนใจศึกษาหน่วยต่าง ๆ ในประชากรอาจ หมายถึง กลุ่มบุคคล องค์กรต่าง ๆ ๆสัตว์ และสิ่งของ เป็นต้น เช่นสนใจในเรื่องรายได้เฉลี่ยของคนไทย ประชากร คือ คนไทยทุกคน สนใจรายได้เฉลี่ยของธนาคาร ประชากร คือ ธนาคารทุกแห่ง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สี่เหลี่ยมด้านขนาน 5"/>
          <p:cNvSpPr/>
          <p:nvPr/>
        </p:nvSpPr>
        <p:spPr>
          <a:xfrm>
            <a:off x="264942" y="3713366"/>
            <a:ext cx="2056227" cy="562708"/>
          </a:xfrm>
          <a:prstGeom prst="parallelogram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กลุ่มตัวอย่าง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กล่องข้อความ 6"/>
          <p:cNvSpPr txBox="1"/>
          <p:nvPr/>
        </p:nvSpPr>
        <p:spPr>
          <a:xfrm>
            <a:off x="1062110" y="4548024"/>
            <a:ext cx="99177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กลุ่มตัวอย่าง คือ ส่วนที่เป็นตัวแทนหรือหน่วยของข้อมูลเพียงบางส่วนของประชากรที่ได้จากการกำหนดขนาด แล้วทำการสุ่มและเลือกตามจำนวนอย่างมีระเบียบวิธีที่ถูกต้องและน่าเชื่อถือ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6148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32000">
              <a:schemeClr val="accent1">
                <a:lumMod val="45000"/>
                <a:lumOff val="55000"/>
                <a:alpha val="48000"/>
              </a:schemeClr>
            </a:gs>
            <a:gs pos="59000">
              <a:schemeClr val="accent1">
                <a:lumMod val="45000"/>
                <a:lumOff val="55000"/>
                <a:alpha val="41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ด้านขนาน 1"/>
          <p:cNvSpPr/>
          <p:nvPr/>
        </p:nvSpPr>
        <p:spPr>
          <a:xfrm>
            <a:off x="872197" y="182880"/>
            <a:ext cx="4304714" cy="548640"/>
          </a:xfrm>
          <a:prstGeom prst="parallelogram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การกำหนดขนาดของกลุ่มตัวอย่าง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1406769" y="731520"/>
            <a:ext cx="104100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การกำหนดขนาดกลุ่มตัวอย่างด้วยการคำนวณ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ตัวอย่างการคำนวณขนาดของกลุ่มตัวอย่างที่ทราบจำนวนประชากรที่แน่ะนอน โดยใช้สูตรในการคำนวณ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กล่องข้อความ 4"/>
              <p:cNvSpPr txBox="1"/>
              <p:nvPr/>
            </p:nvSpPr>
            <p:spPr>
              <a:xfrm>
                <a:off x="2489981" y="1562517"/>
                <a:ext cx="3967091" cy="6719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b="1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สูตร		</a:t>
                </a:r>
                <a:r>
                  <a:rPr lang="en-US" sz="2400" b="1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n	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 smtClean="0">
                            <a:latin typeface="Cambria Math"/>
                            <a:cs typeface="Angsana New" panose="02020603050405020304" pitchFamily="18" charset="-34"/>
                          </a:rPr>
                        </m:ctrlPr>
                      </m:fPr>
                      <m:num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𝐍</m:t>
                        </m:r>
                      </m:num>
                      <m:den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𝟏</m:t>
                        </m:r>
                        <m:r>
                          <a:rPr lang="en-US" sz="2400" b="1" i="0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 + </m:t>
                        </m:r>
                        <m:sSup>
                          <m:sSupPr>
                            <m:ctrlPr>
                              <a:rPr lang="en-US" sz="2400" b="1" i="1" smtClean="0">
                                <a:latin typeface="Cambria Math"/>
                                <a:cs typeface="Angsana New" panose="02020603050405020304" pitchFamily="18" charset="-34"/>
                              </a:rPr>
                            </m:ctrlPr>
                          </m:sSupPr>
                          <m:e>
                            <m:r>
                              <a:rPr lang="en-US" sz="2400" b="1" i="0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𝐍</m:t>
                            </m:r>
                            <m:r>
                              <a:rPr lang="th-TH" sz="2400" b="1" i="0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(</m:t>
                            </m:r>
                            <m:r>
                              <a:rPr lang="en-US" sz="2400" b="1" i="0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𝐞</m:t>
                            </m:r>
                            <m:r>
                              <a:rPr lang="th-TH" sz="2400" b="1" i="0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b="1" i="0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th-TH" sz="2400" b="1" dirty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</p:txBody>
          </p:sp>
        </mc:Choice>
        <mc:Fallback xmlns="">
          <p:sp>
            <p:nvSpPr>
              <p:cNvPr id="5" name="กล่องข้อความ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981" y="1562517"/>
                <a:ext cx="3967091" cy="671915"/>
              </a:xfrm>
              <a:prstGeom prst="rect">
                <a:avLst/>
              </a:prstGeom>
              <a:blipFill rotWithShape="0">
                <a:blip r:embed="rId2"/>
                <a:stretch>
                  <a:fillRect l="-2304" b="-5405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กล่องข้อความ 5"/>
          <p:cNvSpPr txBox="1"/>
          <p:nvPr/>
        </p:nvSpPr>
        <p:spPr>
          <a:xfrm>
            <a:off x="1702192" y="2603606"/>
            <a:ext cx="45016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เมื่อ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n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คือ	ขนาดกลุ่มตัวอย่าง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N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คือ	ขนาดของประชากรที่ใช้ในการวิจัย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e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คือ	ค่าเปอร์เซ็นต์ความคลาดเคลื่อนจากการสุ่มตัวอย่าง</a:t>
            </a:r>
          </a:p>
          <a:p>
            <a:pPr algn="thaiDist"/>
            <a:endParaRPr lang="th-TH" sz="24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หากประชากรที่ใช้ในการวิจัยมีจำนวนทั้งสิ้น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4,500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คน ยอมรับความคลาดเคลื่อนจากการสุ่มตัวอย่างได้ร้อยละ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5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หรือ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0.05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ขนาดของกลุ่มตัวอย่างจะคำนวณได้ดังนี้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กล่องข้อความ 6"/>
              <p:cNvSpPr txBox="1"/>
              <p:nvPr/>
            </p:nvSpPr>
            <p:spPr>
              <a:xfrm>
                <a:off x="8989255" y="1666712"/>
                <a:ext cx="1403910" cy="5795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=</a:t>
                </a:r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h-TH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N</m:t>
                        </m:r>
                      </m:num>
                      <m:den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 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th-TH" sz="2400" b="0" i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  <m:r>
                              <a:rPr lang="th-TH" sz="2400" b="0" i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th-TH" sz="2400" dirty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</p:txBody>
          </p:sp>
        </mc:Choice>
        <mc:Fallback xmlns="">
          <p:sp>
            <p:nvSpPr>
              <p:cNvPr id="7" name="กล่องข้อความ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9255" y="1666712"/>
                <a:ext cx="1403910" cy="579582"/>
              </a:xfrm>
              <a:prstGeom prst="rect">
                <a:avLst/>
              </a:prstGeom>
              <a:blipFill rotWithShape="0">
                <a:blip r:embed="rId3"/>
                <a:stretch>
                  <a:fillRect l="-13478" b="-15789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กล่องข้อความ 7"/>
              <p:cNvSpPr txBox="1"/>
              <p:nvPr/>
            </p:nvSpPr>
            <p:spPr>
              <a:xfrm>
                <a:off x="8989255" y="2603606"/>
                <a:ext cx="2112438" cy="5772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h-TH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500</m:t>
                        </m:r>
                      </m:num>
                      <m:den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 +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500</m:t>
                            </m:r>
                            <m:r>
                              <a:rPr lang="th-TH" sz="2400" b="0" i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05</m:t>
                            </m:r>
                            <m:r>
                              <a:rPr lang="th-TH" sz="2400" b="0" i="0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b="0" i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th-TH" sz="2400" dirty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</p:txBody>
          </p:sp>
        </mc:Choice>
        <mc:Fallback xmlns="">
          <p:sp>
            <p:nvSpPr>
              <p:cNvPr id="8" name="กล่องข้อความ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9255" y="2603606"/>
                <a:ext cx="2112438" cy="577209"/>
              </a:xfrm>
              <a:prstGeom prst="rect">
                <a:avLst/>
              </a:prstGeom>
              <a:blipFill rotWithShape="0">
                <a:blip r:embed="rId4"/>
                <a:stretch>
                  <a:fillRect l="-8960" b="-15789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กล่องข้อความ 10"/>
              <p:cNvSpPr txBox="1"/>
              <p:nvPr/>
            </p:nvSpPr>
            <p:spPr>
              <a:xfrm>
                <a:off x="8989255" y="3528964"/>
                <a:ext cx="2252220" cy="5772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h-TH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500</m:t>
                        </m:r>
                      </m:num>
                      <m:den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 +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500</m:t>
                        </m:r>
                        <m:r>
                          <a:rPr lang="th-TH" sz="2400" b="0" i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0025</m:t>
                        </m:r>
                        <m:r>
                          <a:rPr lang="th-TH" sz="2400" b="0" i="0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th-TH" sz="2400" dirty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</p:txBody>
          </p:sp>
        </mc:Choice>
        <mc:Fallback xmlns="">
          <p:sp>
            <p:nvSpPr>
              <p:cNvPr id="11" name="กล่องข้อความ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9255" y="3528964"/>
                <a:ext cx="2252220" cy="577209"/>
              </a:xfrm>
              <a:prstGeom prst="rect">
                <a:avLst/>
              </a:prstGeom>
              <a:blipFill rotWithShape="0">
                <a:blip r:embed="rId5"/>
                <a:stretch>
                  <a:fillRect l="-8401" b="-14737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กล่องข้อความ 11"/>
              <p:cNvSpPr txBox="1"/>
              <p:nvPr/>
            </p:nvSpPr>
            <p:spPr>
              <a:xfrm>
                <a:off x="8989255" y="4441562"/>
                <a:ext cx="1569340" cy="529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h-TH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500</m:t>
                        </m:r>
                      </m:num>
                      <m:den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 +  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11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th-TH" sz="24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</m:den>
                    </m:f>
                  </m:oMath>
                </a14:m>
                <a:endParaRPr lang="th-TH" sz="2400" dirty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</p:txBody>
          </p:sp>
        </mc:Choice>
        <mc:Fallback xmlns="">
          <p:sp>
            <p:nvSpPr>
              <p:cNvPr id="12" name="กล่องข้อความ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9255" y="4441562"/>
                <a:ext cx="1569340" cy="529889"/>
              </a:xfrm>
              <a:prstGeom prst="rect">
                <a:avLst/>
              </a:prstGeom>
              <a:blipFill rotWithShape="0">
                <a:blip r:embed="rId6"/>
                <a:stretch>
                  <a:fillRect l="-12062" b="-25287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กล่องข้อความ 12"/>
              <p:cNvSpPr txBox="1"/>
              <p:nvPr/>
            </p:nvSpPr>
            <p:spPr>
              <a:xfrm>
                <a:off x="8989255" y="5309597"/>
                <a:ext cx="1126912" cy="5298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h-TH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500</m:t>
                        </m:r>
                      </m:num>
                      <m:den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th-TH" sz="2400" b="0" i="0" smtClean="0">
                            <a:latin typeface="Cambria Math" panose="02040503050406030204" pitchFamily="18" charset="0"/>
                          </a:rPr>
                          <m:t>  </m:t>
                        </m:r>
                      </m:den>
                    </m:f>
                  </m:oMath>
                </a14:m>
                <a:endParaRPr lang="th-TH" sz="2400" dirty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</p:txBody>
          </p:sp>
        </mc:Choice>
        <mc:Fallback xmlns="">
          <p:sp>
            <p:nvSpPr>
              <p:cNvPr id="13" name="กล่องข้อความ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9255" y="5309597"/>
                <a:ext cx="1126912" cy="529889"/>
              </a:xfrm>
              <a:prstGeom prst="rect">
                <a:avLst/>
              </a:prstGeom>
              <a:blipFill rotWithShape="0">
                <a:blip r:embed="rId7"/>
                <a:stretch>
                  <a:fillRect l="-16848" b="-25287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กล่องข้อความ 13"/>
          <p:cNvSpPr txBox="1"/>
          <p:nvPr/>
        </p:nvSpPr>
        <p:spPr>
          <a:xfrm>
            <a:off x="7287066" y="1725670"/>
            <a:ext cx="14067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วิธีคิด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n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5" name="กล่องข้อความ 14"/>
          <p:cNvSpPr txBox="1"/>
          <p:nvPr/>
        </p:nvSpPr>
        <p:spPr>
          <a:xfrm>
            <a:off x="8975187" y="6072620"/>
            <a:ext cx="27009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=	367.34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หรือ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367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ราย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4553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32000">
              <a:schemeClr val="accent1">
                <a:lumMod val="45000"/>
                <a:lumOff val="55000"/>
                <a:alpha val="48000"/>
              </a:schemeClr>
            </a:gs>
            <a:gs pos="59000">
              <a:schemeClr val="accent1">
                <a:lumMod val="45000"/>
                <a:lumOff val="55000"/>
                <a:alpha val="41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ด้านขนาน 1"/>
          <p:cNvSpPr/>
          <p:nvPr/>
        </p:nvSpPr>
        <p:spPr>
          <a:xfrm>
            <a:off x="872196" y="182880"/>
            <a:ext cx="4830103" cy="548640"/>
          </a:xfrm>
          <a:prstGeom prst="parallelogram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การกำหนดขนาดของกลุ่มตัวอย่าง (ต่อ)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กล่องข้อความ 2"/>
              <p:cNvSpPr txBox="1"/>
              <p:nvPr/>
            </p:nvSpPr>
            <p:spPr>
              <a:xfrm>
                <a:off x="1397000" y="731520"/>
                <a:ext cx="10261600" cy="58390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ตัวอย่างการคำนวณขนาดกกลุ่มตัวอย่างที่ไม่ทราบจำนวนประชากร</a:t>
                </a:r>
              </a:p>
              <a:p>
                <a:endParaRPr lang="th-TH" sz="2400" dirty="0" smtClean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endParaRPr lang="th-TH" sz="2400" dirty="0" smtClean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					สูตร 			</a:t>
                </a:r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n	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  <a:cs typeface="Angsana New" panose="02020603050405020304" pitchFamily="18" charset="-34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𝑃</m:t>
                        </m:r>
                        <m:d>
                          <m:dPr>
                            <m:ctrlPr>
                              <a:rPr lang="th-TH" sz="2400" b="0" i="1" smtClean="0">
                                <a:latin typeface="Cambria Math"/>
                                <a:cs typeface="Angsana New" panose="02020603050405020304" pitchFamily="18" charset="-34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1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−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𝑃</m:t>
                            </m:r>
                          </m:e>
                        </m:d>
                        <m:sSup>
                          <m:sSupPr>
                            <m:ctrlPr>
                              <a:rPr lang="th-TH" sz="2400" b="0" i="1" smtClean="0">
                                <a:latin typeface="Cambria Math"/>
                                <a:cs typeface="Angsana New" panose="02020603050405020304" pitchFamily="18" charset="-34"/>
                              </a:rPr>
                            </m:ctrlPr>
                          </m:sSupPr>
                          <m:e>
                            <m:r>
                              <a:rPr lang="th-TH" sz="24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(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𝑍</m:t>
                            </m:r>
                            <m:r>
                              <a:rPr lang="th-TH" sz="24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)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400" i="1" smtClean="0">
                                <a:latin typeface="Cambria Math"/>
                                <a:cs typeface="Angsana New" panose="02020603050405020304" pitchFamily="18" charset="-34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400" dirty="0" smtClean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endParaRPr lang="en-US" sz="2400" b="1" dirty="0" smtClean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r>
                  <a:rPr lang="th-TH" sz="2400" b="1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เมื่อ </a:t>
                </a:r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</a:t>
                </a:r>
                <a:endParaRPr lang="en-US" sz="2400" dirty="0" smtClean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r>
                  <a:rPr lang="en-US" sz="2400" dirty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</a:t>
                </a:r>
                <a:endParaRPr lang="en-US" sz="2400" dirty="0" smtClean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r>
                  <a:rPr lang="en-US" sz="2400" dirty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</a:t>
                </a:r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	n	</a:t>
                </a:r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คือ	ขนาดของกลุ่มตัวอย่าง</a:t>
                </a:r>
              </a:p>
              <a:p>
                <a:r>
                  <a:rPr lang="th-TH" sz="2400" dirty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</a:t>
                </a:r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	P</a:t>
                </a:r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คือ	ค่าเปอร์เซ็นต์ที่ต้องการจะสุ่มจากประชากรทั้งหมด</a:t>
                </a:r>
              </a:p>
              <a:p>
                <a:r>
                  <a:rPr lang="th-TH" sz="2400" dirty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</a:t>
                </a:r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	e	</a:t>
                </a:r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คือ	ค่าเปอร์เซ็นต์ความคาดเคลื่อนจากการสุ่มตัวอย่าง</a:t>
                </a:r>
              </a:p>
              <a:p>
                <a:r>
                  <a:rPr lang="th-TH" sz="2400" dirty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</a:t>
                </a:r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	Z	</a:t>
                </a:r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คือ	ระดับความเชื่อมั่นที่นักวิจัยกำหนด ที่นิยมกำหนดกันมี </a:t>
                </a:r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2 </a:t>
                </a:r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ระดับ คือ</a:t>
                </a:r>
              </a:p>
              <a:p>
                <a:r>
                  <a:rPr lang="th-TH" sz="2400" dirty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</a:t>
                </a:r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			ณ ระดับความเชื่อมั่น	ร้อยละ </a:t>
                </a:r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95 Z </a:t>
                </a:r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มีค่าเท่ากับ </a:t>
                </a:r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1.96</a:t>
                </a:r>
              </a:p>
              <a:p>
                <a:r>
                  <a:rPr lang="en-US" sz="2400" dirty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</a:t>
                </a:r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	</a:t>
                </a:r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	ณ ระดับความเชื่อมั่น	ร้อยละ </a:t>
                </a:r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99 Z </a:t>
                </a:r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มีค่าเท่ากับ </a:t>
                </a:r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2.58</a:t>
                </a:r>
              </a:p>
              <a:p>
                <a:endParaRPr lang="en-US" sz="2400" dirty="0" smtClean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</a:t>
                </a:r>
              </a:p>
            </p:txBody>
          </p:sp>
        </mc:Choice>
        <mc:Fallback xmlns="">
          <p:sp>
            <p:nvSpPr>
              <p:cNvPr id="3" name="กล่องข้อความ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7000" y="731520"/>
                <a:ext cx="10261600" cy="5839034"/>
              </a:xfrm>
              <a:prstGeom prst="rect">
                <a:avLst/>
              </a:prstGeom>
              <a:blipFill rotWithShape="0">
                <a:blip r:embed="rId2"/>
                <a:stretch>
                  <a:fillRect l="-891" t="-835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161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32000">
              <a:schemeClr val="accent1">
                <a:lumMod val="45000"/>
                <a:lumOff val="55000"/>
                <a:alpha val="48000"/>
              </a:schemeClr>
            </a:gs>
            <a:gs pos="59000">
              <a:schemeClr val="accent1">
                <a:lumMod val="45000"/>
                <a:lumOff val="55000"/>
                <a:alpha val="41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ด้านขนาน 1"/>
          <p:cNvSpPr/>
          <p:nvPr/>
        </p:nvSpPr>
        <p:spPr>
          <a:xfrm>
            <a:off x="872196" y="182880"/>
            <a:ext cx="4830103" cy="548640"/>
          </a:xfrm>
          <a:prstGeom prst="parallelogram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การกำหนดขนาดของกลุ่มตัวอย่าง (ต่อ)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กล่องข้อความ 2"/>
              <p:cNvSpPr txBox="1"/>
              <p:nvPr/>
            </p:nvSpPr>
            <p:spPr>
              <a:xfrm>
                <a:off x="4216400" y="2311400"/>
                <a:ext cx="5486400" cy="35707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	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h-TH" sz="20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h-TH" sz="20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th-TH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th-TH" sz="20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th-TH" sz="2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  <m:r>
                              <a:rPr lang="th-TH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th-TH" sz="20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th-TH" sz="2000" dirty="0" smtClean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endParaRPr lang="th-TH" sz="2000" dirty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r>
                  <a:rPr lang="th-TH" sz="20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</a:t>
                </a:r>
                <a:r>
                  <a:rPr lang="en-US" sz="20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  <a:cs typeface="Angsana New" panose="02020603050405020304" pitchFamily="18" charset="-34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th-TH" sz="2000" b="0" i="1" smtClean="0">
                                <a:latin typeface="Cambria Math"/>
                                <a:cs typeface="Angsana New" panose="02020603050405020304" pitchFamily="18" charset="-34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0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.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05</m:t>
                            </m:r>
                          </m:e>
                        </m:d>
                        <m:r>
                          <a:rPr lang="th-TH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1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0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.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05</m:t>
                        </m:r>
                        <m:r>
                          <a:rPr lang="th-TH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)</m:t>
                        </m:r>
                        <m:sSup>
                          <m:sSupPr>
                            <m:ctrlPr>
                              <a:rPr lang="th-TH" sz="2000" b="0" i="1" smtClean="0">
                                <a:latin typeface="Cambria Math"/>
                                <a:cs typeface="Angsana New" panose="02020603050405020304" pitchFamily="18" charset="-34"/>
                              </a:rPr>
                            </m:ctrlPr>
                          </m:sSupPr>
                          <m:e>
                            <m:r>
                              <a:rPr lang="th-TH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(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1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.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96</m:t>
                            </m:r>
                            <m:r>
                              <a:rPr lang="th-TH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)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2000" i="1" smtClean="0">
                                <a:latin typeface="Cambria Math"/>
                                <a:cs typeface="Angsana New" panose="02020603050405020304" pitchFamily="18" charset="-34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0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.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05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2000" dirty="0" smtClean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endParaRPr lang="en-US" sz="2000" dirty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r>
                  <a:rPr lang="th-TH" sz="2000" dirty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</a:t>
                </a:r>
                <a:r>
                  <a:rPr lang="en-US" sz="20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  <a:cs typeface="Angsana New" panose="02020603050405020304" pitchFamily="18" charset="-34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th-TH" sz="2000" b="0" i="1" smtClean="0">
                                <a:latin typeface="Cambria Math"/>
                                <a:cs typeface="Angsana New" panose="02020603050405020304" pitchFamily="18" charset="-34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0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.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05</m:t>
                            </m:r>
                          </m:e>
                        </m:d>
                        <m:r>
                          <a:rPr lang="th-TH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(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1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0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.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05</m:t>
                        </m:r>
                        <m:r>
                          <a:rPr lang="th-TH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)</m:t>
                        </m:r>
                        <m:sSup>
                          <m:sSupPr>
                            <m:ctrlPr>
                              <a:rPr lang="th-TH" sz="2000" b="0" i="1" smtClean="0">
                                <a:latin typeface="Cambria Math"/>
                                <a:cs typeface="Angsana New" panose="02020603050405020304" pitchFamily="18" charset="-34"/>
                              </a:rPr>
                            </m:ctrlPr>
                          </m:sSupPr>
                          <m:e>
                            <m:r>
                              <a:rPr lang="th-TH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(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3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.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8416</m:t>
                            </m:r>
                            <m:r>
                              <a:rPr lang="th-TH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)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cs typeface="Angsana New" panose="02020603050405020304" pitchFamily="18" charset="-34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0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.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0025</m:t>
                        </m:r>
                      </m:den>
                    </m:f>
                  </m:oMath>
                </a14:m>
                <a:endParaRPr lang="en-US" sz="2000" dirty="0" smtClean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endParaRPr lang="en-US" sz="2000" dirty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r>
                  <a:rPr lang="en-US" sz="20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=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/>
                            <a:cs typeface="Angsana New" panose="02020603050405020304" pitchFamily="18" charset="-34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0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.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9604</m:t>
                        </m:r>
                      </m:num>
                      <m:den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0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.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cs typeface="Angsana New" panose="02020603050405020304" pitchFamily="18" charset="-34"/>
                          </a:rPr>
                          <m:t>0025</m:t>
                        </m:r>
                      </m:den>
                    </m:f>
                  </m:oMath>
                </a14:m>
                <a:endParaRPr lang="en-US" sz="2000" dirty="0" smtClean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endParaRPr lang="en-US" sz="2000" dirty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  <a:p>
                <a:r>
                  <a:rPr lang="en-US" sz="20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	=	</a:t>
                </a:r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384.16 </a:t>
                </a:r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หรือ </a:t>
                </a:r>
                <a:r>
                  <a:rPr lang="en-US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384 </a:t>
                </a:r>
                <a:r>
                  <a:rPr lang="th-TH" sz="2400" dirty="0" smtClean="0">
                    <a:latin typeface="Angsana New" panose="02020603050405020304" pitchFamily="18" charset="-34"/>
                    <a:cs typeface="Angsana New" panose="02020603050405020304" pitchFamily="18" charset="-34"/>
                  </a:rPr>
                  <a:t>ราย</a:t>
                </a:r>
                <a:endParaRPr lang="th-TH" sz="2400" dirty="0">
                  <a:latin typeface="Angsana New" panose="02020603050405020304" pitchFamily="18" charset="-34"/>
                  <a:cs typeface="Angsana New" panose="02020603050405020304" pitchFamily="18" charset="-34"/>
                </a:endParaRPr>
              </a:p>
            </p:txBody>
          </p:sp>
        </mc:Choice>
        <mc:Fallback xmlns="">
          <p:sp>
            <p:nvSpPr>
              <p:cNvPr id="3" name="กล่องข้อความ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400" y="2311400"/>
                <a:ext cx="5486400" cy="3570786"/>
              </a:xfrm>
              <a:prstGeom prst="rect">
                <a:avLst/>
              </a:prstGeom>
              <a:blipFill rotWithShape="0">
                <a:blip r:embed="rId2"/>
                <a:stretch>
                  <a:fillRect l="-1000" b="-2901"/>
                </a:stretch>
              </a:blipFill>
            </p:spPr>
            <p:txBody>
              <a:bodyPr/>
              <a:lstStyle/>
              <a:p>
                <a:r>
                  <a:rPr lang="th-TH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สี่เหลี่ยมผืนผ้า 3"/>
          <p:cNvSpPr/>
          <p:nvPr/>
        </p:nvSpPr>
        <p:spPr>
          <a:xfrm>
            <a:off x="1435100" y="1059795"/>
            <a:ext cx="10172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ถ้านักวิจัยต้องการสุ่มตัวอย่างเป็นร้อยละ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50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หรือ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0.50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จากประชากรทั้งหมด ต้องการระดับความเชื่อมั่นร้อยละ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95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และยอมรับค่าความคลาดเคลื่อนจากการสุ่มตัวอย่างได้ร้อยละ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5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หรือ </a:t>
            </a:r>
            <a:r>
              <a:rPr lang="en-US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0.05 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ขนาดของกลุ่มตัวอย่างจะคำนวณได้ดังนี้</a:t>
            </a:r>
          </a:p>
        </p:txBody>
      </p:sp>
    </p:spTree>
    <p:extLst>
      <p:ext uri="{BB962C8B-B14F-4D97-AF65-F5344CB8AC3E}">
        <p14:creationId xmlns:p14="http://schemas.microsoft.com/office/powerpoint/2010/main" val="28058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32000">
              <a:schemeClr val="accent1">
                <a:lumMod val="45000"/>
                <a:lumOff val="55000"/>
                <a:alpha val="48000"/>
              </a:schemeClr>
            </a:gs>
            <a:gs pos="59000">
              <a:schemeClr val="accent1">
                <a:lumMod val="45000"/>
                <a:lumOff val="55000"/>
                <a:alpha val="41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ด้านขนาน 1"/>
          <p:cNvSpPr/>
          <p:nvPr/>
        </p:nvSpPr>
        <p:spPr>
          <a:xfrm>
            <a:off x="745196" y="598507"/>
            <a:ext cx="6036604" cy="548640"/>
          </a:xfrm>
          <a:prstGeom prst="parallelogram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การกำหนดขนาดกลุ่มตัวอย่างด้วยตารางสำเร็จรูป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1485900" y="1356148"/>
            <a:ext cx="1033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ตารางสำเร็จรูป ทาโร ยา</a:t>
            </a:r>
            <a:r>
              <a:rPr lang="th-TH" sz="24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มาเน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(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Taro Yamane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 และตารางสำเร็จรูปของ </a:t>
            </a:r>
            <a:r>
              <a:rPr lang="th-TH" sz="24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เครจ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ชี (</a:t>
            </a:r>
            <a:r>
              <a:rPr lang="en-US" sz="24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Krejcie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 และ </a:t>
            </a:r>
            <a:r>
              <a:rPr lang="th-TH" sz="24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มอร์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แกน (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Morgan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สี่เหลี่ยมด้านขนาน 3"/>
          <p:cNvSpPr/>
          <p:nvPr/>
        </p:nvSpPr>
        <p:spPr>
          <a:xfrm>
            <a:off x="541996" y="2235816"/>
            <a:ext cx="6443004" cy="548640"/>
          </a:xfrm>
          <a:prstGeom prst="parallelogram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การกำหนดขนาดกลุ่มตัวอย่างด้วยตารางโดยใช้เกณฑ์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กล่องข้อความ 4"/>
          <p:cNvSpPr txBox="1"/>
          <p:nvPr/>
        </p:nvSpPr>
        <p:spPr>
          <a:xfrm>
            <a:off x="1181100" y="3158798"/>
            <a:ext cx="10337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การกำหนดขนาดกลุ่มตัวอย่างโดยใช้หลักเกณฑ์ ภายใต้เงื่อนไขที่นักวิจัยจำเป็นต้องทราบจำนวนประชากรที่แน่นอน จากนั้นนำมากำหนดเกณฑ์โดยใช้ค่าร้อยละของประชากร</a:t>
            </a:r>
          </a:p>
          <a:p>
            <a:endParaRPr lang="th-TH" sz="2400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		ถ้าประชากรเป็นหลัก		ร้อย		ควรใช้กลุ่มตัวอย่างอย่างน้อยร้อยละ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25</a:t>
            </a:r>
          </a:p>
          <a:p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			ถ้า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ประชากรเป็น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หลัก		พัน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ควร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ใช้กลุ่มตัวอย่างอย่างน้อยร้อยละ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10</a:t>
            </a:r>
          </a:p>
          <a:p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			ถ้า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ประชากรเป็น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หลัก		หมื่น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ควร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ใช้กลุ่มตัวอย่างอย่างน้อยร้อยละ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5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			ถ้า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ประชากรเป็น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หลัก		แสน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ควร</a:t>
            </a:r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ใช้กลุ่มตัวอย่างอย่างน้อยร้อยละ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1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143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32000">
              <a:schemeClr val="accent1">
                <a:lumMod val="45000"/>
                <a:lumOff val="55000"/>
                <a:alpha val="48000"/>
              </a:schemeClr>
            </a:gs>
            <a:gs pos="59000">
              <a:schemeClr val="accent1">
                <a:lumMod val="45000"/>
                <a:lumOff val="55000"/>
                <a:alpha val="41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ด้านขนาน 2"/>
          <p:cNvSpPr/>
          <p:nvPr/>
        </p:nvSpPr>
        <p:spPr>
          <a:xfrm>
            <a:off x="823742" y="487566"/>
            <a:ext cx="2706858" cy="562708"/>
          </a:xfrm>
          <a:prstGeom prst="parallelogram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การสุ่มกลุ่มตัวอย่าง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กล่องข้อความ 3"/>
          <p:cNvSpPr txBox="1"/>
          <p:nvPr/>
        </p:nvSpPr>
        <p:spPr>
          <a:xfrm>
            <a:off x="1333500" y="1333500"/>
            <a:ext cx="105156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ข้อดีของการสุ่มตัวอย่างในงานวิจัย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การสุ่มตัวอย่างช่วยประหยัดแรงงาน เวลา และค่าใช้จ่าย เพราะการศึกษาจากกลุ่มตัวอย่างที่เป็นตัวแทน ที่ดีของประชากร สามารถทำนายค่าของประชากร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2.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การสุ่มตัวอย่างสามารถสรุปผลได้เร็ว เพราะไม่ต้องศึกษาจากประชากรทั้งหมด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3.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การสุ่มตัวอย่างช่วยลดความผิดพลาดในการเก็บข้อมูล เนื่องจากข้อมูลมีจำนวนน้อย การจัดเก็บข้อมูลจึงดำเนินได้อย่างละเอียดรอบคอบ</a:t>
            </a:r>
          </a:p>
          <a:p>
            <a:pPr algn="thaiDist"/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4.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การสุ่มตัวอย่างช่วยขยายขอบเขตของการวิจัยให้กว้างมากยิ่งขึ้น  โดยยังคงใช้ค่าใช้จ่ายเท่าเดิม หากอาศัยข้อมูลของประชากรทั้งหมดคงจะทำให้สิ้นเปลืองมาก</a:t>
            </a:r>
          </a:p>
          <a:p>
            <a:pPr algn="thaiDist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thaiDist"/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การสุ่มตัวอย่าง</a:t>
            </a:r>
          </a:p>
          <a:p>
            <a:pPr algn="thaiDist"/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1. 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การสุ่มตัวอย่างโดยใช้หลักความน่าจะเป็น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การสุ่มตัวอย่างแบบง่าย (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Simple Random Sampling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</a:p>
          <a:p>
            <a:pPr algn="thaiDist"/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การจับสลาก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ด้วยการเขียนชื่อหรือเลขที่ของประชากรทุกหน่วยลงในสลากแตะละใบ จากนั้นนำใส่ในภาชนะเขย่าให้ปะปนกัน แล้วจึงยิบขึ้นมาที่ละใบจนได้ครบจำนวนที่ต้องการ</a:t>
            </a:r>
          </a:p>
          <a:p>
            <a:pPr algn="thaiDist"/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1946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32000">
              <a:schemeClr val="accent1">
                <a:lumMod val="45000"/>
                <a:lumOff val="55000"/>
                <a:alpha val="48000"/>
              </a:schemeClr>
            </a:gs>
            <a:gs pos="59000">
              <a:schemeClr val="accent1">
                <a:lumMod val="45000"/>
                <a:lumOff val="55000"/>
                <a:alpha val="41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ด้านขนาน 1"/>
          <p:cNvSpPr/>
          <p:nvPr/>
        </p:nvSpPr>
        <p:spPr>
          <a:xfrm>
            <a:off x="823742" y="487566"/>
            <a:ext cx="3430758" cy="562708"/>
          </a:xfrm>
          <a:prstGeom prst="parallelogram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การสุ่มกลุ่มตัวอย่าง (ต่อ)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1358900" y="1295400"/>
            <a:ext cx="10490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	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การใช้ตารางเลขสุ่ม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เป็นตารางที่นักสถิติใช้เป็นการสุ่มตัวเลข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0-9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เอาไว้จำนวนมากโดยเรียงไว้ในรูปแบบของคอลัมน์และแถว ก่อนนักวิจัยจะต้องกำหนดหมายเลขให้กับประชากรแต่ละหน่วยจนครบจำนวนของประชากร </a:t>
            </a:r>
          </a:p>
          <a:p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เช่น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หากประชากรมีจำนวน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300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คน นักวิจัยจะต้องเรียงลำดับหมายเลขตั้งแต่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001-300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และกำหนดหลักของกลุ่มตัวอย่าง ในกรณีกลุ่มตัวอย่างมี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3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หลัก จากนั้นต้องยิบสลากเพื่อให้คอลัมน์และแถวที่จะเริ่มต้น พร้อมทั้งกำหนดว่าจะเริ่มสุ่มตัวเลขในตารางที่ตรงกับตัวเลขใดก่อน โดยกำหนดทิศทางการเรียน </a:t>
            </a:r>
          </a:p>
          <a:p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เช่น</a:t>
            </a:r>
          </a:p>
          <a:p>
            <a:r>
              <a:rPr lang="th-TH" sz="2400" dirty="0"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จากซ้ายไปขวา จากขวาไปซ้าย จากบนลงล่าง หรือจากล่างขึ้นบน</a:t>
            </a:r>
          </a:p>
          <a:p>
            <a:endParaRPr lang="th-TH" sz="24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	การสุ่มตัวอย่างโดยใช้โปรแกรมคอมพิวเตอร์ 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เป็นอีกวิธีที่สะดวกเพื่อให้นักวิจัยได้เลือกใช้ตามความเหมาะสม โดยนักวิจัยกรอกจำนวนประชากรและจำนวนขนาดของกลุ่มตัวอย่างเท่านั้นโปรมแกรมจะทำการสุ่มตัวอย่างโดยอัตโนมัติ โปรแกรมนี้พัฒนาขึ้นโดยภาควิชาบริหารธุรกิจอุตสาหกรรม มหาวิทยาลัยเทคโนโลยีพระจอมเกล้าพระนครเหนือ</a:t>
            </a:r>
            <a:endParaRPr lang="th-TH" sz="24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2926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32000">
              <a:schemeClr val="accent1">
                <a:lumMod val="45000"/>
                <a:lumOff val="55000"/>
                <a:alpha val="48000"/>
              </a:schemeClr>
            </a:gs>
            <a:gs pos="59000">
              <a:schemeClr val="accent1">
                <a:lumMod val="45000"/>
                <a:lumOff val="55000"/>
                <a:alpha val="41000"/>
              </a:schemeClr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สี่เหลี่ยมด้านขนาน 1"/>
          <p:cNvSpPr/>
          <p:nvPr/>
        </p:nvSpPr>
        <p:spPr>
          <a:xfrm>
            <a:off x="823742" y="487566"/>
            <a:ext cx="3430758" cy="562708"/>
          </a:xfrm>
          <a:prstGeom prst="parallelogram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8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การสุ่มกลุ่มตัวอย่าง (ต่อ)</a:t>
            </a:r>
            <a:endParaRPr lang="th-TH" sz="28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กล่องข้อความ 2"/>
          <p:cNvSpPr txBox="1"/>
          <p:nvPr/>
        </p:nvSpPr>
        <p:spPr>
          <a:xfrm>
            <a:off x="1422400" y="1308100"/>
            <a:ext cx="1042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การ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สุ่มตัวอย่างแบบง่าย (</a:t>
            </a:r>
            <a:r>
              <a:rPr lang="en-US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Systematic 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Sampling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endParaRPr lang="th-TH" sz="24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7459487"/>
              </p:ext>
            </p:extLst>
          </p:nvPr>
        </p:nvGraphicFramePr>
        <p:xfrm>
          <a:off x="2571750" y="2751666"/>
          <a:ext cx="8127999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  <a:gridCol w="90311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2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</a:t>
                      </a:r>
                      <a:endParaRPr lang="th-TH" sz="2400" dirty="0">
                        <a:solidFill>
                          <a:schemeClr val="tx1"/>
                        </a:solidFill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gradFill>
                      <a:gsLst>
                        <a:gs pos="0">
                          <a:srgbClr val="FF0000"/>
                        </a:gs>
                        <a:gs pos="56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6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7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8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gradFill>
                      <a:gsLst>
                        <a:gs pos="0">
                          <a:srgbClr val="7030A0"/>
                        </a:gs>
                        <a:gs pos="63000">
                          <a:schemeClr val="accent1">
                            <a:lumMod val="45000"/>
                            <a:lumOff val="55000"/>
                            <a:alpha val="48000"/>
                          </a:schemeClr>
                        </a:gs>
                        <a:gs pos="81000">
                          <a:schemeClr val="accent1">
                            <a:lumMod val="40000"/>
                            <a:lumOff val="6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9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10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11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12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13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gradFill>
                      <a:gsLst>
                        <a:gs pos="5000">
                          <a:srgbClr val="92D050"/>
                        </a:gs>
                        <a:gs pos="64000">
                          <a:schemeClr val="accent1">
                            <a:lumMod val="45000"/>
                            <a:lumOff val="55000"/>
                            <a:alpha val="48000"/>
                          </a:schemeClr>
                        </a:gs>
                        <a:gs pos="82000">
                          <a:schemeClr val="accent1">
                            <a:lumMod val="45000"/>
                            <a:lumOff val="55000"/>
                            <a:alpha val="41000"/>
                          </a:schemeClr>
                        </a:gs>
                        <a:gs pos="100000">
                          <a:schemeClr val="accent1">
                            <a:lumMod val="40000"/>
                            <a:lumOff val="6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14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15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16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17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18</a:t>
                      </a:r>
                      <a:endParaRPr lang="th-TH" sz="2400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>
                    <a:gradFill>
                      <a:gsLst>
                        <a:gs pos="0">
                          <a:srgbClr val="00B0F0"/>
                        </a:gs>
                        <a:gs pos="62000">
                          <a:schemeClr val="accent1">
                            <a:lumMod val="45000"/>
                            <a:lumOff val="55000"/>
                            <a:alpha val="48000"/>
                          </a:schemeClr>
                        </a:gs>
                        <a:gs pos="98000">
                          <a:schemeClr val="accent1">
                            <a:lumMod val="40000"/>
                            <a:lumOff val="60000"/>
                          </a:schemeClr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6" name="สี่เหลี่ยมผืนผ้ามุมมน 5"/>
          <p:cNvSpPr/>
          <p:nvPr/>
        </p:nvSpPr>
        <p:spPr>
          <a:xfrm>
            <a:off x="3988190" y="1902801"/>
            <a:ext cx="1674055" cy="49513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กลุ่มตัวอย่าง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สี่เหลี่ยมผืนผ้ามุมมน 6"/>
          <p:cNvSpPr/>
          <p:nvPr/>
        </p:nvSpPr>
        <p:spPr>
          <a:xfrm>
            <a:off x="4891354" y="4026225"/>
            <a:ext cx="1674055" cy="49513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กลุ่มตัวอย่าง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8" name="สี่เหลี่ยมผืนผ้ามุมมน 7"/>
          <p:cNvSpPr/>
          <p:nvPr/>
        </p:nvSpPr>
        <p:spPr>
          <a:xfrm>
            <a:off x="8489852" y="1902801"/>
            <a:ext cx="1674055" cy="49513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กลุ่มตัวอย่าง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9390182" y="4013809"/>
            <a:ext cx="1674055" cy="49513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กลุ่มตัวอย่าง</a:t>
            </a:r>
            <a:endParaRPr lang="th-TH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cxnSp>
        <p:nvCxnSpPr>
          <p:cNvPr id="11" name="ลูกศรเชื่อมต่อแบบตรง 10"/>
          <p:cNvCxnSpPr/>
          <p:nvPr/>
        </p:nvCxnSpPr>
        <p:spPr>
          <a:xfrm flipV="1">
            <a:off x="4825218" y="2391507"/>
            <a:ext cx="0" cy="3601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ลูกศรเชื่อมต่อแบบตรง 11"/>
          <p:cNvCxnSpPr/>
          <p:nvPr/>
        </p:nvCxnSpPr>
        <p:spPr>
          <a:xfrm flipV="1">
            <a:off x="9326880" y="2397934"/>
            <a:ext cx="0" cy="3601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ลูกศรเชื่อมต่อแบบตรง 13"/>
          <p:cNvCxnSpPr/>
          <p:nvPr/>
        </p:nvCxnSpPr>
        <p:spPr>
          <a:xfrm>
            <a:off x="5662245" y="3666066"/>
            <a:ext cx="0" cy="3537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ลูกศรเชื่อมต่อแบบตรง 14"/>
          <p:cNvCxnSpPr/>
          <p:nvPr/>
        </p:nvCxnSpPr>
        <p:spPr>
          <a:xfrm>
            <a:off x="10227210" y="3672493"/>
            <a:ext cx="0" cy="35373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สี่เหลี่ยมผืนผ้า 15"/>
          <p:cNvSpPr/>
          <p:nvPr/>
        </p:nvSpPr>
        <p:spPr>
          <a:xfrm>
            <a:off x="1422400" y="4960593"/>
            <a:ext cx="1015534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thaiDist"/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	การ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สุ่มตัวอย่าง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แบบแบ่งชั้น </a:t>
            </a:r>
            <a:r>
              <a:rPr lang="th-TH" sz="24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Stratified Sampling</a:t>
            </a:r>
            <a:r>
              <a:rPr lang="th-TH" sz="24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เป็นการสุ่มตัวอย่างจากประชากรโดยแบ่งประชากรออกเป็นชั้น ๆ </a:t>
            </a:r>
          </a:p>
          <a:p>
            <a:pPr algn="thaiDist"/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โดยลักษณะของประชากรในชั้นเดียวกันมีความคลายคลึงกัน ส่วนที่ต่างชั้นกันจะมีลักษณะแตกต่างกัน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395120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เหลื่อมซ้อน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TM03457496[[fn=เหลื่อมซ้อน]]</Template>
  <TotalTime>156</TotalTime>
  <Words>261</Words>
  <Application>Microsoft Office PowerPoint</Application>
  <PresentationFormat>กำหนดเอง</PresentationFormat>
  <Paragraphs>129</Paragraphs>
  <Slides>12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12</vt:i4>
      </vt:variant>
    </vt:vector>
  </HeadingPairs>
  <TitlesOfParts>
    <vt:vector size="13" baseType="lpstr">
      <vt:lpstr>เหลื่อมซ้อน</vt:lpstr>
      <vt:lpstr>ประชากรและกลุ่มตัวอย่าง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ประชากรและกลุ่มตัวอย่าง</dc:title>
  <dc:creator>Admin</dc:creator>
  <cp:lastModifiedBy>SAMSUNG</cp:lastModifiedBy>
  <cp:revision>22</cp:revision>
  <dcterms:created xsi:type="dcterms:W3CDTF">2019-12-04T13:20:32Z</dcterms:created>
  <dcterms:modified xsi:type="dcterms:W3CDTF">2021-02-07T09:06:34Z</dcterms:modified>
</cp:coreProperties>
</file>