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4" r:id="rId6"/>
    <p:sldId id="277" r:id="rId7"/>
    <p:sldId id="265" r:id="rId8"/>
    <p:sldId id="258" r:id="rId9"/>
    <p:sldId id="259" r:id="rId10"/>
    <p:sldId id="260" r:id="rId11"/>
    <p:sldId id="261" r:id="rId12"/>
    <p:sldId id="262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047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5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3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14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2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6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4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654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56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1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442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2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126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14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26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610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5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6</a:t>
            </a:r>
            <a:r>
              <a:rPr lang="th-TH" b="1" dirty="0"/>
              <a:t>)</a:t>
            </a:r>
            <a:r>
              <a:rPr lang="en-US" b="1" dirty="0"/>
              <a:t> </a:t>
            </a:r>
            <a:r>
              <a:rPr lang="th-TH" b="1" dirty="0"/>
              <a:t>หลักความสุจริต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3600" b="1" dirty="0"/>
              <a:t>มาตรา </a:t>
            </a:r>
            <a:r>
              <a:rPr lang="en-US" sz="3600" b="1" dirty="0"/>
              <a:t>5</a:t>
            </a:r>
          </a:p>
          <a:p>
            <a:r>
              <a:rPr lang="th-TH" sz="3000" b="1" dirty="0"/>
              <a:t>แนวคำพิพากษาศาลฎีกาวินิจฉัยเรื่อง “ใช้สิทธิโดยไม่สุจริต”</a:t>
            </a:r>
            <a:endParaRPr lang="en-US" sz="3000" b="1" dirty="0"/>
          </a:p>
          <a:p>
            <a:pPr lvl="1"/>
            <a:r>
              <a:rPr lang="en-US" sz="3000" b="1" dirty="0"/>
              <a:t>1 </a:t>
            </a:r>
            <a:r>
              <a:rPr lang="th-TH" sz="3000" b="1" dirty="0"/>
              <a:t>การแย่งใช้สิทธิหรือแสวงหาประโยชน์โดยที่รู้อยู่ว่าผู้อื่นมีสิทธิหรือได้ประโยชน์อยู่ก่อน </a:t>
            </a:r>
            <a:endParaRPr lang="en-US" sz="3000" b="1" dirty="0"/>
          </a:p>
          <a:p>
            <a:pPr lvl="1"/>
            <a:r>
              <a:rPr lang="en-US" sz="3000" b="1" dirty="0"/>
              <a:t>2 </a:t>
            </a:r>
            <a:r>
              <a:rPr lang="th-TH" sz="3000" b="1" dirty="0"/>
              <a:t>รับรองหรือยินยอมให้ผู้อื่นได้สิทธิหรือประโยชน์บางอย่าง แล้วตอนหลังปฏิเสธไม่ได้ </a:t>
            </a:r>
            <a:endParaRPr lang="en-US" sz="3000" b="1" dirty="0"/>
          </a:p>
          <a:p>
            <a:pPr lvl="1"/>
            <a:r>
              <a:rPr lang="en-US" sz="3000" b="1" dirty="0"/>
              <a:t>3 </a:t>
            </a:r>
            <a:r>
              <a:rPr lang="th-TH" sz="3000" b="1" dirty="0"/>
              <a:t>การกระทำหลีกเลี่ยงกฎหมาย </a:t>
            </a:r>
          </a:p>
          <a:p>
            <a:pPr lvl="1"/>
            <a:r>
              <a:rPr lang="en-US" sz="3000" b="1" dirty="0"/>
              <a:t>4 </a:t>
            </a:r>
            <a:r>
              <a:rPr lang="th-TH" sz="3000" b="1" dirty="0"/>
              <a:t>ใช้สิทธิทางศาลโดยมิชอบเพื่อกลั่นแกล้งผู้อื่น </a:t>
            </a:r>
          </a:p>
          <a:p>
            <a:pPr lvl="1"/>
            <a:r>
              <a:rPr lang="en-US" sz="3000" b="1" dirty="0"/>
              <a:t>5 </a:t>
            </a:r>
            <a:r>
              <a:rPr lang="th-TH" sz="3000" b="1" dirty="0"/>
              <a:t>ทำการฉ้อโกงหรือหาประโยชน์โดยมิชอบ</a:t>
            </a:r>
            <a:endParaRPr lang="en-US" sz="3000" b="1" dirty="0"/>
          </a:p>
          <a:p>
            <a:pPr lvl="1"/>
            <a:r>
              <a:rPr lang="en-US" sz="3000" b="1" dirty="0"/>
              <a:t>6 </a:t>
            </a:r>
            <a:r>
              <a:rPr lang="th-TH" sz="3000" b="1" dirty="0"/>
              <a:t>ทำการโดยประมาทเลินเล่อให้ผู้สุจริตได้รับความเสียหาย </a:t>
            </a:r>
            <a:r>
              <a:rPr lang="en-US" sz="3000" b="1" dirty="0"/>
              <a:t> 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th-TH" b="1" dirty="0"/>
              <a:t>สิทธิเรียกร้องให้ลูกหนี้ชำระหนี้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063553" y="1988841"/>
          <a:ext cx="8064895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25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/>
                        <a:t>1.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th-TH" sz="3600" b="1" dirty="0"/>
                        <a:t>เจ้าหนี้มีสิทธิเรียกร้องเมื่อใด</a:t>
                      </a:r>
                      <a:endParaRPr lang="en-US" sz="3600" dirty="0"/>
                    </a:p>
                    <a:p>
                      <a:endParaRPr lang="th-TH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47">
                <a:tc>
                  <a:txBody>
                    <a:bodyPr/>
                    <a:lstStyle/>
                    <a:p>
                      <a:endParaRPr lang="th-TH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กำหนดเวลาชำระหนี้</a:t>
                      </a:r>
                      <a:endParaRPr lang="th-TH" sz="4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47">
                <a:tc>
                  <a:txBody>
                    <a:bodyPr/>
                    <a:lstStyle/>
                    <a:p>
                      <a:endParaRPr lang="th-TH" sz="3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1.1.1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หนี้ไม่มีกำหนดเวลา (มาตรา </a:t>
                      </a: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วรรคแรก)</a:t>
                      </a:r>
                      <a:endParaRPr lang="th-TH" sz="5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194">
                <a:tc>
                  <a:txBody>
                    <a:bodyPr/>
                    <a:lstStyle/>
                    <a:p>
                      <a:endParaRPr lang="th-TH" sz="3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sz="3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1.1.2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หนี้กำหนดเวลา (มาตรา</a:t>
                      </a:r>
                      <a:r>
                        <a:rPr kumimoji="0" lang="th-TH" sz="3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 </a:t>
                      </a:r>
                      <a:r>
                        <a:rPr kumimoji="0" lang="th-TH" sz="3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วรรคสอง)</a:t>
                      </a:r>
                      <a:endParaRPr lang="th-TH" sz="5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6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คำถาม</a:t>
            </a: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600" dirty="0"/>
                        <a:t>   นาย</a:t>
                      </a:r>
                      <a:r>
                        <a:rPr lang="th-TH" sz="3600" baseline="0" dirty="0"/>
                        <a:t> ก. มีปัญหาทางการเงิน จึงไปกู้ยืมเงิน นาย ข. จำนวน </a:t>
                      </a:r>
                      <a:r>
                        <a:rPr lang="en-US" sz="3600" baseline="0" dirty="0"/>
                        <a:t>100,000 </a:t>
                      </a:r>
                      <a:r>
                        <a:rPr lang="th-TH" sz="3600" baseline="0" dirty="0"/>
                        <a:t>บาท นาย ข. ตกลงให้กู้ยืมเงินจำนวนดังกล่าวและตกลงว่า หากนาย ก. มีเงินเมื่อใด ก็ให้ใช้เงินคืน วันรุ่งขึ้นนาย ก. ถูกสลากกินแบ่งรัฐบาลรางวัลที่ </a:t>
                      </a:r>
                      <a:r>
                        <a:rPr lang="en-US" sz="3600" baseline="0" dirty="0"/>
                        <a:t>1 </a:t>
                      </a:r>
                      <a:r>
                        <a:rPr lang="th-TH" sz="3600" baseline="0" dirty="0"/>
                        <a:t>ได้เงินจำนวน </a:t>
                      </a:r>
                      <a:r>
                        <a:rPr lang="en-US" sz="3600" baseline="0" dirty="0"/>
                        <a:t>3,000,000 </a:t>
                      </a:r>
                      <a:r>
                        <a:rPr lang="th-TH" sz="3600" baseline="0" dirty="0"/>
                        <a:t>บาท ดังนี้ นาย ข. เรียกให้นาย ก. คืนเงินที่กู้ยืมได้หรือไม่ 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ธงคำตอบ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800" baseline="0" dirty="0"/>
                        <a:t>     ตามประมวลกฎหมายแพ่งและพาณิชย์ </a:t>
                      </a:r>
                      <a:r>
                        <a:rPr lang="th-TH" sz="2800" dirty="0"/>
                        <a:t>มาตรา</a:t>
                      </a:r>
                      <a:r>
                        <a:rPr lang="th-TH" sz="2800" baseline="0" dirty="0"/>
                        <a:t> </a:t>
                      </a:r>
                      <a:r>
                        <a:rPr lang="en-US" sz="2800" baseline="0" dirty="0"/>
                        <a:t>203 </a:t>
                      </a:r>
                      <a:r>
                        <a:rPr lang="th-TH" sz="2800" baseline="0" dirty="0"/>
                        <a:t>วรรคแรก วางหลักว่า “ถ้าเวลาอันจะพึงชำระหนี้นั้นมิได้กำหนดไว้ หรือจะอนุมานจากพฤติ</a:t>
                      </a:r>
                      <a:r>
                        <a:rPr lang="en-US" sz="2800" baseline="0" dirty="0"/>
                        <a:t>-</a:t>
                      </a:r>
                      <a:endParaRPr lang="th-TH" sz="2800" baseline="0" dirty="0"/>
                    </a:p>
                    <a:p>
                      <a:r>
                        <a:rPr lang="th-TH" sz="2800" baseline="0" dirty="0"/>
                        <a:t>การณ์ทั้งปวงก็ไม่ได้ไซร้ ท่านว่าเจ้าหนี้ย่อมจะเรียกให้ชำระหนี้ได้โดยพลัน”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     มีปัญหาต้องวินิจฉัยว่า</a:t>
                      </a:r>
                      <a:r>
                        <a:rPr lang="th-TH" sz="2800" baseline="0" dirty="0"/>
                        <a:t> นาย ข.จะเรียกให้คืนเงินตามที่กู้ยืมได้หรือไม่ เห็นว่าการที่นาย ข.ให้นาย ก.กู้ยืมเงิน โดยตกลงว่ามีเงินเมื่อใดก็ให้ชำระคืน แสดงว่าเวลาอันพึงชำระหนี้นั้นมิได้กำหนดไว้ และจะอนุมานจากพฤติการณ์ทั้งปวงก็ไม่ได้ จึงถือว่าเป็นการกู้ไม่ได้กำหนดเวลาชำระหนี้คืน ดังนี้ นาย ข. ซึ่งเป็นเจ้าหนี้ย่อมจะเรียกให้นาย ก. ซึ่งเป็นลูกหนี้ชำระหนี้ได้โดยพลัน ตามมาตรา </a:t>
                      </a:r>
                      <a:r>
                        <a:rPr lang="en-US" sz="2800" baseline="0" dirty="0"/>
                        <a:t>203 </a:t>
                      </a:r>
                      <a:r>
                        <a:rPr lang="th-TH" sz="2800" baseline="0" dirty="0"/>
                        <a:t>วรรคแรก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       </a:t>
                      </a:r>
                      <a:r>
                        <a:rPr lang="th-TH" sz="2800" dirty="0"/>
                        <a:t>ดังนั้น นาย ข. จะเรียกให้นาย ก. ชำระหนี้ที่กู้ยืมได้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19536" y="836712"/>
          <a:ext cx="8229600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5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4400" b="1" dirty="0">
                          <a:latin typeface="Calibri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4400" b="1" baseline="0" dirty="0">
                          <a:latin typeface="Calibri"/>
                          <a:ea typeface="Times New Roman"/>
                          <a:cs typeface="Angsana New"/>
                        </a:rPr>
                        <a:t> </a:t>
                      </a:r>
                      <a:r>
                        <a:rPr lang="th-TH" sz="4400" b="1" dirty="0">
                          <a:latin typeface="Calibri"/>
                          <a:ea typeface="Times New Roman"/>
                          <a:cs typeface="Angsana New"/>
                        </a:rPr>
                        <a:t>ลูกหนี้ละเลยไม่ชำระหนี้</a:t>
                      </a:r>
                      <a:endParaRPr lang="en-US" sz="4400" b="1" dirty="0">
                        <a:latin typeface="Calibri"/>
                        <a:ea typeface="Times New Roman"/>
                        <a:cs typeface="Angsana New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4400" b="1" dirty="0">
                          <a:latin typeface="Calibri"/>
                          <a:ea typeface="Calibri"/>
                          <a:cs typeface="Angsana New"/>
                        </a:rPr>
                        <a:t>       </a:t>
                      </a:r>
                      <a:r>
                        <a:rPr lang="th-TH" sz="4400" b="1" dirty="0">
                          <a:latin typeface="Calibri"/>
                          <a:ea typeface="Calibri"/>
                          <a:cs typeface="Angsana New"/>
                        </a:rPr>
                        <a:t>(มาตรา</a:t>
                      </a:r>
                      <a:r>
                        <a:rPr lang="th-TH" sz="4400" b="1" baseline="0" dirty="0">
                          <a:latin typeface="Calibri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4400" b="1" baseline="0" dirty="0">
                          <a:latin typeface="Calibri"/>
                          <a:ea typeface="Calibri"/>
                          <a:cs typeface="Angsana New"/>
                        </a:rPr>
                        <a:t>213 </a:t>
                      </a:r>
                      <a:r>
                        <a:rPr lang="th-TH" sz="4400" b="1" baseline="0" dirty="0">
                          <a:latin typeface="Calibri"/>
                          <a:ea typeface="Calibri"/>
                          <a:cs typeface="Angsana New"/>
                        </a:rPr>
                        <a:t>วรรคแรก)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5">
                <a:tc>
                  <a:txBody>
                    <a:bodyPr/>
                    <a:lstStyle/>
                    <a:p>
                      <a:r>
                        <a:rPr kumimoji="0" lang="th-TH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ลูกหนี้ละเลย</a:t>
                      </a: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หมายถึงลูกหนี้มีเจตนาไม่ชำระหนี้ หรือไม่สนใจที่จะชำระหนี้ 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692695"/>
          <a:ext cx="8229600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81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en-US" sz="4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เจ้าหนี้มีสิทธิบังคับชำระหนี้อย่างไร</a:t>
                      </a:r>
                      <a:endParaRPr kumimoji="0" lang="en-US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166">
                <a:tc>
                  <a:txBody>
                    <a:bodyPr/>
                    <a:lstStyle/>
                    <a:p>
                      <a:endParaRPr lang="th-TH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 </a:t>
                      </a:r>
                      <a:r>
                        <a:rPr kumimoji="0" lang="th-TH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สิทธิบังคับชำระหนี้โดยทั่วไป</a:t>
                      </a:r>
                      <a:endParaRPr kumimoji="0" lang="en-US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600" dirty="0"/>
                        <a:t>      </a:t>
                      </a:r>
                      <a:r>
                        <a:rPr lang="th-TH" sz="3600" dirty="0"/>
                        <a:t>(มาตรา</a:t>
                      </a:r>
                      <a:r>
                        <a:rPr lang="th-TH" sz="3600" baseline="0" dirty="0"/>
                        <a:t> </a:t>
                      </a:r>
                      <a:r>
                        <a:rPr lang="en-US" sz="3600" baseline="0" dirty="0"/>
                        <a:t>194, 208, 213</a:t>
                      </a:r>
                      <a:r>
                        <a:rPr lang="en-US" sz="3600" dirty="0"/>
                        <a:t> </a:t>
                      </a:r>
                      <a:r>
                        <a:rPr lang="th-TH" sz="3600" dirty="0"/>
                        <a:t>และ</a:t>
                      </a:r>
                      <a:r>
                        <a:rPr lang="en-US" sz="3600" dirty="0"/>
                        <a:t>320</a:t>
                      </a:r>
                      <a:r>
                        <a:rPr lang="th-TH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166">
                <a:tc>
                  <a:txBody>
                    <a:bodyPr/>
                    <a:lstStyle/>
                    <a:p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r>
                        <a:rPr kumimoji="0" lang="en-US" sz="4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วิธีการต่างๆ ในการบังคับชำระหนี้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9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510672"/>
          <a:ext cx="8352928" cy="634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054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วิธีการต่างๆ ในการบังคับชำระหนี้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208"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การบังคับชำระหนี้โดยเฉพาะเจาะจง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มาตรา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วรรคแรก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054"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en-US" sz="2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การให้บุคคลภายนอกชำระหนี้</a:t>
                      </a:r>
                    </a:p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มาตรา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วรรคสอง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208"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การถือเอาคำพิพากษาแทนเจตนาของลูกหนี้</a:t>
                      </a:r>
                    </a:p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มาตรา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วรรคสอง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054"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en-US" sz="2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การให้ลูกหนี้เสียค่าใช้จ่ายในการรื้อถอน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มาตรา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วรรคสาม 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054"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kumimoji="0" lang="en-US" sz="2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การเรียกค่าเสียหาย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มาตรา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วรรคท้าย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5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692696"/>
          <a:ext cx="8229600" cy="513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527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อำนาจของศาลในการบังคับคดีให้แก่เจ้าหนี้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527">
                <a:tc>
                  <a:txBody>
                    <a:bodyPr/>
                    <a:lstStyle/>
                    <a:p>
                      <a:endParaRPr lang="th-TH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กรณีวัตถุแห่งหนี้เป็นเงิน 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527">
                <a:tc>
                  <a:txBody>
                    <a:bodyPr/>
                    <a:lstStyle/>
                    <a:p>
                      <a:endParaRPr lang="th-TH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en-US" sz="3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วัตถุแห่งหนี้เป็นการส่งมอบทรัพย์ 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527">
                <a:tc>
                  <a:txBody>
                    <a:bodyPr/>
                    <a:lstStyle/>
                    <a:p>
                      <a:endParaRPr lang="th-TH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en-US" sz="3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วัตถุแห่งหนี้เป็นการกระทำการ 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527">
                <a:tc>
                  <a:txBody>
                    <a:bodyPr/>
                    <a:lstStyle/>
                    <a:p>
                      <a:endParaRPr lang="th-TH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4.</a:t>
                      </a:r>
                      <a:r>
                        <a:rPr lang="en-US" sz="3600" baseline="0" dirty="0"/>
                        <a:t> </a:t>
                      </a:r>
                      <a:r>
                        <a:rPr lang="th-TH" sz="3600" dirty="0"/>
                        <a:t>วัตถุแห่งหนี้เป็นการงดเว้น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คำถาม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     นายหนึ่ง ว่าจ้างให้นายสอง สร้างบ้าน</a:t>
                      </a:r>
                      <a:r>
                        <a:rPr lang="th-TH" sz="2800" baseline="0" dirty="0"/>
                        <a:t> หลังจากทำสัญญาราคาค่าวัสดุสูงขึ้นมาก นายสองเห็นว่าหากสร้างไปคงขาดทุนแน่นอน จึงไม่ยอมสร้างบ้านตามสัญญา  ดังนี้ หากนายหนึ่ง จะฟ้องบังคับให้นายสอง สร้างบ้านต่อไปได้หรือไม่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9536" y="0"/>
            <a:ext cx="8064896" cy="692696"/>
          </a:xfrm>
        </p:spPr>
        <p:txBody>
          <a:bodyPr>
            <a:normAutofit fontScale="90000"/>
          </a:bodyPr>
          <a:lstStyle/>
          <a:p>
            <a:r>
              <a:rPr lang="th-TH" sz="4400" dirty="0"/>
              <a:t>ธงคำตอบ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058843"/>
              </p:ext>
            </p:extLst>
          </p:nvPr>
        </p:nvGraphicFramePr>
        <p:xfrm>
          <a:off x="1856508" y="506680"/>
          <a:ext cx="8220619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</a:t>
                      </a:r>
                      <a:r>
                        <a:rPr lang="th-TH" sz="2800" b="0" dirty="0"/>
                        <a:t>ตาม</a:t>
                      </a:r>
                      <a:r>
                        <a:rPr lang="th-TH" sz="2800" b="0" baseline="0" dirty="0" err="1"/>
                        <a:t>ป.พ.พ.</a:t>
                      </a:r>
                      <a:r>
                        <a:rPr lang="th-TH" sz="2800" b="0" baseline="0" dirty="0"/>
                        <a:t> มาตรา </a:t>
                      </a:r>
                      <a:r>
                        <a:rPr lang="en-US" sz="2800" b="0" baseline="0" dirty="0"/>
                        <a:t>213 </a:t>
                      </a:r>
                      <a:r>
                        <a:rPr lang="th-TH" sz="2800" b="0" baseline="0" dirty="0"/>
                        <a:t>วรรคแรกและวรรคสอง วางหลักว่า “ถ้าลูกหนี้ละเลยเสียไม่ชำระหนี้ของตน เจ้าหนี้จะร้องขอต่อศาลให้สั่งบังคับชำระหนี้ก็ได้ เว้นแต่สภาพแห่งหนี้จะไม่เปิดช่องให้ทำเช่นนั้นได้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baseline="0" dirty="0"/>
                        <a:t>     เมื่อสภาพแห่งหนี้ไม่เปิดช่องให้บังคับชำระหนี้ได้ ถ้าวัตถุแห่งหนี้เป็นอันให้กระทำการอันหนึ่งอันใด เจ้าหนี้จะร้องขอต่อศาลให้สั่งบังคับให้บุคคลภายนอกกระทำการอันนั้นโดยให้ลูกหนี้เสียค่าใช้จ่ายให้ก็ได้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136">
                <a:tc>
                  <a:txBody>
                    <a:bodyPr/>
                    <a:lstStyle/>
                    <a:p>
                      <a:r>
                        <a:rPr lang="th-TH" sz="2800" dirty="0"/>
                        <a:t>     การที่นายหนึ่งจะฟ้องให้นายสองสร้างบ้าน</a:t>
                      </a:r>
                      <a:r>
                        <a:rPr lang="th-TH" sz="2800" baseline="0" dirty="0"/>
                        <a:t> เป็นการเรียกให้ชำระหนี้โดยเฉพาะเจาะจงตามมาตรา </a:t>
                      </a:r>
                      <a:r>
                        <a:rPr lang="en-US" sz="2800" baseline="0" dirty="0"/>
                        <a:t>213 </a:t>
                      </a:r>
                      <a:r>
                        <a:rPr lang="th-TH" sz="2800" baseline="0" dirty="0"/>
                        <a:t>วรรคแรก แต่การกรณีดังกล่าววัตถุแห่งหนี้เป็นการให้กระทำการการอันหนึ่งอันใด ซึ่งสภาพแห่งหนี้ไม่เปิดช่องให้ชำระหนี้โดยเฉพาะเจาะจงได้เพราะกรณีมิใช่เป็นการบังคับเอาแก่ทรัพย์ของนายสอง นายหนึ่งจึงฟ้องบังคับให้นายสองสร้างบ้านไม่ได้ แต่ต้องร้องขอต่อศาลให้บุคคลภายนอกเป็นผู้สร้างแทน โดยให้นายสองเป็นผู้เสียค่าใช้จ่าย ตามมาตรา </a:t>
                      </a:r>
                      <a:r>
                        <a:rPr lang="en-US" sz="2800" baseline="0" dirty="0"/>
                        <a:t>213 </a:t>
                      </a:r>
                      <a:r>
                        <a:rPr lang="th-TH" sz="2800" baseline="0" dirty="0"/>
                        <a:t>วรรคสอง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34">
                <a:tc>
                  <a:txBody>
                    <a:bodyPr/>
                    <a:lstStyle/>
                    <a:p>
                      <a:r>
                        <a:rPr lang="th-TH" dirty="0"/>
                        <a:t>       </a:t>
                      </a:r>
                      <a:r>
                        <a:rPr lang="th-TH" sz="2800" b="1" dirty="0"/>
                        <a:t>ดังนี้</a:t>
                      </a:r>
                      <a:r>
                        <a:rPr lang="th-TH" sz="2800" dirty="0"/>
                        <a:t> จะบังคับให้นายสองสร้างบ้านไม่ได้ แต่สามารถให้บุคคลภายนอกสร้างแทนโดยนายสองเป็นผู้เสียค่าใช้จ่ายได้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คำถามก่อนเรียน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1. </a:t>
            </a:r>
            <a:r>
              <a:rPr lang="th-TH" sz="2800" b="1" dirty="0"/>
              <a:t>ผลแห่งหนี้</a:t>
            </a:r>
          </a:p>
          <a:p>
            <a:r>
              <a:rPr lang="en-US" sz="2800" b="1" dirty="0"/>
              <a:t>2. </a:t>
            </a:r>
            <a:r>
              <a:rPr lang="th-TH" sz="2800" b="1" dirty="0"/>
              <a:t>สิทธิการเรียกร้องให้ลูกหนี้ชำระหนี้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th-TH" b="1" dirty="0"/>
              <a:t>ผลแห่งหนี้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/>
              <a:t> 1</a:t>
            </a:r>
            <a:r>
              <a:rPr lang="th-TH" sz="3200" b="1" dirty="0"/>
              <a:t>)</a:t>
            </a:r>
            <a:r>
              <a:rPr lang="en-US" sz="3200" b="1" dirty="0"/>
              <a:t> </a:t>
            </a:r>
            <a:r>
              <a:rPr lang="th-TH" sz="3200" b="1" dirty="0"/>
              <a:t>การไม่ชำระหนี้</a:t>
            </a:r>
          </a:p>
          <a:p>
            <a:pPr lvl="0"/>
            <a:r>
              <a:rPr lang="th-TH" sz="3200" dirty="0"/>
              <a:t>เจ้าหนี้มีสิทธิในการบังคับชำระหนี้ได้อย่างไรบ้าง ตามบทบัญญัติตั้งแต่มาตรา </a:t>
            </a:r>
            <a:r>
              <a:rPr lang="en-US" sz="3200" dirty="0"/>
              <a:t>203 </a:t>
            </a:r>
            <a:r>
              <a:rPr lang="th-TH" sz="3200" dirty="0"/>
              <a:t>ถึงมาตรา </a:t>
            </a:r>
            <a:r>
              <a:rPr lang="en-US" sz="3200" dirty="0"/>
              <a:t>224 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2</a:t>
            </a:r>
            <a:r>
              <a:rPr lang="th-TH" b="1" dirty="0"/>
              <a:t>)</a:t>
            </a:r>
            <a:r>
              <a:rPr lang="en-US" b="1" dirty="0"/>
              <a:t> </a:t>
            </a:r>
            <a:r>
              <a:rPr lang="th-TH" b="1" dirty="0"/>
              <a:t>สิทธิของเจ้าหนี้โดยทั่วไป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b="1" dirty="0"/>
              <a:t>สิทธิหลัก</a:t>
            </a:r>
            <a:r>
              <a:rPr lang="th-TH" sz="2800" dirty="0"/>
              <a:t> คือหากลูกหนี้ไม่ชำระหนี้เจ้าหนี้ก็มีสิทธิบังคับลูกหนี้ให้ชำระหนี้ได้</a:t>
            </a:r>
            <a:endParaRPr lang="en-US" sz="2800" dirty="0"/>
          </a:p>
          <a:p>
            <a:r>
              <a:rPr lang="th-TH" sz="2800" b="1" dirty="0"/>
              <a:t>สิทธิรอง</a:t>
            </a:r>
            <a:r>
              <a:rPr lang="th-TH" sz="2800" dirty="0"/>
              <a:t> เช่นสิทธิที่จะเรียกค่าเสียหาย ค่าปรับ </a:t>
            </a:r>
            <a:endParaRPr lang="en-US" sz="2800" dirty="0"/>
          </a:p>
          <a:p>
            <a:r>
              <a:rPr lang="th-TH" sz="2800" b="1" dirty="0"/>
              <a:t>สิทธิอื่นๆ </a:t>
            </a:r>
            <a:r>
              <a:rPr lang="th-TH" sz="2800" dirty="0"/>
              <a:t>เช่น สิทธิยึดหน่วงทรัพย์  รอนสิทธิ ทรัพย์ที่ซื้อขายชำรุดบกพร่อง  เจ้าหนี้มีสิทธิกระทำการเพื่อรักษาทรัพย์ เจ้าหนี้อาจใช้สิทธิเรียกร้องของลูกหนี้ ขอให้เพิกถอนการฉ้อฉล</a:t>
            </a:r>
            <a:endParaRPr lang="en-US" sz="2800" dirty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3</a:t>
            </a:r>
            <a:r>
              <a:rPr lang="th-TH" b="1"/>
              <a:t>) </a:t>
            </a:r>
            <a:r>
              <a:rPr lang="th-TH" b="1" dirty="0"/>
              <a:t>สิทธิเรียกร้องให้ลูกหนี้ชำระหนี้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3.1 </a:t>
            </a:r>
            <a:r>
              <a:rPr lang="th-TH" sz="2800" b="1" dirty="0"/>
              <a:t>อำนาจของเจ้าหนี้ (มาตรา </a:t>
            </a:r>
            <a:r>
              <a:rPr lang="en-US" sz="2800" b="1" dirty="0"/>
              <a:t>194</a:t>
            </a:r>
            <a:r>
              <a:rPr lang="th-TH" sz="2800" b="1" dirty="0"/>
              <a:t>) </a:t>
            </a:r>
          </a:p>
          <a:p>
            <a:r>
              <a:rPr lang="th-TH" sz="2800" b="1" dirty="0"/>
              <a:t>       มูลหนี้</a:t>
            </a:r>
            <a:r>
              <a:rPr lang="th-TH" sz="2800" dirty="0"/>
              <a:t> หมายถึงที่มาหรือบ่อเกิดแห่งหนี้ ซึ่งได้แก่นิติกรรมหรือนิติเหตุ </a:t>
            </a:r>
          </a:p>
          <a:p>
            <a:r>
              <a:rPr lang="th-TH" sz="2800" b="1" dirty="0"/>
              <a:t>       ฎีกาที่ 1175/2508</a:t>
            </a:r>
            <a:r>
              <a:rPr lang="th-TH" sz="2800" dirty="0"/>
              <a:t>    จำเลยจึงทำสัญญากู้เงินโจทก์มีจำนวนเงินเท่ากับที่จำเลยรับฝากไว้ </a:t>
            </a:r>
            <a:r>
              <a:rPr lang="th-TH" sz="2800" u="sng" dirty="0"/>
              <a:t>สัญญากู้จึงสมบูรณ์มีผลใช้บังคับได้ เพราะ</a:t>
            </a:r>
            <a:r>
              <a:rPr lang="th-TH" sz="2800" u="sng" dirty="0">
                <a:solidFill>
                  <a:srgbClr val="C00000"/>
                </a:solidFill>
              </a:rPr>
              <a:t>มีมูลหนี้ต่อกัน</a:t>
            </a:r>
          </a:p>
          <a:p>
            <a:r>
              <a:rPr lang="th-TH" b="1" dirty="0"/>
              <a:t>       ฎีกาที่ </a:t>
            </a:r>
            <a:r>
              <a:rPr lang="en-US" b="1" dirty="0"/>
              <a:t>944/2510</a:t>
            </a:r>
            <a:r>
              <a:rPr lang="th-TH" b="1" dirty="0"/>
              <a:t>  กู้เงินไม่มีหลักฐาน ฟ้องร้องบังคับคดีไม่ได้ แต่จ่ายเช็คเพื่อชำระเงินกู้จึงฟ้องบังคับตามเช็คได้</a:t>
            </a:r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3.2 </a:t>
            </a:r>
            <a:r>
              <a:rPr lang="th-TH" b="1" dirty="0"/>
              <a:t>หน้าที่ชำระหนี้ของลูกหนี้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2800" b="1" dirty="0"/>
              <a:t>ลูกหนี้ต้องชำระหนี้ให้ตรงกับวัตถุแห่งหนี้ (มาตรา </a:t>
            </a:r>
            <a:r>
              <a:rPr lang="en-US" sz="2800" b="1" dirty="0"/>
              <a:t>194</a:t>
            </a:r>
            <a:r>
              <a:rPr lang="th-TH" sz="2800" b="1" dirty="0"/>
              <a:t>) (กระทำ งดเว้นกระทำ ส่งมอบ)</a:t>
            </a:r>
            <a:endParaRPr lang="en-US" sz="2800" b="1" dirty="0"/>
          </a:p>
          <a:p>
            <a:pPr lvl="0"/>
            <a:r>
              <a:rPr lang="th-TH" sz="2800" b="1" dirty="0"/>
              <a:t>ลูกหนี้ต้องชำระหนี้โดยตรง (มาตรา </a:t>
            </a:r>
            <a:r>
              <a:rPr lang="en-US" sz="2800" b="1" dirty="0"/>
              <a:t>208</a:t>
            </a:r>
            <a:r>
              <a:rPr lang="th-TH" sz="2800" b="1" dirty="0"/>
              <a:t>) </a:t>
            </a:r>
            <a:endParaRPr lang="en-US" sz="2800" b="1" dirty="0"/>
          </a:p>
          <a:p>
            <a:pPr lvl="0"/>
            <a:r>
              <a:rPr lang="th-TH" sz="2800" b="1" dirty="0"/>
              <a:t>ลูกหนี้ต้องชำระหนี้ให้ตรงกับความประสงค์อันแท้จริงแห่งมูลหนี้ (มาตรา</a:t>
            </a:r>
            <a:r>
              <a:rPr lang="en-US" sz="2800" b="1" dirty="0"/>
              <a:t> 215</a:t>
            </a:r>
            <a:r>
              <a:rPr lang="th-TH" sz="2800" b="1" dirty="0"/>
              <a:t>)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4</a:t>
            </a:r>
            <a:r>
              <a:rPr lang="th-TH" b="1" dirty="0"/>
              <a:t>)</a:t>
            </a:r>
            <a:r>
              <a:rPr lang="en-US" b="1" dirty="0"/>
              <a:t> </a:t>
            </a:r>
            <a:r>
              <a:rPr lang="th-TH" b="1" dirty="0"/>
              <a:t>สิทธิเรียกร้องค่าสินไหมทดแทน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4000" b="1" dirty="0"/>
              <a:t>หลักความรับผิดของลูกหนี้</a:t>
            </a:r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4000" b="1" dirty="0"/>
              <a:t>การกระทำโดยจงใจหรือประมาทเลินเล่อ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5</a:t>
            </a:r>
            <a:r>
              <a:rPr lang="th-TH" b="1" dirty="0"/>
              <a:t>)</a:t>
            </a:r>
            <a:r>
              <a:rPr lang="en-US" b="1" dirty="0"/>
              <a:t> </a:t>
            </a:r>
            <a:r>
              <a:rPr lang="th-TH" b="1" dirty="0"/>
              <a:t>สิทธิเกี่ยวกับทรัพย์สินของลูกหนี้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sz="3200" dirty="0"/>
              <a:t>กฎหมายวางมาตรการควบคุมทรัพย์สินของลูกหนี้ เช่น</a:t>
            </a:r>
            <a:endParaRPr lang="en-US" sz="3200" dirty="0"/>
          </a:p>
          <a:p>
            <a:pPr lvl="1"/>
            <a:r>
              <a:rPr lang="th-TH" sz="3200" dirty="0"/>
              <a:t>ความผิดฐานความผิดโกงเจ้าหนี้ ตามประมวลกฎหมายอาญา มาตรา </a:t>
            </a:r>
            <a:r>
              <a:rPr lang="en-US" sz="3200" dirty="0"/>
              <a:t>349, 350</a:t>
            </a:r>
          </a:p>
          <a:p>
            <a:pPr lvl="1"/>
            <a:r>
              <a:rPr lang="th-TH" sz="3200" dirty="0"/>
              <a:t>ฟ้องขอให้เพิกถอนการฉ้อฉล ตามประมวลกฎหมายแพ่งและพาณิชย์ มาตรา </a:t>
            </a:r>
            <a:r>
              <a:rPr lang="en-US" sz="3200" dirty="0"/>
              <a:t>237-240</a:t>
            </a:r>
          </a:p>
          <a:p>
            <a:pPr lvl="1"/>
            <a:r>
              <a:rPr lang="th-TH" sz="3200" dirty="0"/>
              <a:t>การใช้สิทธิเรียกร้องของลูกหนี้ ตามประมวลกฎหมายแพ่งและพาณิชย์ มาตรา </a:t>
            </a:r>
            <a:r>
              <a:rPr lang="en-US" sz="3200" dirty="0"/>
              <a:t>233-236</a:t>
            </a:r>
          </a:p>
          <a:p>
            <a:pPr lvl="1"/>
            <a:r>
              <a:rPr lang="th-TH" sz="3200" dirty="0"/>
              <a:t>มาตรา </a:t>
            </a:r>
            <a:r>
              <a:rPr lang="en-US" sz="3200" dirty="0"/>
              <a:t>204 </a:t>
            </a:r>
            <a:endParaRPr lang="th-TH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1216</Words>
  <Application>Microsoft Office PowerPoint</Application>
  <PresentationFormat>แบบจอกว้าง</PresentationFormat>
  <Paragraphs>89</Paragraphs>
  <Slides>19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Leelawadee</vt:lpstr>
      <vt:lpstr>ชีวภาพ</vt:lpstr>
      <vt:lpstr>กฎหมายลักษณะแห่งหนี้</vt:lpstr>
      <vt:lpstr>คำถามก่อนเรียน</vt:lpstr>
      <vt:lpstr>เนื้อหาในครั้งนี้</vt:lpstr>
      <vt:lpstr>1. ผลแห่งหนี้</vt:lpstr>
      <vt:lpstr>2) สิทธิของเจ้าหนี้โดยทั่วไป</vt:lpstr>
      <vt:lpstr>3) สิทธิเรียกร้องให้ลูกหนี้ชำระหนี้</vt:lpstr>
      <vt:lpstr>3.2 หน้าที่ชำระหนี้ของลูกหนี้</vt:lpstr>
      <vt:lpstr>4) สิทธิเรียกร้องค่าสินไหมทดแทน</vt:lpstr>
      <vt:lpstr>5) สิทธิเกี่ยวกับทรัพย์สินของลูกหนี้</vt:lpstr>
      <vt:lpstr>6) หลักความสุจริต</vt:lpstr>
      <vt:lpstr>2. สิทธิเรียกร้องให้ลูกหนี้ชำระหนี้</vt:lpstr>
      <vt:lpstr>คำถาม</vt:lpstr>
      <vt:lpstr>ธงคำตอบ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คำถาม</vt:lpstr>
      <vt:lpstr>ธงคำตอบ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