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65" r:id="rId3"/>
    <p:sldId id="464" r:id="rId4"/>
    <p:sldId id="465" r:id="rId5"/>
    <p:sldId id="477" r:id="rId6"/>
    <p:sldId id="478" r:id="rId7"/>
    <p:sldId id="479" r:id="rId8"/>
    <p:sldId id="480" r:id="rId9"/>
    <p:sldId id="481" r:id="rId10"/>
    <p:sldId id="482" r:id="rId11"/>
    <p:sldId id="483" r:id="rId12"/>
    <p:sldId id="484" r:id="rId13"/>
    <p:sldId id="485" r:id="rId14"/>
    <p:sldId id="467" r:id="rId15"/>
    <p:sldId id="468" r:id="rId16"/>
    <p:sldId id="469" r:id="rId17"/>
    <p:sldId id="470" r:id="rId18"/>
    <p:sldId id="471" r:id="rId19"/>
    <p:sldId id="472" r:id="rId20"/>
    <p:sldId id="473" r:id="rId21"/>
    <p:sldId id="474" r:id="rId22"/>
    <p:sldId id="475" r:id="rId23"/>
    <p:sldId id="312" r:id="rId24"/>
    <p:sldId id="313" r:id="rId25"/>
    <p:sldId id="314" r:id="rId26"/>
    <p:sldId id="31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48" y="6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AD80A-DBC0-4D4A-A9A2-2CE502A0C162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9B3F6-919C-4B76-8E2B-18B8B4ECF72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7185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957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360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2918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9398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0450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7716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4416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9734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2F4960F-5E18-4A15-B614-9A3BC2DC3B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563619A-5BAC-4F22-8B28-C09A09B8F3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32D0127-C743-4876-94B6-4FEBB15FFC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EF1F8-9CD8-4AEF-BEB1-C326C2BC9417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31786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723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211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25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797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23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266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405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914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67629-832F-4F08-9911-0AD5613B75BC}" type="datetimeFigureOut">
              <a:rPr lang="th-TH" smtClean="0"/>
              <a:t>01/08/64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421369-A347-4568-80B5-6EEAB588376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609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D920E0E-3409-4649-8A1D-155A7509D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7095" y="674702"/>
            <a:ext cx="2906064" cy="723520"/>
          </a:xfrm>
        </p:spPr>
        <p:txBody>
          <a:bodyPr>
            <a:normAutofit/>
          </a:bodyPr>
          <a:lstStyle/>
          <a:p>
            <a:r>
              <a:rPr lang="th-TH" sz="3600" b="1" dirty="0"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บทที่ 2 ผู้ประกอบการ</a:t>
            </a:r>
            <a:endParaRPr lang="th-TH" sz="36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8C7AB71-8CE8-454B-81BD-BD42B0295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8498" y="2219419"/>
            <a:ext cx="9684690" cy="4820586"/>
          </a:xfrm>
        </p:spPr>
        <p:txBody>
          <a:bodyPr>
            <a:normAutofit/>
          </a:bodyPr>
          <a:lstStyle/>
          <a:p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ความหมายของผู้ประกอบการ</a:t>
            </a:r>
          </a:p>
          <a:p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ลักษณะของผู้ประกอบการที่ดี</a:t>
            </a:r>
          </a:p>
          <a:p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สิ่งที่ผู้ประกอบการที่ดีต้องมี</a:t>
            </a:r>
          </a:p>
          <a:p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3561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B3E6940-3A6E-4499-8103-749DC8424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956" y="887307"/>
            <a:ext cx="8911687" cy="609886"/>
          </a:xfrm>
        </p:spPr>
        <p:txBody>
          <a:bodyPr>
            <a:normAutofit fontScale="90000"/>
          </a:bodyPr>
          <a:lstStyle/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7. มองการเปลี่ยนแปลงคือโอกาส</a:t>
            </a:r>
            <a:b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9F3EC1B-2840-4064-AFF6-3F1D18F73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374" y="1849515"/>
            <a:ext cx="10780559" cy="5195376"/>
          </a:xfrm>
        </p:spPr>
        <p:txBody>
          <a:bodyPr>
            <a:normAutofit/>
          </a:bodyPr>
          <a:lstStyle/>
          <a:p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ผู้ประกอบการส่วนใหญ่หรือเรียกได้ว่าแทบคนมองว่า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การเปลี่ยนแปลงเป็นเรื่องปกติซึ่งจะตรงกับบุคคลทั่วไปที่มองว่าการเปลี่ยนแปลงคือ หายนะ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เพราะมันสามารถพลิกชีวิตคนคนหนึ่งจากเคยมีชีวิตที่สุขสบายให้กลายเป็นยาจกได้ในพริบตา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แต่สำหรับมุมมองของผู้ประกอบการถือเป็นเรื่องจำเป็นขอชีวิต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บางครั้งหลายคนพยายามค้นหาความเปลี่ยนแปลงด้วยตนเองอย่างกระหายเสียอีก เหตุที่เป็นเช่นนี้เพราะพวกเขามองว่า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การเปลี่ยนแปลงถือเป็นโอกาสสำคัญของชีวิตเป็นจุดเริ่มต้นของสิ่งใหม่ ๆ การใช้ประโยชน์จากการเปลี่ยนแปลงไม่ว่าจะเป็นด้านเทคโนโลยี การเปลี่ยนแปลงทางกฎหมายหรือพฤติกรรมของบุคคล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คือหัวใจสำคัญของการสร้างนวัตกรรมใหม่ ๆ อันเป็นสิ่งที่ผู้ประกอบการต้องการอย่างมาก การเปลี่ยนแปลงของภาวะเศรษฐกิจไทยที่เกิดขึ้นเมื่อหลายปีที่ผ่านมา ก่อให้เกิดคนตกงานเป็นจำนวนมาก หลายกิจการต้องปิดตัวลง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แต่ก็มีจำนวนไม่น้อยที่เริ่มต้นชีวิตโดยเปิดกิจการใหม่ และนั่นก็คือ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ก้าวแรกของการเป็นผู้ประกอบการที่ดีและยิ่งใหญ่ในอนาคตนั่นเอง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43955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FB4AE53-CC7C-4736-97AC-1C91395D7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056" y="946778"/>
            <a:ext cx="8911687" cy="689785"/>
          </a:xfrm>
        </p:spPr>
        <p:txBody>
          <a:bodyPr>
            <a:noAutofit/>
          </a:bodyPr>
          <a:lstStyle/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8. มีความอดทนต่อความไม่แน่นอน</a:t>
            </a:r>
            <a:b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7944F7F-DD99-4853-B641-071423A8E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332" y="2133600"/>
            <a:ext cx="10895969" cy="3777622"/>
          </a:xfrm>
        </p:spPr>
        <p:txBody>
          <a:bodyPr>
            <a:normAutofit/>
          </a:bodyPr>
          <a:lstStyle/>
          <a:p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ู้ประกอบการทุกคนต้องพร้อมที่จะเผชิญกับสิ่งไม่คาดฝันที่จะเกิดขึ้นอยู่ตลอดเวลาทั้งด้านดีและด้านเลวร้าย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ตลอดจนปัจจัยที่ไม่สามารถควบคุมได้ เช่น ปัจจัยทางเศรษฐกิจ สภาพภูมิอากาศ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การเปลี่ยนแปลงพฤติกรรมของผู้บริโภค ซึ่งล้วนเป็นปัจจัยที่มีผลต่อธุรกิจ และมีความไม่แน่นอนอยู่ตลอดเวลา ผู้ประกอบการทั้งหลายจะรู้ดีว่าสถานการณ์แบบนี้จะไม่มีใครตัดสินใจทำอะไรมากนัก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จึงควรอดทนเพื่อที่จะรอคอยสิ่งที่ดีที่สุด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หรือแม้ว่าจะมีความเคลื่อนไหวก็ควรเป็นการเคลื่อนไหวที่ตัดสินใจอย่างรอบคอบแล้ว ทั้งนี้ ชีวิตของผู้ประกอบการ เป็นชีวิตที่ต่างจากบุคคลอื่น เนื่องจากดำเนินไปภายใต้การกำหนดของตนเอง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ไม่มีแบบแผนที่ถูกกำหนดไว้อย่างเด่นชัด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ไม่มีใครกำหนดแผนการหรือลำดับชีวิต 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1-2-3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ของผู้ประกอบการแต่ละคนได้หลายคนไม่เคยวางแผนให้ตัวเองด้วยซ้ำไปว่าต้องทำอย่างไร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แต่ก็สามารถประสบความสำเร็จได้ เพราะอดทน ทำ แล้วก็ทำ ต่อไป</a:t>
            </a:r>
            <a:endParaRPr lang="en-US" sz="2400" dirty="0">
              <a:effectLst/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16174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1B4FFBB-0B76-4FE8-89FC-4F5CDC7B4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5159" y="1050238"/>
            <a:ext cx="8911687" cy="601008"/>
          </a:xfrm>
        </p:spPr>
        <p:txBody>
          <a:bodyPr>
            <a:normAutofit fontScale="90000"/>
          </a:bodyPr>
          <a:lstStyle/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9. รู้จักเริ่มต้นและต้องการความสำเร็จที่สมบูรณ์แบบ</a:t>
            </a:r>
            <a:b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6B0353-8C5C-4FC8-B0A1-AB8B7C39D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656" y="1964925"/>
            <a:ext cx="11144543" cy="3777622"/>
          </a:xfrm>
        </p:spPr>
        <p:txBody>
          <a:bodyPr>
            <a:normAutofit/>
          </a:bodyPr>
          <a:lstStyle/>
          <a:p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วามต้องการอย่างแรงกล้าและความคิดที่ดีเป็นสิ่งที่ผู้ประกอบการแตกต่างจากบุคคลอื่นเพราะคนทั่วไปรู้ดีว่า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ผู้ประกอบการที่ประสบความสำเร็จ มักมีความคิดริเริ่มในสถานการณ์ที่บุคคลอื่นไม่สามารถทำได้</a:t>
            </a:r>
            <a:r>
              <a:rPr lang="th-TH" sz="2400" dirty="0">
                <a:solidFill>
                  <a:srgbClr val="00000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คนทั่วไปหลายคนมีแนวคิดที่ดี แต่ขาดความมุ่งมั่นที่จะทำให้สำเร็จ ผู้ประกอบการที่ดีจึงควรทำตามแนวคิดที่</a:t>
            </a:r>
            <a:r>
              <a:rPr lang="th-TH" sz="2400" spc="-4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ตนเองมี</a:t>
            </a:r>
            <a:r>
              <a:rPr lang="en-US" sz="2400" spc="-4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spc="-4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และเริ่มต้นทำตามแนวคิดที่วางไว้</a:t>
            </a:r>
            <a:r>
              <a:rPr lang="en-US" sz="2400" spc="-4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spc="-4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เมื่อมีโอกาสที่เหมาะสมดังนั้นเมื่อมีการเริ่มต้น โอกาสแห่งความสำเร็จ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ย่อมมีมากกว่าการไม่ลงมือทำอะไรเลย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และผู้ประกอบการทุกคนจะต้องมีความต้องการที่จะประสบความ สำเร็จสูงกว่าบุคคลอื่น แม้ว่าจะต้องมีการเผชิญกับอุปสรรคนานาประการก็ตาม อย่างไรก็ตาม การเป็นผู้ประกอบการที่ดี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ไม่เพียงแต่จะปฏิบัติภารกิจของตนให้ลุล่วงไปเพียงอย่างเดียวเท่านั้น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ผู้ประกอบการต้องประสบความสำเร็จได้อย่างสมบูรณ์แบบ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และต้องมีความต้องการที่จะให้ผลงานของตนไม่มีที่ติอีกด้วย ต้องเอาใจใส่ในรายละเอียดของงานคุณภาพของสินค้า และใส่ใจต่อบริการที่สร้างความประจับใจต่อลูกค้า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endParaRPr lang="en-US" sz="2400" dirty="0">
              <a:effectLst/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2981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0B6679D-FD6B-4A28-B72C-CF0804DB1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1287" y="1023605"/>
            <a:ext cx="8911687" cy="565498"/>
          </a:xfrm>
        </p:spPr>
        <p:txBody>
          <a:bodyPr>
            <a:noAutofit/>
          </a:bodyPr>
          <a:lstStyle/>
          <a:p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10. ตระหนักในคุณค่าของเวลา</a:t>
            </a:r>
            <a:b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7112A46-5178-494D-88E6-B6EE0329F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683" y="2453197"/>
            <a:ext cx="10505351" cy="3777622"/>
          </a:xfrm>
        </p:spPr>
        <p:txBody>
          <a:bodyPr>
            <a:normAutofit/>
          </a:bodyPr>
          <a:lstStyle/>
          <a:p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ผู้ประกอบการที่ดีจะให้ความสำคัญต่อเวลาสูงมาก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เพราะพวกเขาคิดว่าเป็นการได้ผลกำไรที่มีผลตอบแทนคุ้มค่า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และไม่ต้องลงทุนใด ๆ เลย เพียงแค่ขยันมากขึ้นอีกเล็กน้อย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หรือเหนื่อยเพิ่มขึ้นอีกเล็กน้อยเท่านั้น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ไม่ว่าจะเป็นการตื่นเช้าหรือเข้านอนช้ากว่าคนทั่วไป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โดยคิดเสมอว่า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ไม่มีงานอันไหนที่จะทำได้ทันเพราะทุกงานเป็นเรื่องที่เร่งด่วนทั้งสิ้น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และด้วยลักษณะแบบนี้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อาจทำให้พนักงานที่ร่วมงานด้วยเกิดความรำคาญเพราะมีทัศนคติที่แตกต่างกันออกไป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10134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C29B0C6-EDD4-4CD1-A300-F118F4D26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2738" y="949341"/>
            <a:ext cx="8229600" cy="850900"/>
          </a:xfrm>
        </p:spPr>
        <p:txBody>
          <a:bodyPr/>
          <a:lstStyle/>
          <a:p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สิ่งที่ผู้ประกอบการที่ดีจะต้องมี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976B8C0-7F3C-4F06-B814-BBD60D1493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42738" y="2150616"/>
            <a:ext cx="8713787" cy="4924425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• ต้องเป็นผู้บุกเบิก						• ทำตัวเองให้ทันโลก</a:t>
            </a:r>
          </a:p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• ต้องเป็นนักพัฒนา						• ต้องเป็นนักต่อสู้</a:t>
            </a:r>
          </a:p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• ต้องมีบทบาทร่วมกับภาครัฐบาลมากยิ่งขึ้น		• ต้องเป็นนักการตลาด	</a:t>
            </a:r>
          </a:p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• ต้องมีความรับผิดชอบในวิชาชีพ				• ต้องมีแรงจูงใจใฝ่สูง</a:t>
            </a:r>
          </a:p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• ต้องแสวงหาผลประโยชน์ตอบแทน			• ต้องชอบความเสี่ยง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C346E4A-A505-44BC-BDCC-3366453707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07663" y="579530"/>
            <a:ext cx="8911687" cy="743243"/>
          </a:xfrm>
        </p:spPr>
        <p:txBody>
          <a:bodyPr/>
          <a:lstStyle/>
          <a:p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สิ่งที่ผู้ประกอบการที่ดีจะต้องมี(ต่อ)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27866F6-36C2-45AF-B776-57777250D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8" y="1600200"/>
            <a:ext cx="8507412" cy="506888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• มีความสามารถในการจัดรูปแบบ			• มีการมองแนวโน้มที่สดใสตลอดเวลา</a:t>
            </a:r>
          </a:p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• เป็นคนยึดมั่นในการทำงาน				• มีพลังกายพลังใจสูง</a:t>
            </a:r>
          </a:p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• ปรับตัวให้เข้ากับสถานการณ์ได้ดี			• มีวาจาที่แฝงด้วยอำนาจ</a:t>
            </a:r>
          </a:p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• มีความน่าเชื่อถือได้						• มีความรับผิดชอบสูง</a:t>
            </a:r>
          </a:p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• ต้องประเมินผลตนเองอย่างถูกต้อง			• ต้องมีความพรากเพียร</a:t>
            </a:r>
          </a:p>
          <a:p>
            <a:pPr>
              <a:buFontTx/>
              <a:buNone/>
            </a:pPr>
            <a:endParaRPr lang="th-TH" alt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th-TH" alt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A1378473-E742-42C0-BE29-0BD2198F5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0156" y="384413"/>
            <a:ext cx="8911687" cy="734173"/>
          </a:xfrm>
        </p:spPr>
        <p:txBody>
          <a:bodyPr>
            <a:normAutofit/>
          </a:bodyPr>
          <a:lstStyle/>
          <a:p>
            <a:r>
              <a:rPr lang="th-TH" alt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กลเม็ดเคล็ดลับสู่การเป็นผู้ประกอบการที่ประสบความสำเร็จ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58891F3-3816-4D65-9C7F-D1DC5D9210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13895" y="2133600"/>
            <a:ext cx="10190717" cy="377762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th-TH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หลักการบริหารที่ผู้ประกอบการต้องมี</a:t>
            </a:r>
          </a:p>
          <a:p>
            <a:r>
              <a:rPr lang="th-TH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MARY PARKER FOLLETT ได้ให้ความหมายของการบริหารว่า ศิลปะของการทำงานให้สำเร็จโดยใช้บุคคลอื่น</a:t>
            </a:r>
          </a:p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การบริหาร คือ กระบวนการของการวางแผน การจัดการ การสั่งการ และการควบคุมกำลัง ความพยายามของสมาชิกขององค์กร และใช้ทรัพยากรอื่น ๆ เพื่อความสำเร็จในเป้าหมายขององค์กรที่กำหนดไว้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03FEBA6-C93A-46B5-92C6-16F4351F7A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4035" y="402168"/>
            <a:ext cx="10182042" cy="55662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h-TH" altLang="th-TH" sz="4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เส้นทางสู่ผู้ประกอบการที่ประสบความสำเร็จอย่างต่อเนื่องและยั่งยืน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FFEC90D-DE5F-4DB8-B6A2-5E09E4042F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70121" y="1576980"/>
            <a:ext cx="8915400" cy="3777622"/>
          </a:xfrm>
        </p:spPr>
        <p:txBody>
          <a:bodyPr>
            <a:normAutofit/>
          </a:bodyPr>
          <a:lstStyle/>
          <a:p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มีความเยือกเย็นสุขุม เที่ยงธรรมและเป็นระเบียบ</a:t>
            </a:r>
          </a:p>
          <a:p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มีความยืดหยุ่นในการทำงาน มีความคล่องตัวสูง ยึดมั่นในวัตถุประสงค์และนโยบาย แต่ก็มี</a:t>
            </a:r>
          </a:p>
          <a:p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บางสถานการณ์ที่ไม่จำเป็นต้องยึดติดอยู่กับกฎระเบียบข้อบังคับ ผู้บริหารต้องรู้ว่านำมาใน</a:t>
            </a:r>
          </a:p>
          <a:p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สิ่งที่เป็นประโยชน์สูงสุดกับกิจการ</a:t>
            </a:r>
          </a:p>
          <a:p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ต้องแยกความรู้สึกส่วนตัวออกจากงาน</a:t>
            </a:r>
          </a:p>
          <a:p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รักความก้าวหน้า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63E9CEE-F205-4599-8959-2C9D6B5E1A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9" y="188912"/>
            <a:ext cx="9816991" cy="1169371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th-TH" alt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ผู้ประกอบการ ควรจะรู้ถึงคำศัพท์ของการบริหารเชิงกลยุทธ์เพื่อนำเอาไปใช้ได้ถูกต้องและนำไปสู่ความสำเร็จ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968D910-EAE6-4E34-801D-70F98C86C1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2766" y="2143125"/>
            <a:ext cx="10983311" cy="4525963"/>
          </a:xfrm>
        </p:spPr>
        <p:txBody>
          <a:bodyPr>
            <a:normAutofit/>
          </a:bodyPr>
          <a:lstStyle/>
          <a:p>
            <a:r>
              <a:rPr lang="th-TH" altLang="th-TH" sz="24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การบริหารเชิงกลยุทธ์ (</a:t>
            </a:r>
            <a:r>
              <a:rPr lang="th-TH" altLang="th-TH" sz="2400" b="1" i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strategic</a:t>
            </a:r>
            <a:r>
              <a:rPr lang="th-TH" altLang="th-TH" sz="24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altLang="th-TH" sz="2400" b="1" i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management</a:t>
            </a:r>
            <a:r>
              <a:rPr lang="th-TH" altLang="th-TH" sz="24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กระบวนการของการกำหนดทิศทางระยะยาว การกำหนดกลยุทธ์ การดำเนินกลยุทธ์ และการประเมินกลยุทธ์ขององค์กร</a:t>
            </a:r>
          </a:p>
          <a:p>
            <a:pPr>
              <a:buFontTx/>
              <a:buNone/>
            </a:pPr>
            <a:endParaRPr lang="th-TH" alt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altLang="th-TH" sz="24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 (</a:t>
            </a:r>
            <a:r>
              <a:rPr lang="th-TH" altLang="th-TH" sz="2400" b="1" i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objective</a:t>
            </a:r>
            <a:r>
              <a:rPr lang="th-TH" altLang="th-TH" sz="24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หรือเป้าหมาย (</a:t>
            </a:r>
            <a:r>
              <a:rPr lang="th-TH" altLang="th-TH" sz="2400" b="1" i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goal</a:t>
            </a:r>
            <a:r>
              <a:rPr lang="th-TH" altLang="th-TH" sz="24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ถ้อยแถลงของสิ่งที่ต้องการบรรลุผลสำเร็จ โดยปกติวัตถุประสงค์จะกำหนดระดับของการบรรลุผลสำเร็จภายในกรอบเวลาที่เฉพาะเจาะจง เช่น เพิ่มยอดขายเป็น 10 ล้านบาทภายในสิ้นปีงบประมาณ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5D2595D-22E3-4687-A97B-2480953AC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0156" y="224615"/>
            <a:ext cx="10335821" cy="128089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h-TH" altLang="th-TH" sz="40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ผู้ประกอบการ ควรจะรู้ถึงคำศัพท์ของการบริหารเชิงกลยุทธ์เพื่อนำเอาไปใช้ได้ถูกต้องและนำไปสู่ความสำเร็จ(ต่อ)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CC0DBFD-5ABE-450F-A5DD-5D11E651F3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6556" y="1805126"/>
            <a:ext cx="10758888" cy="3777622"/>
          </a:xfrm>
        </p:spPr>
        <p:txBody>
          <a:bodyPr>
            <a:normAutofit/>
          </a:bodyPr>
          <a:lstStyle/>
          <a:p>
            <a:r>
              <a:rPr lang="th-TH" altLang="th-TH" sz="2400" b="1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นโยบาย (</a:t>
            </a:r>
            <a:r>
              <a:rPr lang="th-TH" altLang="th-TH" sz="2400" b="1" i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policy</a:t>
            </a:r>
            <a:r>
              <a:rPr lang="th-TH" altLang="th-TH" sz="2400" b="1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คือ แนวทางของการกระทำอย่างกว้าง ๆ ที่จำกัดหรือให้ทิศทางการบรรลุถึงวัตถุประสงค์ขององค์กร เช่น บริษัทจะพยายามบรรจุบุคคลตามตำแหน่งว่างในทุกระดับขององค์กรจากภายในเสมอ</a:t>
            </a:r>
          </a:p>
          <a:p>
            <a:pPr>
              <a:buFontTx/>
              <a:buNone/>
            </a:pPr>
            <a:endParaRPr lang="th-TH" alt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altLang="th-TH" sz="2400" b="1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ภารกิจ (</a:t>
            </a:r>
            <a:r>
              <a:rPr lang="th-TH" altLang="th-TH" sz="2400" b="1" i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mission</a:t>
            </a:r>
            <a:r>
              <a:rPr lang="th-TH" altLang="th-TH" sz="2400" b="1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คือ วัตถุประสงค์ที่กว้างที่สุด และอยู่ระดับสูบที่สุดขององค์กร ภารกิจจะระบุความมุ่งหมายพื้นฐานขององค์กร เช่น บริษัทจะมุ่งผลิตและจำหน่ายสินค้า ที่มีคุณภาพสูงสี่อย่างคือ คอมพิวเตอร์ เครื่องพิมพ์ เครื่องใช้ไฟฟ้า และหมึกพิมพ์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0A4764F-6B33-43CA-A4B0-05E912AFF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754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ความหมายของผู้ประกอบการ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8A1ADD3-11BE-4AB0-81FC-33EFC9281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59685" y="1447800"/>
            <a:ext cx="7599363" cy="541020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eaLnBrk="1" hangingPunct="1"/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ผู้ทำการวิเคราะห์ปัจจัยแวดล้อม ระบุถึงโอกาสทางธุรกิจ ปรับเปลี่ยนโอกาสไปสู่ธุรกิจและบริหารจัดการธุรกิจนั้น </a:t>
            </a:r>
            <a:r>
              <a:rPr lang="en-US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(Arnulfo F. </a:t>
            </a:r>
            <a:r>
              <a:rPr lang="en-US" altLang="th-TH" sz="24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Itap</a:t>
            </a:r>
            <a:r>
              <a:rPr lang="en-US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alt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eaLnBrk="1" hangingPunct="1"/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ผู้ริเริ่มและยินดีที่จะรับความเสี่ยง และใช้สติ ปัญญา ความสามารถ ประสบการณ์ และวิทยาการด้านการผลิต และการจัดการที่เหมาะสม เพื่อจัดการให้เกิดการผลิตสินค้า หรือการจำหน่าย หรือการให้บริการ (อาทิตย์ วุฒิคะ</a:t>
            </a:r>
            <a:r>
              <a:rPr lang="th-TH" altLang="th-TH" sz="24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โร</a:t>
            </a: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eaLnBrk="1" hangingPunct="1"/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ผู้มองเห็นโอกาสและช่องทางต่างๆ แล้วลงมือสร้างธุรกิจของตนเองขึ้นอย่างสร้างสรรค์ (วิฑูรย์ สิมะโชคดี)</a:t>
            </a:r>
          </a:p>
          <a:p>
            <a:pPr eaLnBrk="1" hangingPunct="1"/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ผู้ลงทุนจัดตั้งธุรกิจขึ้นเพื่อแสวงหากำไร โดยยอมรับความเสี่ยงที่จะขาดทุน ดำเนินการและควบคุม</a:t>
            </a:r>
            <a:r>
              <a:rPr lang="th-TH" altLang="th-TH" sz="24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ธุรกิจด้วยตนเอง</a:t>
            </a:r>
          </a:p>
        </p:txBody>
      </p:sp>
      <p:sp>
        <p:nvSpPr>
          <p:cNvPr id="8197" name="ตัวแทนหมายเลขภาพนิ่ง 2">
            <a:extLst>
              <a:ext uri="{FF2B5EF4-FFF2-40B4-BE49-F238E27FC236}">
                <a16:creationId xmlns:a16="http://schemas.microsoft.com/office/drawing/2014/main" id="{086AD911-9883-4199-AD98-BC9558D43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JasmineDSE"/>
                <a:cs typeface="JasmineUPC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JasmineDSE"/>
                <a:cs typeface="JasmineUPC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JasmineDSE"/>
                <a:cs typeface="JasmineUPC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JasmineDSE"/>
                <a:cs typeface="JasmineUPC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JasmineDSE"/>
                <a:cs typeface="JasmineUPC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JasmineDSE"/>
                <a:cs typeface="JasmineUPC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JasmineDSE"/>
                <a:cs typeface="JasmineUPC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JasmineDSE"/>
                <a:cs typeface="JasmineUPC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JasmineDSE"/>
                <a:cs typeface="JasmineUPC" panose="02020603050405020304" pitchFamily="18" charset="-34"/>
              </a:defRPr>
            </a:lvl9pPr>
          </a:lstStyle>
          <a:p>
            <a:pPr eaLnBrk="1" hangingPunct="1"/>
            <a:fld id="{A4B3989B-6AA1-4021-93A2-6C1E0C7621E7}" type="slidenum">
              <a:rPr lang="th-TH" altLang="th-TH" sz="1400">
                <a:solidFill>
                  <a:srgbClr val="000000"/>
                </a:solidFill>
              </a:rPr>
              <a:pPr eaLnBrk="1" hangingPunct="1"/>
              <a:t>2</a:t>
            </a:fld>
            <a:endParaRPr lang="th-TH" altLang="th-TH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D145367-B7FF-426E-A1C4-FEB14EB0AD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5158" y="425669"/>
            <a:ext cx="8911687" cy="521109"/>
          </a:xfrm>
        </p:spPr>
        <p:txBody>
          <a:bodyPr>
            <a:normAutofit fontScale="90000"/>
          </a:bodyPr>
          <a:lstStyle/>
          <a:p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วิธีการทำธุรกิจให้ประสบผลสำเร็จ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EE51682-7470-47CC-B7CF-B171252FFF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38688" y="2133600"/>
            <a:ext cx="10182688" cy="3777622"/>
          </a:xfrm>
        </p:spPr>
        <p:txBody>
          <a:bodyPr>
            <a:normAutofit/>
          </a:bodyPr>
          <a:lstStyle/>
          <a:p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ใช้กลอุบายใน</a:t>
            </a:r>
            <a:r>
              <a:rPr lang="th-TH" alt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ธุรกิจ </a:t>
            </a:r>
            <a:r>
              <a:rPr lang="th-TH" alt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ทำใน</a:t>
            </a:r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สิ่งที่ไม่มีใครคาดคิดมาก่อน และจับตาดูคู่แข่งขันของเราอย่างใกล้ชิด</a:t>
            </a:r>
          </a:p>
          <a:p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มีการวางแผนทางธุรกิจที่ดี การตัดสินใจที่ผิดพลาด อาจทำให้เราเสียทั้งชื่อเสียง และหน้าที่การงาน</a:t>
            </a:r>
          </a:p>
          <a:p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หาผู้สนับสนุนใน</a:t>
            </a:r>
            <a:r>
              <a:rPr lang="th-TH" alt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โครงการ หากเรามีทักษะและความชาญฉลาดในการวางแผน ก็จะหาผู้มาช่วยสนับสนุนโครงการได้ไม่ใช่เรื่องยาก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76FF690-B6F8-483C-A72A-46CFB80C1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00972" y="348902"/>
            <a:ext cx="8911687" cy="654274"/>
          </a:xfrm>
        </p:spPr>
        <p:txBody>
          <a:bodyPr/>
          <a:lstStyle/>
          <a:p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วิธีการทำธุรกิจให้ประสบผลสำเร็จ (ต่อ)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35EA20BD-7505-4009-B48E-E6A113640F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1133" y="1412876"/>
            <a:ext cx="10679837" cy="4924425"/>
          </a:xfrm>
        </p:spPr>
        <p:txBody>
          <a:bodyPr>
            <a:normAutofit/>
          </a:bodyPr>
          <a:lstStyle/>
          <a:p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รู้จักใช้คนที่เป็นประโยชน์ต่อธุรกิจ จงพิจารณาให้ละเอียดรอบคอบว่าใครบ้างที่จะเป็นประโยชน์กับเรา อย่าเสียเวลาไปกับการดำเนินงานที่ผิดพลาด ขอให้เปลี่ยนกลยุทธ์อย่างรวดเร็ว เพื่อชัยชนะของเรา</a:t>
            </a:r>
          </a:p>
          <a:p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สร้างภาพพจน์ของกิจการในด้านดี การเอาชนะโดยการไม่สู้รบถือว่าเป็นสุดยอดแห่งการรบ</a:t>
            </a:r>
          </a:p>
          <a:p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หลีกเลี่ยงการใช้วิธีรุนแรง ความรู้สึกของคนที่มีต่อผู้แพ้และชัยชนะจากการทำลายคู่แข่งคงไม่เป็นผลดีต่อเรา</a:t>
            </a:r>
          </a:p>
          <a:p>
            <a:pPr>
              <a:buFontTx/>
              <a:buNone/>
            </a:pPr>
            <a:endParaRPr lang="th-TH" alt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6792B619-D5FD-47AC-B620-147DC7EF55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8183" y="375535"/>
            <a:ext cx="9906631" cy="571243"/>
          </a:xfrm>
        </p:spPr>
        <p:txBody>
          <a:bodyPr>
            <a:noAutofit/>
          </a:bodyPr>
          <a:lstStyle/>
          <a:p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วิธีการทำธุรกิจให้ประสบผลสำเร็จ (ต่อ)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FD66B9D-CE8D-4538-BF5B-38F5135CA2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0310" y="1540189"/>
            <a:ext cx="11046890" cy="3777622"/>
          </a:xfrm>
        </p:spPr>
        <p:txBody>
          <a:bodyPr>
            <a:normAutofit/>
          </a:bodyPr>
          <a:lstStyle/>
          <a:p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ใช้สติปัญญาวิเคราะห์และแก้ปัญหา ผู้ชำนาญการศึกจะต้องหักข้าศึกด้วยกุศโลบาย ส่วนวิธีที่ดีรองลงไปคือ การหักด้วยวิธีการทูต</a:t>
            </a:r>
          </a:p>
          <a:p>
            <a:pPr>
              <a:buFontTx/>
              <a:buNone/>
            </a:pPr>
            <a:endParaRPr lang="th-TH" alt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alt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หลีกเลี่ยงวิธีการใส่ร้ายคู่แข่งขัน นโยบายที่เลวร้ายที่สุดคือการโจมตีเมืองของข้าศึก หากเราจำเป็นต้องโจมตีคู่แข่งขันของเราจะต้องละเอียดรอบคอบ และใช้ไหวพริบอย่างมาก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7F6DD32-4227-4203-8288-6E67881291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29305" y="642091"/>
            <a:ext cx="9792069" cy="716194"/>
          </a:xfrm>
        </p:spPr>
        <p:txBody>
          <a:bodyPr rtlCol="0">
            <a:normAutofit/>
          </a:bodyPr>
          <a:lstStyle/>
          <a:p>
            <a:pPr algn="ctr">
              <a:buNone/>
              <a:defRPr/>
            </a:pPr>
            <a:r>
              <a:rPr lang="th-TH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แบบทดสอบคุณสมบัติของการเป็นผู้ประกอบการ</a:t>
            </a:r>
            <a:r>
              <a:rPr lang="en-US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35EAEC08-B624-4790-A20A-F8E409B28F7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351089" y="2687510"/>
            <a:ext cx="849788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th-TH" sz="3200" b="1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คำชี้แจง</a:t>
            </a:r>
            <a:r>
              <a:rPr lang="th-TH" alt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ให้กรอกคะแนนคุณลักษณะของท่าน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โดยมีคะแนนมากที่สุด  </a:t>
            </a:r>
            <a:r>
              <a:rPr lang="en-US" alt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= </a:t>
            </a:r>
            <a:r>
              <a:rPr lang="th-TH" alt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5 	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และคะแนนที่น้อยที่สุด </a:t>
            </a:r>
            <a:r>
              <a:rPr lang="en-US" alt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=  </a:t>
            </a:r>
            <a:r>
              <a:rPr lang="th-TH" alt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 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8" name="Group 2">
            <a:extLst>
              <a:ext uri="{FF2B5EF4-FFF2-40B4-BE49-F238E27FC236}">
                <a16:creationId xmlns:a16="http://schemas.microsoft.com/office/drawing/2014/main" id="{6DC47C16-CE95-4642-A1BD-2B8F89502B80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105094790"/>
              </p:ext>
            </p:extLst>
          </p:nvPr>
        </p:nvGraphicFramePr>
        <p:xfrm>
          <a:off x="2684464" y="330200"/>
          <a:ext cx="7443787" cy="6267450"/>
        </p:xfrm>
        <a:graphic>
          <a:graphicData uri="http://schemas.openxmlformats.org/drawingml/2006/table">
            <a:tbl>
              <a:tblPr/>
              <a:tblGrid>
                <a:gridCol w="819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3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86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ลำดับ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ที่</a:t>
                      </a:r>
                      <a:endParaRPr kumimoji="0" lang="th-TH" alt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คุณลักษณะ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คะแนน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3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ความสามารถในการติดต่อสื่อสาร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ความสามารถในการจูงใจผู้อื่น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ความสามารถในการจัดองค์การ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ความรับผิดชอบ</a:t>
                      </a:r>
                      <a:endParaRPr kumimoji="0" lang="th-TH" alt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3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ความสามารถในการปรับตัว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ความสามารถในการตัดสินใจ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แรงกระตุ้นตนเอง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สุขภาพที่ดี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3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มนุษยสัมพันธ์ที่ดี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1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ความคิดริเริ่ม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2" name="Group 2">
            <a:extLst>
              <a:ext uri="{FF2B5EF4-FFF2-40B4-BE49-F238E27FC236}">
                <a16:creationId xmlns:a16="http://schemas.microsoft.com/office/drawing/2014/main" id="{7DF46AA7-C63D-44F9-ACF9-28AB4386A9A2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59708061"/>
              </p:ext>
            </p:extLst>
          </p:nvPr>
        </p:nvGraphicFramePr>
        <p:xfrm>
          <a:off x="2973389" y="750888"/>
          <a:ext cx="7299325" cy="5918205"/>
        </p:xfrm>
        <a:graphic>
          <a:graphicData uri="http://schemas.openxmlformats.org/drawingml/2006/table">
            <a:tbl>
              <a:tblPr/>
              <a:tblGrid>
                <a:gridCol w="830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7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ความสนใจในตัวตน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การเปิดใจ  ยอมรับฟังความคิดเห็น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ความรอบคอบ</a:t>
                      </a:r>
                      <a:endParaRPr kumimoji="0" lang="th-TH" alt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ความสามารถในการวางแผน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ความมั่นคงทางจิตใจ</a:t>
                      </a:r>
                      <a:endParaRPr kumimoji="0" lang="th-TH" alt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ความเชื่อมั่นในตนเอง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การมีสติปัญญาที่ดี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การเริ่มงานด้วยตัวเอง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ความสนใจในการขาย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การฉวยโอกาสทางธุรกิจ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8163"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รวม</a:t>
                      </a:r>
                      <a:endParaRPr kumimoji="0" lang="th-TH" alt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>
            <a:extLst>
              <a:ext uri="{FF2B5EF4-FFF2-40B4-BE49-F238E27FC236}">
                <a16:creationId xmlns:a16="http://schemas.microsoft.com/office/drawing/2014/main" id="{402CD2FA-B3D9-445D-A000-694D8C0B1E34}"/>
              </a:ext>
            </a:extLst>
          </p:cNvPr>
          <p:cNvSpPr txBox="1">
            <a:spLocks noChangeArrowheads="1"/>
          </p:cNvSpPr>
          <p:nvPr/>
        </p:nvSpPr>
        <p:spPr bwMode="ltGray">
          <a:xfrm>
            <a:off x="1120066" y="1720840"/>
            <a:ext cx="1056294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ถ้าไม่เกิน 30 คะแนน  					จงเป็นลูกจ้างเขาต่อไปดีกว่า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ถ้าได้ 30 </a:t>
            </a:r>
            <a:r>
              <a:rPr lang="en-US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–</a:t>
            </a:r>
            <a:r>
              <a:rPr lang="th-TH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50 คะแนน					ทำงานในธุรกิจของครอบครัวในฐานะผู้รับคำสั่ง</a:t>
            </a:r>
            <a:endParaRPr lang="en-US" altLang="th-TH" sz="36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ถ้าได้ 51 </a:t>
            </a:r>
            <a:r>
              <a:rPr lang="en-US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–</a:t>
            </a:r>
            <a:r>
              <a:rPr lang="th-TH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65 คะแนน 					แสดงว่ามีคุณสมบัติที่ดีในการ	เป็นผู้ร่วมทุน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ถ้าได้ 66 คะแนนขึ้นไป</a:t>
            </a:r>
            <a:r>
              <a:rPr lang="th-TH" altLang="th-TH" sz="36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	แสดง</a:t>
            </a:r>
            <a:r>
              <a:rPr lang="th-TH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ว่ามีความเหมาะสม</a:t>
            </a:r>
            <a:r>
              <a:rPr lang="th-TH" altLang="th-TH" sz="36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ที่จะเป็น</a:t>
            </a:r>
            <a:r>
              <a:rPr lang="th-TH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เจ้าของธุรกิจ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AA2A92A8-EB54-4FEE-BC6B-2BA3435F16D4}"/>
              </a:ext>
            </a:extLst>
          </p:cNvPr>
          <p:cNvSpPr txBox="1">
            <a:spLocks noChangeArrowheads="1"/>
          </p:cNvSpPr>
          <p:nvPr/>
        </p:nvSpPr>
        <p:spPr bwMode="ltGray">
          <a:xfrm>
            <a:off x="3216275" y="476250"/>
            <a:ext cx="612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h-TH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สรุปว่าเราควรทำอะไรกันแน่</a:t>
            </a:r>
            <a:r>
              <a:rPr lang="en-US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?</a:t>
            </a:r>
            <a:endParaRPr lang="th-TH" altLang="th-TH" sz="36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978E932-BF2C-4C87-BBD0-AE67351A1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260350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th-TH" altLang="th-TH" sz="4000" b="1"/>
            </a:br>
            <a:r>
              <a:rPr lang="th-TH" altLang="th-TH" sz="4000" b="1">
                <a:latin typeface="Angsana New" panose="02020603050405020304" pitchFamily="18" charset="-34"/>
              </a:rPr>
              <a:t>ผู้ประกอบการ คืออะไร</a:t>
            </a:r>
            <a:br>
              <a:rPr lang="th-TH" altLang="th-TH" sz="4000" b="1">
                <a:latin typeface="Angsana New" panose="02020603050405020304" pitchFamily="18" charset="-34"/>
              </a:rPr>
            </a:br>
            <a:r>
              <a:rPr lang="en-US" altLang="th-TH" sz="4000">
                <a:latin typeface="Angsana New" panose="02020603050405020304" pitchFamily="18" charset="-34"/>
              </a:rPr>
              <a:t> </a:t>
            </a:r>
            <a:endParaRPr lang="th-TH" altLang="th-TH" sz="4000">
              <a:latin typeface="Angsana New" panose="02020603050405020304" pitchFamily="18" charset="-34"/>
            </a:endParaRPr>
          </a:p>
        </p:txBody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F8F338A6-6197-46D9-B7B4-D0FA6727C1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9494" y="1540189"/>
            <a:ext cx="10252861" cy="3777622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th-TH" altLang="th-TH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ngsana New" panose="02020603050405020304" pitchFamily="18" charset="-34"/>
              </a:rPr>
              <a:t>		</a:t>
            </a:r>
            <a:r>
              <a:rPr lang="th-TH" alt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บุคคลที่จัดตั้งธุรกิจใหม่ โดยเผชิญกับความเสี่ยงและความไม่แน่นอนทางธุรกิจ เพื่อหาผลกำไร และการเติบโตจากโอกาสในการประกอบการและรวบรวมทรัพยากรที่จำเป็นสำหรับลงทุนในกิจการ ค้นหาความต้องการของตลาดและเปิดกิจการใหม่เพื่อตอบสนองความต้องการ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35C3BB7-13BA-4A97-9C36-96C883945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0669" y="736563"/>
            <a:ext cx="8911687" cy="603967"/>
          </a:xfrm>
        </p:spPr>
        <p:txBody>
          <a:bodyPr>
            <a:normAutofit fontScale="90000"/>
          </a:bodyPr>
          <a:lstStyle/>
          <a:p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คุณลักษณะของผู้ประกอบการที่ดี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7351465-8F63-4BD1-A086-3E803F5207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88569" y="1933575"/>
            <a:ext cx="10250056" cy="4924425"/>
          </a:xfrm>
        </p:spPr>
        <p:txBody>
          <a:bodyPr>
            <a:normAutofit/>
          </a:bodyPr>
          <a:lstStyle/>
          <a:p>
            <a:r>
              <a:rPr lang="th-TH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กระหายสู่ความสำเร็จ (</a:t>
            </a:r>
            <a:r>
              <a:rPr lang="th-TH" altLang="th-TH" sz="24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Need</a:t>
            </a:r>
            <a:r>
              <a:rPr lang="th-TH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altLang="th-TH" sz="24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for</a:t>
            </a:r>
            <a:r>
              <a:rPr lang="th-TH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altLang="th-TH" sz="24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Achievement</a:t>
            </a:r>
            <a:r>
              <a:rPr lang="th-TH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ผู้ประกอบการต้องมีความรู้สึกต้องการอย่างแรงกล้าใน</a:t>
            </a:r>
            <a:r>
              <a:rPr lang="th-TH" altLang="th-TH" sz="24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ธุรกิจหรือต้องการประสบความสำเร็จในชีวิต ซึ่งถือเป็นหัวใจสำคัญ เนื่องจากหากไม่มีความต้องการนี้ ก็จะไม่มีพลังผลักดันให้ผู้ประกอบการลุกขึ้นมาดำเนินการให้บรรลุเป้าหมาย โดยความต้องการนี้สังเกตได้อย่างชัดเจนว่าจะไม่เหมือนกับความต้องการของคนธรรมดาทั่วไป ทั้งความต้องการด้านทรัพย์สินเงินทองชื่อเสียง เกียรติยศ หรือเรียกได้ว่า มีความทะเยอทะยานในระดับสูง</a:t>
            </a:r>
          </a:p>
          <a:p>
            <a:pPr>
              <a:buFontTx/>
              <a:buNone/>
            </a:pPr>
            <a:endParaRPr lang="th-TH" alt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8C793FF-AC7D-45A8-8FEE-9BA50BAB5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611" y="789653"/>
            <a:ext cx="8911687" cy="565498"/>
          </a:xfrm>
        </p:spPr>
        <p:txBody>
          <a:bodyPr>
            <a:normAutofit fontScale="90000"/>
          </a:bodyPr>
          <a:lstStyle/>
          <a:p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มีลักษณะนิสัยชอบเสี่ยง (</a:t>
            </a:r>
            <a:r>
              <a:rPr lang="th-TH" altLang="th-TH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Risk</a:t>
            </a:r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altLang="th-TH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Taking</a:t>
            </a:r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b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8B8A004-83B4-4BFB-B082-43629DA29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3" y="1828800"/>
            <a:ext cx="10545824" cy="4730492"/>
          </a:xfrm>
        </p:spPr>
        <p:txBody>
          <a:bodyPr>
            <a:normAutofit/>
          </a:bodyPr>
          <a:lstStyle/>
          <a:p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ผู้ประกอบการส่วนใหญ่จะมีความสามารพิเศษในการประเมินความเสี่ยงตั้งแต่ก่อนจะเริ่มดำเนินการ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พวกเขาจะพยายามทุกวิถีทางเพื่อที่จัดความเสี่ยงในการประกอบการให้ได้น้อยที่สุดเท่าที่จะเป็นไปได้</a:t>
            </a:r>
            <a:endParaRPr lang="en-US" sz="2400" dirty="0">
              <a:solidFill>
                <a:srgbClr val="000000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“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ธุรกิจ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”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กับ 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“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ความเสี่ยง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”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เป็นของที่ควบคู่กัน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และจะทราบดีว่าควรจะเสี่ยงมากน้อยแค่ไหน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เพราะการที่มีความเสี่ยงใน</a:t>
            </a:r>
            <a:r>
              <a:rPr lang="th-TH" sz="2400" dirty="0" err="1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การทำ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ธุรกิจน้อยเกินไปหรือต่ำเกิน 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50%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ก็ไม่สามารถเป็นผู้ประกอบการที่ดีได้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ยังคงต้องรับสภาพการเป็นลูกจ้างหรือเรียกกันว่ามนุษย์เงินเดือนต่อไป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แต่ทั้งนี้การมีความเสี่ยงเกิน 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80-90%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ก็ไม่ใช่เรื่องที่ดี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เพราะอาจผิดพลาดได้ ทางที่ดีผู้ประกอบการที่ต้องการความสำเร็จควรมีความเสี่ยงอยู่ในระดับปานกลางคือ มีโอกาสประสบความสำเร็จหรือล้มเหลว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ความเสี่ยงระดับนี้จะไม่เกินความสามารถของผู้ประกอบการที่จะทำให้บรรลุผลสำเร็จ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หากได้มีการวางแผนการทำงานที่ถูกต้องและประเมินความเป็นไปได้แล้ว</a:t>
            </a:r>
            <a:endParaRPr lang="en-US" sz="2400" dirty="0">
              <a:effectLst/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4967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D1C76ED-65B9-4C95-ADC0-4B746C8DF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689" y="1014728"/>
            <a:ext cx="8911687" cy="565498"/>
          </a:xfrm>
        </p:spPr>
        <p:txBody>
          <a:bodyPr>
            <a:normAutofit fontScale="90000"/>
          </a:bodyPr>
          <a:lstStyle/>
          <a:p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มีความคิดสร้างสรรค์ และสร้างฝันให้ยิ่งใหญ่</a:t>
            </a:r>
            <a:b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10AE6BB-E287-40D1-BF46-3200E1EB2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274" y="2426563"/>
            <a:ext cx="10549740" cy="4702206"/>
          </a:xfrm>
        </p:spPr>
        <p:txBody>
          <a:bodyPr>
            <a:normAutofit/>
          </a:bodyPr>
          <a:lstStyle/>
          <a:p>
            <a:r>
              <a:rPr lang="th-TH" sz="2400" dirty="0"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การมีความคิดริเริ่มสร้างสรรค์</a:t>
            </a:r>
            <a:r>
              <a:rPr lang="en-US" sz="2400" dirty="0"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หรือมีจิตนาการที่ไม่เหมือนคนอื่น ซึ่งความคิดสร้างสรรค์ของผู้ประกอบการที่ประสบความสำเร็จนั้น ต้องเป็นความคิดสร้างสรรค์ที่อยู่ในกรอบที่ผู้ประกอบการสามารถนำไปปฏิบัติได้จริงด้วย พวกเขามีความสามารถในการเสาะหาโอกาส จากความคิดสร้างสรรค์ที่มีอยู่ซึ่งบุคคลอื่นมองไม่เห็น</a:t>
            </a:r>
            <a:r>
              <a:rPr lang="en-US" sz="2400" dirty="0"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สามารถนำจิตนาการมาแปลงเป็นความจริงได้</a:t>
            </a:r>
            <a:r>
              <a:rPr lang="en-US" sz="2400" dirty="0"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ไม่ว่าเรื่องนั้นจะเป็นเรื่องที่หลายคนคาดไม่ถึงก็ตามคุณลักษณะที่โดดเด่นของผู้ประกอบการที่ประสบความสำเร็จประเภทที่เหนือจากบุคคลทั่วไปอีกอย่างคือ การมองบางสิ่งบางอย่างด้วยสัมผัสที่ยิ่งใหญ่ มีแนวคิดมีความฝันในการประกอบธุรกิจที่ยิ่งใหญ่</a:t>
            </a:r>
            <a:r>
              <a:rPr lang="en-US" sz="2400" dirty="0"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71190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716EF03-9166-4FE4-8FB5-40347544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0164" y="934828"/>
            <a:ext cx="8911687" cy="547742"/>
          </a:xfrm>
        </p:spPr>
        <p:txBody>
          <a:bodyPr>
            <a:normAutofit fontScale="90000"/>
          </a:bodyPr>
          <a:lstStyle/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มีความยึดมั่นไม่ย่อท้อ</a:t>
            </a:r>
            <a:b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74447B5-B28E-48B8-A89B-9F75C195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850" y="2426562"/>
            <a:ext cx="10665149" cy="4684451"/>
          </a:xfrm>
        </p:spPr>
        <p:txBody>
          <a:bodyPr>
            <a:normAutofit/>
          </a:bodyPr>
          <a:lstStyle/>
          <a:p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ผู้ประกอบการที่ประสบความสำเร็จคือ บุคคลที่ไม่ล้มเลิกอะไรง่าย ๆ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และทุกคนล้วนเคยล้มเหลวมาก่อน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หรือผิดพลาดมาแล้วทั้งนั้น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แต่ความผิดพลาดหรือความล้มเหลวดังกล่าวไม่ได้ทำให้เป้าหมายของผู้ประกอบการเปลี่ยนแปลงไป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หากพวกเขาเชื่อว่า ความล้มเหลวหลายต่อหลายครั้งที่เกิดขึ้น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เปรียบเสมือนบันไดที่จะทำให้พวกเขาก้าวไปสู่จุดที่สูงที่สุดได้มากขึ้นต่างหาก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และวันหนึ่งเมื่อความสำเร็จที่แท้จริงมาเยือน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พวกเขาก็จะชื่นชมมันอย่างเต็มที่ส่วนผู้ประกอบการที่ประสบความสำเร็จ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ไม่เคยล้มเหลวมาก่อนนั้น สิ่งที่พวกเขาได้รับก็คือ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การได้เรียนรู้ประสบการณ์ในการดำเนินชีวิต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และการบริหารธุรกิจที่เพิ่มมาขึ้น 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42053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170D37-5B5B-4323-80E6-587A5B93B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727" y="336892"/>
            <a:ext cx="8911687" cy="609886"/>
          </a:xfrm>
        </p:spPr>
        <p:txBody>
          <a:bodyPr>
            <a:normAutofit fontScale="90000"/>
          </a:bodyPr>
          <a:lstStyle/>
          <a:p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5. มีความเชื่อมั่น</a:t>
            </a:r>
            <a:b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1FCFE12-74E7-4E0A-8399-BB1F0389E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181" y="1299099"/>
            <a:ext cx="11384242" cy="3777622"/>
          </a:xfrm>
        </p:spPr>
        <p:txBody>
          <a:bodyPr>
            <a:normAutofit/>
          </a:bodyPr>
          <a:lstStyle/>
          <a:p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ผู้ประกอบที่มีความเชื่อมั่นในความสามารถของตัวเอง และแนวคิดในการดำเนินธุรกิจของตัวเอง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แม้ว่าในระหว่างของการก่อร่างสร้างตัวนั้น  ผู้ประกอบการที่ประสบความสำเร็จ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จะต้องมีความเชื่อมั่นว่า เขาสามารถทำได้สำเร็จในงานอะไรก็ตามที่เขาตั้งใจหรือกำหนดไว้ว่าจะทำความเชื่อมั่นของผู้ประกอบการนี้ บางทีก็ไม่ได้เกิดขึ้นมาเอง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หากเกิดขึ้นมาจากการสมสมประสบการณ์อันยาวนานของตัวผู้ประกอบการเอง ผู้ประกอบการใหม่บางครั้งได้รับประสบการณ์ต่าง ๆ จากการทำงานที่ตนได้ทำระหว่างประกอบอาชีพอยู่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บางรายได้รับหลักการทำงานในองค์กรเดิมที่ได้ทำอยู่กับบุคคลอื่นมาก่อน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ประสบการเหล่านั้นบางครั้งได้รับมาเพียงบางส่วนเท่านั้น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ซึ่งไม่สามารถนำมาปฏิบัติได้ในความเป็นจริงเพราะยังขาดหลักการในการบริหารองค์กรที่ถูกต้องและผู้ประกอบการยังขาดความเชื่อมั่นเมื่อนำวิธีการเหล่านั้นมาปฏิบัติจริง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18248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6934C51-0105-4233-99B8-21F923E7B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855" y="561966"/>
            <a:ext cx="8911687" cy="538865"/>
          </a:xfrm>
        </p:spPr>
        <p:txBody>
          <a:bodyPr>
            <a:normAutofit fontScale="90000"/>
          </a:bodyPr>
          <a:lstStyle/>
          <a:p>
            <a:r>
              <a:rPr lang="th-TH" alt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6. มีความสามารถในการตัดสินใจ</a:t>
            </a:r>
            <a:br>
              <a:rPr lang="th-TH" altLang="th-TH" b="1" i="1" dirty="0"/>
            </a:b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7BDAFFA-E84A-44EB-BDF5-7886CFE6B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805" y="1316855"/>
            <a:ext cx="11159230" cy="5154966"/>
          </a:xfrm>
        </p:spPr>
        <p:txBody>
          <a:bodyPr>
            <a:noAutofit/>
          </a:bodyPr>
          <a:lstStyle/>
          <a:p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ผู้ประกอบการก็เป็นบุคคลหนึ่งที่มีความสามารถในการตัดสินใจที่แตกต่างและโดดเด่นจากบุคคลอื่น สาเหตุส่วนหนึ่งเป็นเพราะว่าในตัวผู้ประกอบการทุกคนจะมี</a:t>
            </a:r>
            <a:r>
              <a:rPr lang="th-TH" sz="2400" spc="-2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สัญชาติญาณหนึ่งที่บ่งบอกว่าเมื่อใดควรตัดสินใจและเมื่อใดไม่ควรตัดสินใจโดยเฉพาะการตัดสินใจในภาวะวิกฤติ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ว่าควรจะดำเนินการอย่างไรกับธุรกิจหรือในชีวิตของตนเองแต่อย่างไรก็ตาม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หากศึกษาให้ดีแล้วจะพบว่า กระบวนการของการตัดสินใจของผู้ประกอบการล้วนผ่านการกลั่นกรองด้วยดีมาแล้วสิ้นเชิงเป็นผลมาจากการสั่งสมประสบการณ์ในการดำเนินชีวิตที่ผ่านมาและการตรวจสอบจากสภาพแวดล้อมที่เกิดขึ้นนั่นเอง</a:t>
            </a:r>
            <a:b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		ผู้ประกอบการที่ดีส่วนใหญ่เชื่อว่า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ความสำเร็จหรือความล้มเหลวที่เกิดขึ้น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ล้วนมาจากการตัดสินใจของตนเองผลของการตัดสินใจ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แม้ว่าจะผิดหรือจะถูกก็เป็นเรื่องที่ผู้ประกอบการทุกคนยอมรับได้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ถ้าผิดก็ถือเป็นการเรียนรู้ที่จะช่วยให้ตนเองได้ก้าวสูงขึ้นพร้อมกับการสร้างอนาคตที่มั่นคงแต่ถ้าเป็นการตัดสินใจที่ถูกต้องแล้วก็ถือว่าเป็นการสร้างความมั่นใจให้เกิดเพิ่มขึ้น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  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ในทางตรงกันข้าม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ก็ยังมีบุคคลบางส่วนที่เชื่อในเกือบทุกเรื่อง ยกเว้นตัวเอง พวกนี้มักเชื่อโชคชะตา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เชื่อในสภาพเศรษฐกิจ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สภาพแวดล้อมภายนอก มองว่าปัจจัยภายนอกเป็นตัวกำหนดความสำเร็จ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หรือเรียกได้ว่าถูกปัจจัยภายนอกครอบงำอยู่</a:t>
            </a:r>
            <a:r>
              <a:rPr lang="en-US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  </a:t>
            </a:r>
            <a:r>
              <a:rPr lang="th-TH" sz="24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ซึ่งคนเหล่านี้ส่วนใหญ่มักไม่ประสบความสำเร็จในฐานะของการเป็นผู้ประกอบการ</a:t>
            </a:r>
            <a:endParaRPr lang="en-US" sz="2400" dirty="0">
              <a:effectLst/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80287298"/>
      </p:ext>
    </p:extLst>
  </p:cSld>
  <p:clrMapOvr>
    <a:masterClrMapping/>
  </p:clrMapOvr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809</TotalTime>
  <Words>2885</Words>
  <Application>Microsoft Office PowerPoint</Application>
  <PresentationFormat>แบบจอกว้าง</PresentationFormat>
  <Paragraphs>133</Paragraphs>
  <Slides>26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26</vt:i4>
      </vt:variant>
    </vt:vector>
  </HeadingPairs>
  <TitlesOfParts>
    <vt:vector size="33" baseType="lpstr">
      <vt:lpstr>Angsana New</vt:lpstr>
      <vt:lpstr>Arial</vt:lpstr>
      <vt:lpstr>Calibri</vt:lpstr>
      <vt:lpstr>Century Gothic</vt:lpstr>
      <vt:lpstr>JasmineDSE</vt:lpstr>
      <vt:lpstr>Wingdings 3</vt:lpstr>
      <vt:lpstr>ช่อ</vt:lpstr>
      <vt:lpstr>บทที่ 2 ผู้ประกอบการ</vt:lpstr>
      <vt:lpstr>ความหมายของผู้ประกอบการ</vt:lpstr>
      <vt:lpstr> ผู้ประกอบการ คืออะไร  </vt:lpstr>
      <vt:lpstr>คุณลักษณะของผู้ประกอบการที่ดี</vt:lpstr>
      <vt:lpstr>2. มีลักษณะนิสัยชอบเสี่ยง (Risk Taking) </vt:lpstr>
      <vt:lpstr>3. มีความคิดสร้างสรรค์ และสร้างฝันให้ยิ่งใหญ่ </vt:lpstr>
      <vt:lpstr>4. มีความยึดมั่นไม่ย่อท้อ </vt:lpstr>
      <vt:lpstr>5. มีความเชื่อมั่น </vt:lpstr>
      <vt:lpstr>6. มีความสามารถในการตัดสินใจ </vt:lpstr>
      <vt:lpstr>7. มองการเปลี่ยนแปลงคือโอกาส </vt:lpstr>
      <vt:lpstr>8. มีความอดทนต่อความไม่แน่นอน </vt:lpstr>
      <vt:lpstr>9. รู้จักเริ่มต้นและต้องการความสำเร็จที่สมบูรณ์แบบ </vt:lpstr>
      <vt:lpstr>10. ตระหนักในคุณค่าของเวลา </vt:lpstr>
      <vt:lpstr>สิ่งที่ผู้ประกอบการที่ดีจะต้องมี</vt:lpstr>
      <vt:lpstr>สิ่งที่ผู้ประกอบการที่ดีจะต้องมี(ต่อ)</vt:lpstr>
      <vt:lpstr>กลเม็ดเคล็ดลับสู่การเป็นผู้ประกอบการที่ประสบความสำเร็จ</vt:lpstr>
      <vt:lpstr>เส้นทางสู่ผู้ประกอบการที่ประสบความสำเร็จอย่างต่อเนื่องและยั่งยืน</vt:lpstr>
      <vt:lpstr> ผู้ประกอบการ ควรจะรู้ถึงคำศัพท์ของการบริหารเชิงกลยุทธ์เพื่อนำเอาไปใช้ได้ถูกต้องและนำไปสู่ความสำเร็จ</vt:lpstr>
      <vt:lpstr>ผู้ประกอบการ ควรจะรู้ถึงคำศัพท์ของการบริหารเชิงกลยุทธ์เพื่อนำเอาไปใช้ได้ถูกต้องและนำไปสู่ความสำเร็จ(ต่อ)</vt:lpstr>
      <vt:lpstr>วิธีการทำธุรกิจให้ประสบผลสำเร็จ</vt:lpstr>
      <vt:lpstr>วิธีการทำธุรกิจให้ประสบผลสำเร็จ (ต่อ)</vt:lpstr>
      <vt:lpstr>วิธีการทำธุรกิจให้ประสบผลสำเร็จ (ต่อ)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2 ผู้ประกอบการ</dc:title>
  <dc:creator>UNS_CT</dc:creator>
  <cp:lastModifiedBy>UNS_CT</cp:lastModifiedBy>
  <cp:revision>11</cp:revision>
  <dcterms:created xsi:type="dcterms:W3CDTF">2021-06-05T06:13:03Z</dcterms:created>
  <dcterms:modified xsi:type="dcterms:W3CDTF">2021-08-01T07:48:22Z</dcterms:modified>
</cp:coreProperties>
</file>