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4" r:id="rId6"/>
    <p:sldId id="277" r:id="rId7"/>
    <p:sldId id="257" r:id="rId8"/>
    <p:sldId id="270" r:id="rId9"/>
    <p:sldId id="258" r:id="rId10"/>
    <p:sldId id="259" r:id="rId11"/>
    <p:sldId id="260" r:id="rId12"/>
    <p:sldId id="267" r:id="rId13"/>
    <p:sldId id="261" r:id="rId14"/>
    <p:sldId id="268" r:id="rId15"/>
    <p:sldId id="262" r:id="rId16"/>
    <p:sldId id="263" r:id="rId17"/>
    <p:sldId id="280" r:id="rId18"/>
    <p:sldId id="265" r:id="rId19"/>
    <p:sldId id="269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00" autoAdjust="0"/>
  </p:normalViewPr>
  <p:slideViewPr>
    <p:cSldViewPr snapToGrid="0" showGuides="1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6BE23-7760-4CA4-9EA6-CC73A3BF84F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66EFFF7-B46A-4460-9EC2-8C342C55F5F0}">
      <dgm:prSet phldrT="[ข้อความ]"/>
      <dgm:spPr/>
      <dgm:t>
        <a:bodyPr/>
        <a:lstStyle/>
        <a:p>
          <a:r>
            <a:rPr lang="th-TH" dirty="0"/>
            <a:t>เจ้าหนี้คนเดิม</a:t>
          </a:r>
        </a:p>
      </dgm:t>
    </dgm:pt>
    <dgm:pt modelId="{BDE7FF24-7DCD-4837-B428-792AC007C527}" type="parTrans" cxnId="{B269885F-1A13-4673-9282-7C21727BC9E8}">
      <dgm:prSet/>
      <dgm:spPr/>
      <dgm:t>
        <a:bodyPr/>
        <a:lstStyle/>
        <a:p>
          <a:endParaRPr lang="th-TH"/>
        </a:p>
      </dgm:t>
    </dgm:pt>
    <dgm:pt modelId="{A65D3E4B-A720-41CB-9752-7609C04FEDC9}" type="sibTrans" cxnId="{B269885F-1A13-4673-9282-7C21727BC9E8}">
      <dgm:prSet/>
      <dgm:spPr/>
      <dgm:t>
        <a:bodyPr/>
        <a:lstStyle/>
        <a:p>
          <a:endParaRPr lang="th-TH"/>
        </a:p>
      </dgm:t>
    </dgm:pt>
    <dgm:pt modelId="{C5BC2903-9E3A-4A39-B8AC-8546EBD2B30E}">
      <dgm:prSet phldrT="[ข้อความ]"/>
      <dgm:spPr/>
      <dgm:t>
        <a:bodyPr/>
        <a:lstStyle/>
        <a:p>
          <a:r>
            <a:rPr lang="th-TH" dirty="0"/>
            <a:t>ลูกหนี้</a:t>
          </a:r>
        </a:p>
      </dgm:t>
    </dgm:pt>
    <dgm:pt modelId="{3FA18BC5-4EC3-46B7-9213-0C11DCB67088}" type="parTrans" cxnId="{F848A610-CED2-4FB0-BBAE-A6CBE05CFD20}">
      <dgm:prSet/>
      <dgm:spPr/>
      <dgm:t>
        <a:bodyPr/>
        <a:lstStyle/>
        <a:p>
          <a:endParaRPr lang="th-TH"/>
        </a:p>
      </dgm:t>
    </dgm:pt>
    <dgm:pt modelId="{7F597C32-3D67-47CC-8B8A-8044DF1F4AD9}" type="sibTrans" cxnId="{F848A610-CED2-4FB0-BBAE-A6CBE05CFD20}">
      <dgm:prSet/>
      <dgm:spPr/>
      <dgm:t>
        <a:bodyPr/>
        <a:lstStyle/>
        <a:p>
          <a:endParaRPr lang="th-TH"/>
        </a:p>
      </dgm:t>
    </dgm:pt>
    <dgm:pt modelId="{D517043F-743F-4296-A16E-60C407476268}">
      <dgm:prSet phldrT="[ข้อความ]"/>
      <dgm:spPr/>
      <dgm:t>
        <a:bodyPr/>
        <a:lstStyle/>
        <a:p>
          <a:r>
            <a:rPr lang="th-TH" dirty="0"/>
            <a:t>เจ้าหนี้คนใหม่</a:t>
          </a:r>
        </a:p>
      </dgm:t>
    </dgm:pt>
    <dgm:pt modelId="{648355DC-7C7A-4B56-9A6F-419808263EB2}" type="parTrans" cxnId="{36F8E717-1F32-4233-A8CB-A3E428B0EA87}">
      <dgm:prSet/>
      <dgm:spPr/>
      <dgm:t>
        <a:bodyPr/>
        <a:lstStyle/>
        <a:p>
          <a:endParaRPr lang="th-TH"/>
        </a:p>
      </dgm:t>
    </dgm:pt>
    <dgm:pt modelId="{ED44D9C6-E2C9-404E-BCF2-B40FC8CC8D61}" type="sibTrans" cxnId="{36F8E717-1F32-4233-A8CB-A3E428B0EA87}">
      <dgm:prSet/>
      <dgm:spPr/>
      <dgm:t>
        <a:bodyPr/>
        <a:lstStyle/>
        <a:p>
          <a:endParaRPr lang="th-TH"/>
        </a:p>
      </dgm:t>
    </dgm:pt>
    <dgm:pt modelId="{1763E6AC-7B67-44BC-85A4-29DF2ACC7109}" type="pres">
      <dgm:prSet presAssocID="{C8C6BE23-7760-4CA4-9EA6-CC73A3BF84F9}" presName="Name0" presStyleCnt="0">
        <dgm:presLayoutVars>
          <dgm:dir/>
          <dgm:resizeHandles val="exact"/>
        </dgm:presLayoutVars>
      </dgm:prSet>
      <dgm:spPr/>
    </dgm:pt>
    <dgm:pt modelId="{3A524140-0380-4517-95FF-A37FF3FDDB63}" type="pres">
      <dgm:prSet presAssocID="{866EFFF7-B46A-4460-9EC2-8C342C55F5F0}" presName="node" presStyleLbl="node1" presStyleIdx="0" presStyleCnt="3" custRadScaleRad="121185" custRadScaleInc="-76568">
        <dgm:presLayoutVars>
          <dgm:bulletEnabled val="1"/>
        </dgm:presLayoutVars>
      </dgm:prSet>
      <dgm:spPr/>
    </dgm:pt>
    <dgm:pt modelId="{1FD83CEE-A623-4D29-8DED-A7838E5098B7}" type="pres">
      <dgm:prSet presAssocID="{A65D3E4B-A720-41CB-9752-7609C04FEDC9}" presName="sibTrans" presStyleLbl="sibTrans2D1" presStyleIdx="0" presStyleCnt="3"/>
      <dgm:spPr/>
    </dgm:pt>
    <dgm:pt modelId="{342707FD-70F3-41E6-9390-AD172086EFE5}" type="pres">
      <dgm:prSet presAssocID="{A65D3E4B-A720-41CB-9752-7609C04FEDC9}" presName="connectorText" presStyleLbl="sibTrans2D1" presStyleIdx="0" presStyleCnt="3"/>
      <dgm:spPr/>
    </dgm:pt>
    <dgm:pt modelId="{2E8AB3F9-4E4A-4F6E-8313-2D3D22554C29}" type="pres">
      <dgm:prSet presAssocID="{C5BC2903-9E3A-4A39-B8AC-8546EBD2B30E}" presName="node" presStyleLbl="node1" presStyleIdx="1" presStyleCnt="3" custRadScaleRad="126582" custRadScaleInc="-118715">
        <dgm:presLayoutVars>
          <dgm:bulletEnabled val="1"/>
        </dgm:presLayoutVars>
      </dgm:prSet>
      <dgm:spPr/>
    </dgm:pt>
    <dgm:pt modelId="{2B29C7DD-87CE-478D-BBE8-5C4CFBD315A7}" type="pres">
      <dgm:prSet presAssocID="{7F597C32-3D67-47CC-8B8A-8044DF1F4AD9}" presName="sibTrans" presStyleLbl="sibTrans2D1" presStyleIdx="1" presStyleCnt="3"/>
      <dgm:spPr/>
    </dgm:pt>
    <dgm:pt modelId="{A7DBF5D4-FCD1-4006-B76E-10C9AAE862B9}" type="pres">
      <dgm:prSet presAssocID="{7F597C32-3D67-47CC-8B8A-8044DF1F4AD9}" presName="connectorText" presStyleLbl="sibTrans2D1" presStyleIdx="1" presStyleCnt="3"/>
      <dgm:spPr/>
    </dgm:pt>
    <dgm:pt modelId="{9F6703C7-2AF8-4597-BA94-E186442F9944}" type="pres">
      <dgm:prSet presAssocID="{D517043F-743F-4296-A16E-60C407476268}" presName="node" presStyleLbl="node1" presStyleIdx="2" presStyleCnt="3">
        <dgm:presLayoutVars>
          <dgm:bulletEnabled val="1"/>
        </dgm:presLayoutVars>
      </dgm:prSet>
      <dgm:spPr/>
    </dgm:pt>
    <dgm:pt modelId="{E3D8AF0A-D10B-4593-A538-935270766C5C}" type="pres">
      <dgm:prSet presAssocID="{ED44D9C6-E2C9-404E-BCF2-B40FC8CC8D61}" presName="sibTrans" presStyleLbl="sibTrans2D1" presStyleIdx="2" presStyleCnt="3"/>
      <dgm:spPr/>
    </dgm:pt>
    <dgm:pt modelId="{503B0FEF-31D1-460F-9401-85251A737549}" type="pres">
      <dgm:prSet presAssocID="{ED44D9C6-E2C9-404E-BCF2-B40FC8CC8D61}" presName="connectorText" presStyleLbl="sibTrans2D1" presStyleIdx="2" presStyleCnt="3"/>
      <dgm:spPr/>
    </dgm:pt>
  </dgm:ptLst>
  <dgm:cxnLst>
    <dgm:cxn modelId="{F848A610-CED2-4FB0-BBAE-A6CBE05CFD20}" srcId="{C8C6BE23-7760-4CA4-9EA6-CC73A3BF84F9}" destId="{C5BC2903-9E3A-4A39-B8AC-8546EBD2B30E}" srcOrd="1" destOrd="0" parTransId="{3FA18BC5-4EC3-46B7-9213-0C11DCB67088}" sibTransId="{7F597C32-3D67-47CC-8B8A-8044DF1F4AD9}"/>
    <dgm:cxn modelId="{36F8E717-1F32-4233-A8CB-A3E428B0EA87}" srcId="{C8C6BE23-7760-4CA4-9EA6-CC73A3BF84F9}" destId="{D517043F-743F-4296-A16E-60C407476268}" srcOrd="2" destOrd="0" parTransId="{648355DC-7C7A-4B56-9A6F-419808263EB2}" sibTransId="{ED44D9C6-E2C9-404E-BCF2-B40FC8CC8D61}"/>
    <dgm:cxn modelId="{38E9153B-011C-4AAE-AA4A-986B1A917471}" type="presOf" srcId="{ED44D9C6-E2C9-404E-BCF2-B40FC8CC8D61}" destId="{503B0FEF-31D1-460F-9401-85251A737549}" srcOrd="1" destOrd="0" presId="urn:microsoft.com/office/officeart/2005/8/layout/cycle7"/>
    <dgm:cxn modelId="{09ACD33C-5FBF-4101-8447-25B882F2764F}" type="presOf" srcId="{7F597C32-3D67-47CC-8B8A-8044DF1F4AD9}" destId="{2B29C7DD-87CE-478D-BBE8-5C4CFBD315A7}" srcOrd="0" destOrd="0" presId="urn:microsoft.com/office/officeart/2005/8/layout/cycle7"/>
    <dgm:cxn modelId="{4896125F-C9AD-4487-A229-6F0CBD37E8F4}" type="presOf" srcId="{C8C6BE23-7760-4CA4-9EA6-CC73A3BF84F9}" destId="{1763E6AC-7B67-44BC-85A4-29DF2ACC7109}" srcOrd="0" destOrd="0" presId="urn:microsoft.com/office/officeart/2005/8/layout/cycle7"/>
    <dgm:cxn modelId="{B269885F-1A13-4673-9282-7C21727BC9E8}" srcId="{C8C6BE23-7760-4CA4-9EA6-CC73A3BF84F9}" destId="{866EFFF7-B46A-4460-9EC2-8C342C55F5F0}" srcOrd="0" destOrd="0" parTransId="{BDE7FF24-7DCD-4837-B428-792AC007C527}" sibTransId="{A65D3E4B-A720-41CB-9752-7609C04FEDC9}"/>
    <dgm:cxn modelId="{3AF89563-86D9-41DD-A548-E4FEB3F573CF}" type="presOf" srcId="{A65D3E4B-A720-41CB-9752-7609C04FEDC9}" destId="{1FD83CEE-A623-4D29-8DED-A7838E5098B7}" srcOrd="0" destOrd="0" presId="urn:microsoft.com/office/officeart/2005/8/layout/cycle7"/>
    <dgm:cxn modelId="{25AFC34D-3794-46F0-919B-8BC7B8F77777}" type="presOf" srcId="{7F597C32-3D67-47CC-8B8A-8044DF1F4AD9}" destId="{A7DBF5D4-FCD1-4006-B76E-10C9AAE862B9}" srcOrd="1" destOrd="0" presId="urn:microsoft.com/office/officeart/2005/8/layout/cycle7"/>
    <dgm:cxn modelId="{6C462172-62EF-43BB-9181-1E4ACEA79275}" type="presOf" srcId="{A65D3E4B-A720-41CB-9752-7609C04FEDC9}" destId="{342707FD-70F3-41E6-9390-AD172086EFE5}" srcOrd="1" destOrd="0" presId="urn:microsoft.com/office/officeart/2005/8/layout/cycle7"/>
    <dgm:cxn modelId="{76737A7B-FFA9-437F-A865-B0466EB509A6}" type="presOf" srcId="{866EFFF7-B46A-4460-9EC2-8C342C55F5F0}" destId="{3A524140-0380-4517-95FF-A37FF3FDDB63}" srcOrd="0" destOrd="0" presId="urn:microsoft.com/office/officeart/2005/8/layout/cycle7"/>
    <dgm:cxn modelId="{CE14A09E-F783-4FBE-BBDF-49BF51A42DF5}" type="presOf" srcId="{C5BC2903-9E3A-4A39-B8AC-8546EBD2B30E}" destId="{2E8AB3F9-4E4A-4F6E-8313-2D3D22554C29}" srcOrd="0" destOrd="0" presId="urn:microsoft.com/office/officeart/2005/8/layout/cycle7"/>
    <dgm:cxn modelId="{9F04B3AB-9C0C-4461-A074-07FC340467B5}" type="presOf" srcId="{ED44D9C6-E2C9-404E-BCF2-B40FC8CC8D61}" destId="{E3D8AF0A-D10B-4593-A538-935270766C5C}" srcOrd="0" destOrd="0" presId="urn:microsoft.com/office/officeart/2005/8/layout/cycle7"/>
    <dgm:cxn modelId="{9B3BA6DF-721A-4234-8AEB-8D6BE05E52E3}" type="presOf" srcId="{D517043F-743F-4296-A16E-60C407476268}" destId="{9F6703C7-2AF8-4597-BA94-E186442F9944}" srcOrd="0" destOrd="0" presId="urn:microsoft.com/office/officeart/2005/8/layout/cycle7"/>
    <dgm:cxn modelId="{0857F20B-328B-4B3F-9A04-7BDA1BF2D9F1}" type="presParOf" srcId="{1763E6AC-7B67-44BC-85A4-29DF2ACC7109}" destId="{3A524140-0380-4517-95FF-A37FF3FDDB63}" srcOrd="0" destOrd="0" presId="urn:microsoft.com/office/officeart/2005/8/layout/cycle7"/>
    <dgm:cxn modelId="{BEF8968E-1446-490B-B8E6-DF0401D84BD6}" type="presParOf" srcId="{1763E6AC-7B67-44BC-85A4-29DF2ACC7109}" destId="{1FD83CEE-A623-4D29-8DED-A7838E5098B7}" srcOrd="1" destOrd="0" presId="urn:microsoft.com/office/officeart/2005/8/layout/cycle7"/>
    <dgm:cxn modelId="{13D6608F-5771-4CE8-A0FF-3FFA8C1C31DD}" type="presParOf" srcId="{1FD83CEE-A623-4D29-8DED-A7838E5098B7}" destId="{342707FD-70F3-41E6-9390-AD172086EFE5}" srcOrd="0" destOrd="0" presId="urn:microsoft.com/office/officeart/2005/8/layout/cycle7"/>
    <dgm:cxn modelId="{3D8D6AC9-6E8E-445A-AF52-76E9848C4A7F}" type="presParOf" srcId="{1763E6AC-7B67-44BC-85A4-29DF2ACC7109}" destId="{2E8AB3F9-4E4A-4F6E-8313-2D3D22554C29}" srcOrd="2" destOrd="0" presId="urn:microsoft.com/office/officeart/2005/8/layout/cycle7"/>
    <dgm:cxn modelId="{639D7FE7-A592-4EAD-81AD-8FB5724B2197}" type="presParOf" srcId="{1763E6AC-7B67-44BC-85A4-29DF2ACC7109}" destId="{2B29C7DD-87CE-478D-BBE8-5C4CFBD315A7}" srcOrd="3" destOrd="0" presId="urn:microsoft.com/office/officeart/2005/8/layout/cycle7"/>
    <dgm:cxn modelId="{044E2EAA-5F26-486D-AE18-95E54B1A5AB8}" type="presParOf" srcId="{2B29C7DD-87CE-478D-BBE8-5C4CFBD315A7}" destId="{A7DBF5D4-FCD1-4006-B76E-10C9AAE862B9}" srcOrd="0" destOrd="0" presId="urn:microsoft.com/office/officeart/2005/8/layout/cycle7"/>
    <dgm:cxn modelId="{9066F6F8-A8DA-4AC1-B1D9-E7F1DA8D990D}" type="presParOf" srcId="{1763E6AC-7B67-44BC-85A4-29DF2ACC7109}" destId="{9F6703C7-2AF8-4597-BA94-E186442F9944}" srcOrd="4" destOrd="0" presId="urn:microsoft.com/office/officeart/2005/8/layout/cycle7"/>
    <dgm:cxn modelId="{36A5E017-88F3-4EB1-9F06-215B88F71B4A}" type="presParOf" srcId="{1763E6AC-7B67-44BC-85A4-29DF2ACC7109}" destId="{E3D8AF0A-D10B-4593-A538-935270766C5C}" srcOrd="5" destOrd="0" presId="urn:microsoft.com/office/officeart/2005/8/layout/cycle7"/>
    <dgm:cxn modelId="{63D4360F-D4BA-4DE4-B745-653D54BFB62A}" type="presParOf" srcId="{E3D8AF0A-D10B-4593-A538-935270766C5C}" destId="{503B0FEF-31D1-460F-9401-85251A73754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24140-0380-4517-95FF-A37FF3FDDB63}">
      <dsp:nvSpPr>
        <dsp:cNvPr id="0" name=""/>
        <dsp:cNvSpPr/>
      </dsp:nvSpPr>
      <dsp:spPr>
        <a:xfrm>
          <a:off x="1090474" y="341710"/>
          <a:ext cx="2274391" cy="1137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900" kern="1200" dirty="0"/>
            <a:t>เจ้าหนี้คนเดิม</a:t>
          </a:r>
        </a:p>
      </dsp:txBody>
      <dsp:txXfrm>
        <a:off x="1123781" y="375017"/>
        <a:ext cx="2207777" cy="1070581"/>
      </dsp:txXfrm>
    </dsp:sp>
    <dsp:sp modelId="{1FD83CEE-A623-4D29-8DED-A7838E5098B7}">
      <dsp:nvSpPr>
        <dsp:cNvPr id="0" name=""/>
        <dsp:cNvSpPr/>
      </dsp:nvSpPr>
      <dsp:spPr>
        <a:xfrm rot="15950">
          <a:off x="3532427" y="720463"/>
          <a:ext cx="1340568" cy="3980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500" kern="1200"/>
        </a:p>
      </dsp:txBody>
      <dsp:txXfrm>
        <a:off x="3651832" y="800067"/>
        <a:ext cx="1101758" cy="238810"/>
      </dsp:txXfrm>
    </dsp:sp>
    <dsp:sp modelId="{2E8AB3F9-4E4A-4F6E-8313-2D3D22554C29}">
      <dsp:nvSpPr>
        <dsp:cNvPr id="0" name=""/>
        <dsp:cNvSpPr/>
      </dsp:nvSpPr>
      <dsp:spPr>
        <a:xfrm>
          <a:off x="5040557" y="360038"/>
          <a:ext cx="2274391" cy="1137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900" kern="1200" dirty="0"/>
            <a:t>ลูกหนี้</a:t>
          </a:r>
        </a:p>
      </dsp:txBody>
      <dsp:txXfrm>
        <a:off x="5073864" y="393345"/>
        <a:ext cx="2207777" cy="1070581"/>
      </dsp:txXfrm>
    </dsp:sp>
    <dsp:sp modelId="{2B29C7DD-87CE-478D-BBE8-5C4CFBD315A7}">
      <dsp:nvSpPr>
        <dsp:cNvPr id="0" name=""/>
        <dsp:cNvSpPr/>
      </dsp:nvSpPr>
      <dsp:spPr>
        <a:xfrm rot="8623484">
          <a:off x="3537667" y="2175281"/>
          <a:ext cx="1340568" cy="3980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500" kern="1200"/>
        </a:p>
      </dsp:txBody>
      <dsp:txXfrm rot="10800000">
        <a:off x="3657072" y="2254885"/>
        <a:ext cx="1101758" cy="238810"/>
      </dsp:txXfrm>
    </dsp:sp>
    <dsp:sp modelId="{9F6703C7-2AF8-4597-BA94-E186442F9944}">
      <dsp:nvSpPr>
        <dsp:cNvPr id="0" name=""/>
        <dsp:cNvSpPr/>
      </dsp:nvSpPr>
      <dsp:spPr>
        <a:xfrm>
          <a:off x="1100954" y="3251347"/>
          <a:ext cx="2274391" cy="1137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900" kern="1200" dirty="0"/>
            <a:t>เจ้าหนี้คนใหม่</a:t>
          </a:r>
        </a:p>
      </dsp:txBody>
      <dsp:txXfrm>
        <a:off x="1134261" y="3284654"/>
        <a:ext cx="2207777" cy="1070581"/>
      </dsp:txXfrm>
    </dsp:sp>
    <dsp:sp modelId="{E3D8AF0A-D10B-4593-A538-935270766C5C}">
      <dsp:nvSpPr>
        <dsp:cNvPr id="0" name=""/>
        <dsp:cNvSpPr/>
      </dsp:nvSpPr>
      <dsp:spPr>
        <a:xfrm rot="16187618">
          <a:off x="1562625" y="2166117"/>
          <a:ext cx="1340568" cy="3980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500" kern="1200"/>
        </a:p>
      </dsp:txBody>
      <dsp:txXfrm rot="10800000">
        <a:off x="1682030" y="2245721"/>
        <a:ext cx="1101758" cy="238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  <a:fld id="{A50FE73A-AABD-42A6-A287-4FCED66E14B4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24/06/63</a:t>
            </a:fld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r>
              <a:rPr lang="th-TH" dirty="0"/>
              <a:t>​</a:t>
            </a:r>
            <a:fld id="{92CA9D6F-658D-4219-97EA-C886E4A8C86A}" type="datetime1">
              <a:rPr lang="th-TH" smtClean="0"/>
              <a:pPr algn="r"/>
              <a:t>24/06/63</a:t>
            </a:fld>
            <a:r>
              <a:rPr lang="th-TH" dirty="0"/>
              <a:t>​</a:t>
            </a:r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A3C37BE-C303-496D-B5CD-85F2937540FC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2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th-TH"/>
              <a:t>​</a:t>
            </a:r>
            <a:fld id="{DE4255B8-ACCD-4060-973B-93A24B790896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94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740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30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3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71329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399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361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1007-1D12-4152-9641-4E05667EC6E6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5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021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สไลด์ชื่อเรื่อง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  <p:sp>
        <p:nvSpPr>
          <p:cNvPr id="11" name="ตัวแทนรูปภาพ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82620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7220E3D2-DA5E-4726-9521-C5D4C47284C7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768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29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938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160-F17D-46E9-97E4-2F7F7070CBED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70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92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252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1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240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4694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/>
        <p:txBody>
          <a:bodyPr rtlCol="0" anchor="ctr"/>
          <a:lstStyle/>
          <a:p>
            <a:pPr rtl="0"/>
            <a:r>
              <a:rPr lang="th-TH" dirty="0"/>
              <a:t>กฎหมายลักษณะแห่งหนี้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th-TH" dirty="0"/>
              <a:t>เพชร  ขวัญใจสกุล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ตัวแทนรูปภาพ 3" descr="เปิดหนังสือบนโต๊ะ และมีชั้นวางหนังสือรางๆ เป็นพื้นหลัง" title="รูปภาพตัวอย่า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1572CC7-FD53-4E64-B5D8-EF9B57D25817}"/>
              </a:ext>
            </a:extLst>
          </p:cNvPr>
          <p:cNvSpPr txBox="1"/>
          <p:nvPr/>
        </p:nvSpPr>
        <p:spPr>
          <a:xfrm>
            <a:off x="2355111" y="3886200"/>
            <a:ext cx="17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/>
              <a:t>ภาคเรียนที่ 1/2563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965BE64-8223-4366-B48F-DF9CBE3E9DCF}"/>
              </a:ext>
            </a:extLst>
          </p:cNvPr>
          <p:cNvSpPr txBox="1"/>
          <p:nvPr/>
        </p:nvSpPr>
        <p:spPr>
          <a:xfrm>
            <a:off x="5106573" y="1533378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ครั้งที่ </a:t>
            </a:r>
            <a:r>
              <a:rPr lang="en-US" b="1" dirty="0"/>
              <a:t> 7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4.  </a:t>
            </a:r>
            <a:r>
              <a:rPr lang="th-TH" b="1" dirty="0"/>
              <a:t>กรณีที่มีการชำระหนี้แทนลูกหนี้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4.1</a:t>
            </a:r>
            <a:r>
              <a:rPr lang="th-TH" b="1" dirty="0"/>
              <a:t>  มาตรา </a:t>
            </a:r>
            <a:r>
              <a:rPr lang="en-US" b="1" dirty="0"/>
              <a:t>229 </a:t>
            </a:r>
            <a:r>
              <a:rPr lang="th-TH" b="1" dirty="0"/>
              <a:t>(</a:t>
            </a:r>
            <a:r>
              <a:rPr lang="en-US" b="1" dirty="0"/>
              <a:t>1</a:t>
            </a:r>
            <a:r>
              <a:rPr lang="th-TH" b="1" dirty="0"/>
              <a:t>) หมายถึง </a:t>
            </a:r>
            <a:r>
              <a:rPr lang="th-TH" dirty="0"/>
              <a:t>กรณีลูกหนี้มีเจ้าหนี้อยู่หลายคน มีเจ้าหนี้คนหนึ่งมีสิทธิฐานะเหนือเจ้าหนี้อีกคนหนึ่ง ที่จะได้รับชำระหนี้ก่อนเนื่องจากมีบุริมสิทธิหรือมีสิทธิจำนอง จำนำ ดังนี้ ถ้าทรัพย์ของลูกหนี้ไม่พอชำระหนี้ทั้งหมด เจ้าหนี้คนที่มีสิทธิด้อยกว่าจะป้องกันผลประโยชน์ขอตนโดยออกเงินใช้หนี้ให้แก่เจ้าหนี้ที่มีสิทธิเหนือตนแทนลูกหนี้ และเข้ารับช่วงสิทธิเจ้าหนี้ที่มีสิทธิเหนือตนคนนั้น  </a:t>
            </a:r>
            <a:endParaRPr lang="en-US" dirty="0"/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981200" y="908720"/>
            <a:ext cx="8229600" cy="5415880"/>
          </a:xfrm>
        </p:spPr>
        <p:txBody>
          <a:bodyPr/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r>
              <a:rPr lang="th-TH" sz="3200" b="1" dirty="0"/>
              <a:t>                                ข.                               ค.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83832" y="2564904"/>
            <a:ext cx="295232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0000"/>
                </a:solidFill>
              </a:rPr>
              <a:t>ก</a:t>
            </a:r>
          </a:p>
        </p:txBody>
      </p:sp>
      <p:sp>
        <p:nvSpPr>
          <p:cNvPr id="7" name="ลูกศรลง 6"/>
          <p:cNvSpPr/>
          <p:nvPr/>
        </p:nvSpPr>
        <p:spPr>
          <a:xfrm>
            <a:off x="4655840" y="4365104"/>
            <a:ext cx="21602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ลง 7"/>
          <p:cNvSpPr/>
          <p:nvPr/>
        </p:nvSpPr>
        <p:spPr>
          <a:xfrm>
            <a:off x="7176120" y="4365104"/>
            <a:ext cx="21602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ขวา 8"/>
          <p:cNvSpPr/>
          <p:nvPr/>
        </p:nvSpPr>
        <p:spPr>
          <a:xfrm rot="10800000">
            <a:off x="5519936" y="5301208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/>
              <a:t>4.2</a:t>
            </a:r>
            <a:r>
              <a:rPr lang="th-TH" sz="2800" b="1" dirty="0"/>
              <a:t>  มาตรา </a:t>
            </a:r>
            <a:r>
              <a:rPr lang="en-US" sz="2800" b="1" dirty="0"/>
              <a:t>229 </a:t>
            </a:r>
            <a:r>
              <a:rPr lang="th-TH" sz="2800" b="1" dirty="0"/>
              <a:t>(</a:t>
            </a:r>
            <a:r>
              <a:rPr lang="en-US" sz="2800" b="1" dirty="0"/>
              <a:t>2</a:t>
            </a:r>
            <a:r>
              <a:rPr lang="th-TH" sz="2800" b="1" dirty="0"/>
              <a:t>) หมายถึง </a:t>
            </a:r>
            <a:r>
              <a:rPr lang="th-TH" sz="2800" dirty="0"/>
              <a:t>กรณีเป็นการซื้ออสังหาริมทรัพย์โดยติดจำนอง เมื่อผู้ซื้อได้ชำระหนี้ให้แก่ผู้รับจำนองแล้ว ผู้ซื้อก็รับช่วงสิทธิของผู้รับจำนอง เป็นผลให้อสังหาริมทรัพย์นั้นหลุดจำนองไปด้วย</a:t>
            </a:r>
            <a:endParaRPr lang="en-US" sz="2800" dirty="0"/>
          </a:p>
          <a:p>
            <a:endParaRPr lang="th-TH" sz="3600" b="1" dirty="0">
              <a:solidFill>
                <a:srgbClr val="FF0000"/>
              </a:solidFill>
            </a:endParaRPr>
          </a:p>
          <a:p>
            <a:r>
              <a:rPr lang="th-TH" sz="3600" b="1" dirty="0">
                <a:solidFill>
                  <a:srgbClr val="FF0000"/>
                </a:solidFill>
              </a:rPr>
              <a:t>                                                                               ข.</a:t>
            </a:r>
          </a:p>
          <a:p>
            <a:r>
              <a:rPr lang="th-TH" sz="3600" b="1" dirty="0">
                <a:solidFill>
                  <a:srgbClr val="FF0000"/>
                </a:solidFill>
              </a:rPr>
              <a:t>                                                         </a:t>
            </a:r>
          </a:p>
          <a:p>
            <a:r>
              <a:rPr lang="th-TH" sz="3600" b="1">
                <a:solidFill>
                  <a:srgbClr val="FF0000"/>
                </a:solidFill>
              </a:rPr>
              <a:t>                                                                                ค.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431704" y="4437983"/>
            <a:ext cx="19442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ก.</a:t>
            </a:r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 flipV="1">
            <a:off x="5519936" y="4365104"/>
            <a:ext cx="151216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5519936" y="5085184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 rot="5400000" flipH="1" flipV="1">
            <a:off x="6960096" y="4941168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4.3</a:t>
            </a:r>
            <a:r>
              <a:rPr lang="th-TH" dirty="0"/>
              <a:t> </a:t>
            </a:r>
            <a:r>
              <a:rPr lang="th-TH" b="1" dirty="0"/>
              <a:t> มาตรา </a:t>
            </a:r>
            <a:r>
              <a:rPr lang="en-US" b="1" dirty="0"/>
              <a:t>229 </a:t>
            </a:r>
            <a:r>
              <a:rPr lang="th-TH" b="1" dirty="0"/>
              <a:t>(</a:t>
            </a:r>
            <a:r>
              <a:rPr lang="en-US" b="1" dirty="0"/>
              <a:t>3</a:t>
            </a:r>
            <a:r>
              <a:rPr lang="th-TH" b="1" dirty="0"/>
              <a:t>) </a:t>
            </a:r>
            <a:r>
              <a:rPr lang="th-TH" dirty="0"/>
              <a:t>หมายถึง บุคคลผู้มีความผูกพันร่วมกับผู้อื่น หรือเพื่อผู้อื่นในอันจะต้องใช้หนี้มีส่วนได้เสียด้วยในการใช้หนี้นั้น และเข้าใช้หนี้นั้น จึงรับช่วงสิทธิได้โดยผลของกฎหมาย</a:t>
            </a:r>
          </a:p>
          <a:p>
            <a:endParaRPr lang="th-TH" dirty="0"/>
          </a:p>
          <a:p>
            <a:r>
              <a:rPr lang="th-TH" dirty="0">
                <a:solidFill>
                  <a:srgbClr val="FF0000"/>
                </a:solidFill>
              </a:rPr>
              <a:t>               </a:t>
            </a:r>
            <a:r>
              <a:rPr lang="th-TH" sz="3600" b="1" dirty="0">
                <a:solidFill>
                  <a:srgbClr val="FF0000"/>
                </a:solidFill>
              </a:rPr>
              <a:t>ก </a:t>
            </a:r>
          </a:p>
          <a:p>
            <a:r>
              <a:rPr lang="th-TH" sz="3600" b="1" dirty="0">
                <a:solidFill>
                  <a:srgbClr val="FF0000"/>
                </a:solidFill>
              </a:rPr>
              <a:t>           ผู้กู้</a:t>
            </a:r>
          </a:p>
          <a:p>
            <a:r>
              <a:rPr lang="th-TH" sz="3600" b="1" dirty="0">
                <a:solidFill>
                  <a:srgbClr val="FF0000"/>
                </a:solidFill>
              </a:rPr>
              <a:t>                                                                ค.</a:t>
            </a:r>
          </a:p>
          <a:p>
            <a:r>
              <a:rPr lang="th-TH" sz="3600" b="1" dirty="0">
                <a:solidFill>
                  <a:srgbClr val="FF0000"/>
                </a:solidFill>
              </a:rPr>
              <a:t>             ข.                                            ผู้ให้กู้</a:t>
            </a:r>
          </a:p>
          <a:p>
            <a:r>
              <a:rPr lang="th-TH" sz="3600" b="1" dirty="0">
                <a:solidFill>
                  <a:srgbClr val="FF0000"/>
                </a:solidFill>
              </a:rPr>
              <a:t>         ผู้ค้ำประกัน</a:t>
            </a:r>
            <a:endParaRPr lang="en-US" dirty="0">
              <a:solidFill>
                <a:srgbClr val="FF0000"/>
              </a:solidFill>
            </a:endParaRPr>
          </a:p>
          <a:p>
            <a:endParaRPr lang="th-TH" dirty="0"/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>
            <a:off x="2441642" y="3726313"/>
            <a:ext cx="252028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 flipV="1">
            <a:off x="2225618" y="4673370"/>
            <a:ext cx="27363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 rot="5400000" flipH="1" flipV="1">
            <a:off x="2118400" y="4580334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5.</a:t>
            </a:r>
            <a:r>
              <a:rPr lang="th-TH" sz="3600" b="1" dirty="0"/>
              <a:t>กรณีที่ผู้จะเสียสิทธิในทรัพย์ชำระหนี้แทนลูกหนี้</a:t>
            </a:r>
            <a:endParaRPr lang="th-TH" sz="3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มาตรา </a:t>
            </a:r>
            <a:r>
              <a:rPr lang="en-US" b="1" dirty="0"/>
              <a:t>230 </a:t>
            </a:r>
            <a:r>
              <a:rPr lang="th-TH" b="1" dirty="0"/>
              <a:t>หมายถึง </a:t>
            </a:r>
            <a:r>
              <a:rPr lang="th-TH" dirty="0"/>
              <a:t>กรณีเป็นเรื่องที่บุคคลภายนอกเข้าชำระหนี้ และผู้ที่ชำระหนี้เป็นผู้ที่เกี่ยวข้องกับทรัพย์สินของลูกหนี้ซึ่งเจ้าหนี้ตามคำพิพากษายึดทรัพย์บังคับคดีมาชำระหนี้ บุคคลภายนอกมีส่วนได้เสียในทรัพย์ที่ถูกยึดมา จึงเข้าชำระหนี้เป็นการไถ่ถอนทรัพย์มาจากการถูกยึดเพื่อที่ตนจะได้รับประโยชน์จากทรัพย์นั้น</a:t>
            </a:r>
            <a:endParaRPr lang="en-US" dirty="0"/>
          </a:p>
          <a:p>
            <a:r>
              <a:rPr lang="th-TH" b="1" dirty="0"/>
              <a:t>ฎีกาที่ </a:t>
            </a:r>
            <a:r>
              <a:rPr lang="en-US" b="1" dirty="0"/>
              <a:t>4175/2539</a:t>
            </a:r>
            <a:r>
              <a:rPr lang="en-US" dirty="0"/>
              <a:t> </a:t>
            </a: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6.  </a:t>
            </a:r>
            <a:r>
              <a:rPr lang="th-TH" b="1" dirty="0"/>
              <a:t>รับช่วงทรัพย์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6.1  </a:t>
            </a:r>
            <a:r>
              <a:rPr lang="th-TH" b="1" dirty="0"/>
              <a:t>รับช่วงทรัพย์คืออะไร</a:t>
            </a:r>
            <a:endParaRPr lang="en-US" dirty="0"/>
          </a:p>
          <a:p>
            <a:r>
              <a:rPr lang="th-TH" b="1" dirty="0"/>
              <a:t>มาตรา </a:t>
            </a:r>
            <a:r>
              <a:rPr lang="en-US" b="1" dirty="0"/>
              <a:t>226 </a:t>
            </a:r>
            <a:r>
              <a:rPr lang="th-TH" b="1" dirty="0"/>
              <a:t>วรรคสอง รับช่วงทรัพย์ </a:t>
            </a:r>
            <a:r>
              <a:rPr lang="th-TH" dirty="0"/>
              <a:t>คือเป็นการเปลี่ยนตัวทรัพย์ซึ่งเป็นวัตถุแห่งหนี้โดยผลของกฎหมาย เป็นการเอาทรัพย์อันหนึ่งเข้าแทนที่ทรัพย์อีกอันหนึ่งในฐานะอย่างเดียวกัน อันจะทำให้ทรัพย์ที่เข้าแทนทีตกอยู่ภายใต้บังคับชำระหนี้แทนทรัพย์เดิม</a:t>
            </a:r>
            <a:endParaRPr lang="en-US" dirty="0"/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AppData\Local\Microsoft\Windows\Temporary Internet Files\Content.IE5\WLEQE0TX\MC90029029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825" y="476672"/>
            <a:ext cx="2264875" cy="2544024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2567608" y="4509120"/>
            <a:ext cx="201622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ธนาคาร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680176" y="980728"/>
            <a:ext cx="216024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บริษัทประกันภัย</a:t>
            </a:r>
          </a:p>
        </p:txBody>
      </p:sp>
      <p:sp>
        <p:nvSpPr>
          <p:cNvPr id="7" name="วงรี 6"/>
          <p:cNvSpPr/>
          <p:nvPr/>
        </p:nvSpPr>
        <p:spPr>
          <a:xfrm>
            <a:off x="7032104" y="3140968"/>
            <a:ext cx="180020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ดำคนร้ายวางเพลิง</a:t>
            </a:r>
          </a:p>
        </p:txBody>
      </p:sp>
      <p:sp>
        <p:nvSpPr>
          <p:cNvPr id="8" name="สามเหลี่ยมหน้าจั่ว 7"/>
          <p:cNvSpPr/>
          <p:nvPr/>
        </p:nvSpPr>
        <p:spPr>
          <a:xfrm>
            <a:off x="3647728" y="1340768"/>
            <a:ext cx="792088" cy="792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ก</a:t>
            </a:r>
          </a:p>
        </p:txBody>
      </p:sp>
      <p:sp>
        <p:nvSpPr>
          <p:cNvPr id="9" name="ลูกศรลง 8"/>
          <p:cNvSpPr/>
          <p:nvPr/>
        </p:nvSpPr>
        <p:spPr>
          <a:xfrm rot="1707577">
            <a:off x="3791744" y="3140968"/>
            <a:ext cx="504056" cy="1440160"/>
          </a:xfrm>
          <a:prstGeom prst="downArrow">
            <a:avLst>
              <a:gd name="adj1" fmla="val 50000"/>
              <a:gd name="adj2" fmla="val 118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ลง 9"/>
          <p:cNvSpPr/>
          <p:nvPr/>
        </p:nvSpPr>
        <p:spPr>
          <a:xfrm rot="3589396">
            <a:off x="6960096" y="1844824"/>
            <a:ext cx="50405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ลง 10"/>
          <p:cNvSpPr/>
          <p:nvPr/>
        </p:nvSpPr>
        <p:spPr>
          <a:xfrm rot="7946413">
            <a:off x="6651497" y="2967289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4727848" y="32129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1,000,000</a:t>
            </a: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6.2  </a:t>
            </a:r>
            <a:r>
              <a:rPr lang="th-TH" b="1" dirty="0"/>
              <a:t>ลักษณะทั่วไปของรับช่วงทรัพย์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2800" dirty="0"/>
              <a:t>มาตรา </a:t>
            </a:r>
            <a:r>
              <a:rPr lang="en-US" sz="2800" dirty="0"/>
              <a:t>226 </a:t>
            </a:r>
            <a:r>
              <a:rPr lang="th-TH" sz="2800" dirty="0"/>
              <a:t>วรรคสอง เป็นเรื่องการให้ความหมายของรับช่วงทรัพย์</a:t>
            </a:r>
            <a:endParaRPr lang="en-US" sz="2800" dirty="0"/>
          </a:p>
          <a:p>
            <a:r>
              <a:rPr lang="th-TH" sz="2800" dirty="0"/>
              <a:t>มาตรา </a:t>
            </a:r>
            <a:r>
              <a:rPr lang="en-US" sz="2800" dirty="0"/>
              <a:t>228 </a:t>
            </a:r>
            <a:r>
              <a:rPr lang="th-TH" sz="2800" dirty="0"/>
              <a:t>เป็นเรื่องที่การชำระหนี้กลายเป็นพ้นวิสัยเพราะทรัพย์ซึ่งเป็นวัตถุแห่งหนี้สูญหาย หรือถูกทำลาย และลูกหนี้ได้ทรัพย์อื่นหรือค่าสินไหมทดแทนมา จึงให้เอาทรัพย์หรือค่าสินไหมทดแทนเข้าที่ทรัพย์ที่สูญหายหรือถูกทำลาย</a:t>
            </a:r>
            <a:endParaRPr lang="en-US" sz="2800" dirty="0"/>
          </a:p>
          <a:p>
            <a:r>
              <a:rPr lang="th-TH" sz="2800" dirty="0"/>
              <a:t>มาตรา </a:t>
            </a:r>
            <a:r>
              <a:rPr lang="en-US" sz="2800" dirty="0"/>
              <a:t>231 </a:t>
            </a:r>
            <a:r>
              <a:rPr lang="th-TH" sz="2800" dirty="0"/>
              <a:t>และ </a:t>
            </a:r>
            <a:r>
              <a:rPr lang="en-US" sz="2800" dirty="0"/>
              <a:t>232 </a:t>
            </a:r>
            <a:r>
              <a:rPr lang="th-TH" sz="2800" dirty="0"/>
              <a:t>เป็นเรื่องทรัพย์ที่จำนำ จำนอง หรืออยู่ในบุริมสิทธิได้เอาประกันภัยไว้ เมื่อต้องจ่ายเงินตามสัญญาประกันภัยเงินก็เข้าแทนที่ทรัพย์ที่จำนำ จำนอง หรืออยู่ภายใต้บังคับของบุริมสิทธิ </a:t>
            </a:r>
            <a:endParaRPr lang="en-US" sz="2800" dirty="0"/>
          </a:p>
          <a:p>
            <a:pPr>
              <a:buNone/>
            </a:pPr>
            <a:endParaRPr lang="th-TH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คำถามก่อนเรียน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/>
              <a:t>1. </a:t>
            </a:r>
            <a:r>
              <a:rPr lang="th-TH" sz="3600" dirty="0"/>
              <a:t>หนี้ คืออะไร</a:t>
            </a:r>
          </a:p>
          <a:p>
            <a:r>
              <a:rPr lang="en-US" sz="3600" dirty="0"/>
              <a:t>2. </a:t>
            </a:r>
            <a:r>
              <a:rPr lang="th-TH" sz="3600" dirty="0"/>
              <a:t>บ่อเกิดแห่งหนี้ คืออะไร</a:t>
            </a:r>
          </a:p>
          <a:p>
            <a:r>
              <a:rPr lang="en-US" sz="3600" dirty="0"/>
              <a:t>3. </a:t>
            </a:r>
            <a:r>
              <a:rPr lang="th-TH" sz="3600" dirty="0"/>
              <a:t>วัตถุแห่งหนี้ คืออะไร</a:t>
            </a:r>
          </a:p>
          <a:p>
            <a:r>
              <a:rPr lang="en-US" sz="3600" dirty="0"/>
              <a:t>4. </a:t>
            </a:r>
            <a:r>
              <a:rPr lang="th-TH" sz="3600" dirty="0"/>
              <a:t>หลักเกณฑ์ลูกหนี้ผิดนัดและเจ้าหนี้ผิดนัด</a:t>
            </a:r>
          </a:p>
          <a:p>
            <a:r>
              <a:rPr lang="en-US" sz="3600" dirty="0"/>
              <a:t>5. </a:t>
            </a:r>
            <a:r>
              <a:rPr lang="th-TH" sz="3600" dirty="0"/>
              <a:t>สิทธิการเรียกร้องให้ลูกหนี้ชำระหนี้</a:t>
            </a:r>
          </a:p>
          <a:p>
            <a:r>
              <a:rPr lang="en-US" sz="3600" dirty="0"/>
              <a:t>6. </a:t>
            </a:r>
            <a:r>
              <a:rPr lang="th-TH" sz="3600" dirty="0"/>
              <a:t>ค่าสินไหมทดแทน</a:t>
            </a:r>
          </a:p>
          <a:p>
            <a:r>
              <a:rPr lang="en-US" sz="3600" dirty="0"/>
              <a:t>7. </a:t>
            </a:r>
            <a:r>
              <a:rPr lang="th-TH" sz="3600" dirty="0"/>
              <a:t>การชำระหนี้กลายเป็นพ้นวิสัย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499E09-8EDF-4CA0-ADA1-001955F1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เนื้อหาในครั้งนี้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21FF4EF-5894-49F8-8354-F2E643051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/>
              <a:t>1. </a:t>
            </a:r>
            <a:r>
              <a:rPr lang="th-TH" sz="2400" b="1" dirty="0"/>
              <a:t>รับช่วงสิทธิคืออะไร </a:t>
            </a:r>
          </a:p>
          <a:p>
            <a:r>
              <a:rPr lang="en-US" sz="2400" b="1" dirty="0"/>
              <a:t>2. </a:t>
            </a:r>
            <a:r>
              <a:rPr lang="th-TH" sz="2400" b="1" dirty="0"/>
              <a:t>ลักษณะทั่วไปของรับช่วงสิทธิ</a:t>
            </a:r>
          </a:p>
          <a:p>
            <a:r>
              <a:rPr lang="en-US" sz="2400" b="1" dirty="0"/>
              <a:t>3. </a:t>
            </a:r>
            <a:r>
              <a:rPr lang="th-TH" sz="2400" b="1" dirty="0"/>
              <a:t>กรณีที่ลูกหนี้ใช้ค่าสินไหมทดแทนแก่เจ้าหนี้</a:t>
            </a:r>
          </a:p>
          <a:p>
            <a:r>
              <a:rPr lang="en-US" sz="2400" b="1" dirty="0"/>
              <a:t>4. </a:t>
            </a:r>
            <a:r>
              <a:rPr lang="th-TH" sz="2400" b="1" dirty="0"/>
              <a:t>กรณีที่มีการชำระหนี้แทนลูกหนี้</a:t>
            </a:r>
          </a:p>
          <a:p>
            <a:r>
              <a:rPr lang="en-US" sz="2400" b="1" dirty="0"/>
              <a:t>5.</a:t>
            </a:r>
            <a:r>
              <a:rPr lang="th-TH" sz="2400" b="1" dirty="0"/>
              <a:t> กรณีที่ผู้จะเสียสิทธิในทรัพย์ชำระหนี้แทนลูกหนี้</a:t>
            </a:r>
          </a:p>
          <a:p>
            <a:r>
              <a:rPr lang="en-US" sz="2400" b="1" dirty="0"/>
              <a:t>6.  </a:t>
            </a:r>
            <a:r>
              <a:rPr lang="th-TH" sz="2400" b="1"/>
              <a:t>รับช่วงทรัพย์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13465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/>
              <a:t>รับช่วงสิทธิและรับช่วงทรัพย์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/>
              <a:t>1. </a:t>
            </a:r>
            <a:r>
              <a:rPr lang="th-TH" sz="2800" b="1" dirty="0"/>
              <a:t>รับช่วงสิทธิคืออะไร (มาตรา </a:t>
            </a:r>
            <a:r>
              <a:rPr lang="en-US" sz="2800" b="1" dirty="0"/>
              <a:t>226 </a:t>
            </a:r>
            <a:r>
              <a:rPr lang="th-TH" sz="2800" b="1" dirty="0"/>
              <a:t>วรรคแรก)</a:t>
            </a:r>
            <a:endParaRPr lang="en-US" sz="1600" dirty="0"/>
          </a:p>
          <a:p>
            <a:r>
              <a:rPr lang="th-TH" sz="2800" b="1" dirty="0"/>
              <a:t>รับช่วงสิทธิ</a:t>
            </a:r>
            <a:r>
              <a:rPr lang="th-TH" sz="2800" dirty="0"/>
              <a:t> คือการที่สิทธิเรียกร้องเปลี่ยนมือจากเจ้าหนี้คนเดิมไปยังเจ้าหนี้คนใหม่ </a:t>
            </a:r>
            <a:r>
              <a:rPr lang="th-TH" sz="2800" i="1" u="sng" dirty="0">
                <a:solidFill>
                  <a:srgbClr val="FF0000"/>
                </a:solidFill>
              </a:rPr>
              <a:t>โดยผลของกฎหมาย</a:t>
            </a:r>
            <a:r>
              <a:rPr lang="en-US" sz="2800" i="1" u="sng" dirty="0">
                <a:solidFill>
                  <a:srgbClr val="FF0000"/>
                </a:solidFill>
              </a:rPr>
              <a:t>  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3600" dirty="0"/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</p:nvPr>
        </p:nvGraphicFramePr>
        <p:xfrm>
          <a:off x="1991544" y="155679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68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2. </a:t>
            </a:r>
            <a:r>
              <a:rPr lang="th-TH" b="1" dirty="0"/>
              <a:t>ลักษณะทั่วไปของรับช่วงสิทธิ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2800" b="1" dirty="0"/>
              <a:t>(</a:t>
            </a:r>
            <a:r>
              <a:rPr lang="en-US" sz="2800" b="1" dirty="0"/>
              <a:t>1</a:t>
            </a:r>
            <a:r>
              <a:rPr lang="th-TH" sz="2800" b="1" dirty="0"/>
              <a:t>)</a:t>
            </a:r>
            <a:r>
              <a:rPr lang="en-US" sz="2800" b="1" dirty="0"/>
              <a:t>  </a:t>
            </a:r>
            <a:r>
              <a:rPr lang="th-TH" sz="2800" b="1" dirty="0"/>
              <a:t>รับช่วงสิทธิเกิดขึ้นโดยผลของกฎหมาย</a:t>
            </a:r>
            <a:endParaRPr lang="en-US" sz="2800" dirty="0"/>
          </a:p>
          <a:p>
            <a:pPr>
              <a:buNone/>
            </a:pPr>
            <a:r>
              <a:rPr lang="th-TH" sz="2800" dirty="0"/>
              <a:t>           การรับช่วงสิทธิต้องเกิดขึ้นโดยผลของกฎหมายเท่านั้น โดยไม่คำนึงถึงว่าคู่กรณีประสงค์จะให้มีผลตามนั้นหรือไม่ กรณีไม่ใช่เป็นเรื่องที่เกิดจากเจตนาของคู่สัญญา </a:t>
            </a:r>
          </a:p>
          <a:p>
            <a:pPr>
              <a:buNone/>
            </a:pPr>
            <a:r>
              <a:rPr lang="th-TH" sz="2800" dirty="0"/>
              <a:t>   (</a:t>
            </a:r>
            <a:r>
              <a:rPr lang="en-US" sz="2800" dirty="0"/>
              <a:t>2</a:t>
            </a:r>
            <a:r>
              <a:rPr lang="th-TH" sz="2800" dirty="0"/>
              <a:t>) </a:t>
            </a:r>
            <a:r>
              <a:rPr lang="th-TH" sz="2800" b="1" dirty="0"/>
              <a:t>รับช่วงสิทธิมีจำกัดอยู่เฉพาะที่กฎหมายกำหนดไว้</a:t>
            </a:r>
            <a:endParaRPr lang="en-US" sz="2800" dirty="0"/>
          </a:p>
          <a:p>
            <a:pPr>
              <a:buNone/>
            </a:pPr>
            <a:r>
              <a:rPr lang="th-TH" sz="2800" dirty="0"/>
              <a:t>       คือต้องเป็นกรณีที่กฎหมายบัญญัติให้รับช่วงสิทธิได้เท่านั้น </a:t>
            </a:r>
          </a:p>
          <a:p>
            <a:pPr>
              <a:buNone/>
            </a:pPr>
            <a:r>
              <a:rPr lang="th-TH" sz="2800" dirty="0"/>
              <a:t>       ฎีกาที่ 389/2538</a:t>
            </a:r>
          </a:p>
          <a:p>
            <a:pPr>
              <a:buNone/>
            </a:pPr>
            <a:endParaRPr lang="th-TH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th-TH" b="1" dirty="0"/>
              <a:t>(</a:t>
            </a:r>
            <a:r>
              <a:rPr lang="en-US" b="1" dirty="0"/>
              <a:t>3</a:t>
            </a:r>
            <a:r>
              <a:rPr lang="th-TH" b="1" dirty="0"/>
              <a:t>)  รับช่วงสิทธิเกิดขึ้นจากการชำระหนี้ของผู้มีส่วนได้เสีย</a:t>
            </a:r>
            <a:endParaRPr lang="en-US" sz="1400" dirty="0"/>
          </a:p>
          <a:p>
            <a:pPr>
              <a:buNone/>
            </a:pPr>
            <a:r>
              <a:rPr lang="th-TH" sz="2800" b="1" dirty="0"/>
              <a:t>           ผู้มีส่วนได้เสีย </a:t>
            </a:r>
            <a:r>
              <a:rPr lang="th-TH" sz="2800" dirty="0"/>
              <a:t>หมายถึงผู้ที่มีส่วนได้เสียตามกฎหมายในอันที่จะเข้าไปชำระหนี้ กล่าวคือ การไม่ชำระหนี้จะมีผลทางกฎหมายกระทบกระเทือนถึงสิทธิหรือผลประโยชน์ของเขา</a:t>
            </a:r>
            <a:endParaRPr lang="en-US" sz="1600" dirty="0"/>
          </a:p>
          <a:p>
            <a:pPr>
              <a:buNone/>
            </a:pPr>
            <a:r>
              <a:rPr lang="th-TH" sz="2800" b="1" dirty="0"/>
              <a:t>             ฎีกาที่  1608/2529</a:t>
            </a:r>
            <a:r>
              <a:rPr lang="th-TH" sz="2800" dirty="0"/>
              <a:t>  </a:t>
            </a:r>
          </a:p>
          <a:p>
            <a:pPr>
              <a:buNone/>
            </a:pPr>
            <a:r>
              <a:rPr lang="th-TH" b="1" dirty="0"/>
              <a:t>     (</a:t>
            </a:r>
            <a:r>
              <a:rPr lang="en-US" b="1" dirty="0"/>
              <a:t>4</a:t>
            </a:r>
            <a:r>
              <a:rPr lang="th-TH" b="1" dirty="0"/>
              <a:t>) รับช่วงสิทธิมีผลให้ผู้ชำระหนี้เข้าสวมสิทธิของผู้ชำระหนี้</a:t>
            </a:r>
            <a:endParaRPr lang="en-US" sz="1400" dirty="0"/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 </a:t>
            </a:r>
            <a:r>
              <a:rPr lang="th-TH" b="1" dirty="0"/>
              <a:t>กรณีที่ลูกหนี้ใช้ค่าสินไหมทดแทนแก่เจ้าหนี้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b="1" dirty="0"/>
              <a:t>มาตรา </a:t>
            </a:r>
            <a:r>
              <a:rPr lang="en-US" sz="2800" b="1" dirty="0"/>
              <a:t>227</a:t>
            </a:r>
            <a:r>
              <a:rPr lang="th-TH" sz="2800" b="1" dirty="0"/>
              <a:t>  หมายถึง</a:t>
            </a:r>
            <a:r>
              <a:rPr lang="th-TH" sz="2800" dirty="0"/>
              <a:t> กรณีที่ลูกหนี้รับช่วงสิทธิของเจ้าหนี้ เมื่อได้ใช้ค่าสินไหมทดแทนเต็มราคาทรัพย์หรือสิทธินั้นให้แก่เจ้าหนี้แล้ว เพื่อความเสียหายอันเกิดแก่ทรัพย์หรือสิทธินั้น</a:t>
            </a:r>
            <a:endParaRPr lang="en-US" sz="2800" dirty="0"/>
          </a:p>
          <a:p>
            <a:endParaRPr lang="th-TH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AppData\Local\Microsoft\Windows\Temporary Internet Files\Content.IE5\WLEQE0TX\MC90029029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817" y="1124744"/>
            <a:ext cx="2264875" cy="2544024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2495600" y="5013176"/>
            <a:ext cx="223224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0000"/>
                </a:solidFill>
              </a:rPr>
              <a:t>บริษัทประกันภัย</a:t>
            </a:r>
          </a:p>
        </p:txBody>
      </p:sp>
      <p:sp>
        <p:nvSpPr>
          <p:cNvPr id="6" name="ลูกศรขวา 5"/>
          <p:cNvSpPr/>
          <p:nvPr/>
        </p:nvSpPr>
        <p:spPr>
          <a:xfrm rot="18376612">
            <a:off x="3862235" y="4134727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 6"/>
          <p:cNvSpPr/>
          <p:nvPr/>
        </p:nvSpPr>
        <p:spPr>
          <a:xfrm>
            <a:off x="5375920" y="5301208"/>
            <a:ext cx="158417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7320136" y="4725144"/>
            <a:ext cx="187220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คนร้ายวางเพลิง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977023FB0AB7FF4692185879F51422A4" ma:contentTypeVersion="10" ma:contentTypeDescription="สร้างเอกสารใหม่" ma:contentTypeScope="" ma:versionID="0ed9bb9844f1e009a5174a7afb6db91b">
  <xsd:schema xmlns:xsd="http://www.w3.org/2001/XMLSchema" xmlns:xs="http://www.w3.org/2001/XMLSchema" xmlns:p="http://schemas.microsoft.com/office/2006/metadata/properties" xmlns:ns3="628c7f2a-053a-435c-aff2-f98bc80c6f0d" targetNamespace="http://schemas.microsoft.com/office/2006/metadata/properties" ma:root="true" ma:fieldsID="8261613546a8b8d90a83294e6f7df443" ns3:_="">
    <xsd:import namespace="628c7f2a-053a-435c-aff2-f98bc80c6f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c7f2a-053a-435c-aff2-f98bc80c6f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37BA76-B494-41D4-8A3D-1978EB6323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F1B077-C9EE-4F3D-ADDD-7D747E932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c7f2a-053a-435c-aff2-f98bc80c6f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868</Words>
  <Application>Microsoft Office PowerPoint</Application>
  <PresentationFormat>แบบจอกว้าง</PresentationFormat>
  <Paragraphs>81</Paragraphs>
  <Slides>17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1" baseType="lpstr">
      <vt:lpstr>Arial</vt:lpstr>
      <vt:lpstr>Garamond</vt:lpstr>
      <vt:lpstr>Leelawadee</vt:lpstr>
      <vt:lpstr>ชีวภาพ</vt:lpstr>
      <vt:lpstr>กฎหมายลักษณะแห่งหนี้</vt:lpstr>
      <vt:lpstr>คำถามก่อนเรียน</vt:lpstr>
      <vt:lpstr>เนื้อหาในครั้งนี้</vt:lpstr>
      <vt:lpstr>รับช่วงสิทธิและรับช่วงทรัพย์</vt:lpstr>
      <vt:lpstr>งานนำเสนอ PowerPoint</vt:lpstr>
      <vt:lpstr>2. ลักษณะทั่วไปของรับช่วงสิทธิ</vt:lpstr>
      <vt:lpstr>งานนำเสนอ PowerPoint</vt:lpstr>
      <vt:lpstr>3. กรณีที่ลูกหนี้ใช้ค่าสินไหมทดแทนแก่เจ้าหนี้</vt:lpstr>
      <vt:lpstr>งานนำเสนอ PowerPoint</vt:lpstr>
      <vt:lpstr>4.  กรณีที่มีการชำระหนี้แทนลูกหนี้</vt:lpstr>
      <vt:lpstr>งานนำเสนอ PowerPoint</vt:lpstr>
      <vt:lpstr>งานนำเสนอ PowerPoint</vt:lpstr>
      <vt:lpstr>งานนำเสนอ PowerPoint</vt:lpstr>
      <vt:lpstr>5.กรณีที่ผู้จะเสียสิทธิในทรัพย์ชำระหนี้แทนลูกหนี้</vt:lpstr>
      <vt:lpstr>6.  รับช่วงทรัพย์</vt:lpstr>
      <vt:lpstr>งานนำเสนอ PowerPoint</vt:lpstr>
      <vt:lpstr>6.2  ลักษณะทั่วไปของรับช่วงทรัพย์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2020-05-27T07:23:12Z</dcterms:created>
  <dcterms:modified xsi:type="dcterms:W3CDTF">2020-06-24T15:42:22Z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0x010100977023FB0AB7FF4692185879F51422A4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