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508" r:id="rId2"/>
    <p:sldId id="509" r:id="rId3"/>
    <p:sldId id="487" r:id="rId4"/>
    <p:sldId id="488" r:id="rId5"/>
    <p:sldId id="493" r:id="rId6"/>
    <p:sldId id="331" r:id="rId7"/>
    <p:sldId id="496" r:id="rId8"/>
    <p:sldId id="497" r:id="rId9"/>
    <p:sldId id="499" r:id="rId10"/>
    <p:sldId id="502" r:id="rId11"/>
    <p:sldId id="504" r:id="rId12"/>
    <p:sldId id="506" r:id="rId13"/>
    <p:sldId id="51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CBA69-C525-40B1-8D47-CBF93294BC9B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EF91BC-7511-4056-9024-037EA17C0F4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43080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C13427-DB71-40E0-9AB6-C4514BB0D02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0BCAD2B-7028-46BC-8624-E3007C351B9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h-TH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ordia New" panose="020B0304020202020204" pitchFamily="34" charset="-34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3568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50642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6451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39430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568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44298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673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0087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603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76967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4929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5134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93066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11820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6126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1093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F3FF3-E652-43EA-A0DD-BFF770B95966}" type="datetimeFigureOut">
              <a:rPr lang="th-TH" smtClean="0"/>
              <a:t>08/06/64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53AE05-9FF5-4F1C-8393-D52FE4C61A5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208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AutoShape 2"/>
          <p:cNvSpPr>
            <a:spLocks noChangeArrowheads="1"/>
          </p:cNvSpPr>
          <p:nvPr/>
        </p:nvSpPr>
        <p:spPr bwMode="auto">
          <a:xfrm>
            <a:off x="1752600" y="1616076"/>
            <a:ext cx="2971800" cy="59372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แผนการตลาด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63" name="AutoShape 3"/>
          <p:cNvSpPr>
            <a:spLocks noChangeArrowheads="1"/>
          </p:cNvSpPr>
          <p:nvPr/>
        </p:nvSpPr>
        <p:spPr bwMode="auto">
          <a:xfrm>
            <a:off x="4943475" y="1628776"/>
            <a:ext cx="2736850" cy="59372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แผนการผลิต/บริการ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64" name="AutoShape 4"/>
          <p:cNvSpPr>
            <a:spLocks noChangeArrowheads="1"/>
          </p:cNvSpPr>
          <p:nvPr/>
        </p:nvSpPr>
        <p:spPr bwMode="auto">
          <a:xfrm>
            <a:off x="7772400" y="1616076"/>
            <a:ext cx="2743200" cy="5937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แผนการจัดการ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65" name="AutoShape 5"/>
          <p:cNvSpPr>
            <a:spLocks noChangeArrowheads="1"/>
          </p:cNvSpPr>
          <p:nvPr/>
        </p:nvSpPr>
        <p:spPr bwMode="auto">
          <a:xfrm>
            <a:off x="3835400" y="115888"/>
            <a:ext cx="4953000" cy="5334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CC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แนวคิดธุรกิจ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66" name="AutoShape 6"/>
          <p:cNvSpPr>
            <a:spLocks noChangeArrowheads="1"/>
          </p:cNvSpPr>
          <p:nvPr/>
        </p:nvSpPr>
        <p:spPr bwMode="auto">
          <a:xfrm>
            <a:off x="3798889" y="763588"/>
            <a:ext cx="5026025" cy="5334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CC00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วิเคราะห์สภาพแวดล้อมทางธุรกิจ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67" name="Rectangle 7"/>
          <p:cNvSpPr>
            <a:spLocks noChangeArrowheads="1"/>
          </p:cNvSpPr>
          <p:nvPr/>
        </p:nvSpPr>
        <p:spPr bwMode="auto">
          <a:xfrm>
            <a:off x="1676400" y="2286000"/>
            <a:ext cx="3124200" cy="1066800"/>
          </a:xfrm>
          <a:prstGeom prst="rect">
            <a:avLst/>
          </a:prstGeom>
          <a:noFill/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สินค้าอะไร ขายให้ใคร ขายที่ไหน </a:t>
            </a:r>
            <a:b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</a:b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ขายอย่างไร   ราคาเท่าไหร่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ตำแหน่งของผลิตภัณฑ์  กลยุทธ์การแข่งขัน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68" name="Rectangle 8"/>
          <p:cNvSpPr>
            <a:spLocks noChangeArrowheads="1"/>
          </p:cNvSpPr>
          <p:nvPr/>
        </p:nvSpPr>
        <p:spPr bwMode="auto">
          <a:xfrm>
            <a:off x="4902200" y="2276475"/>
            <a:ext cx="2819400" cy="3810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ที่ตั้ง อาคาร ขั้นตอนการผลิต/บริการ </a:t>
            </a:r>
          </a:p>
        </p:txBody>
      </p:sp>
      <p:sp>
        <p:nvSpPr>
          <p:cNvPr id="552969" name="AutoShape 9"/>
          <p:cNvSpPr>
            <a:spLocks noChangeArrowheads="1"/>
          </p:cNvSpPr>
          <p:nvPr/>
        </p:nvSpPr>
        <p:spPr bwMode="auto">
          <a:xfrm>
            <a:off x="4589859" y="6107620"/>
            <a:ext cx="3527425" cy="536575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>
            <a:solidFill>
              <a:srgbClr val="66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แผนการเงิน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70" name="Rectangle 10"/>
          <p:cNvSpPr>
            <a:spLocks noChangeArrowheads="1"/>
          </p:cNvSpPr>
          <p:nvPr/>
        </p:nvSpPr>
        <p:spPr bwMode="auto">
          <a:xfrm>
            <a:off x="1676400" y="3429000"/>
            <a:ext cx="31242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ประมาณการยอดขาย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(5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ปี)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ปี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x1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จำนวน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yy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ชิ้น ชิ้นละ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zz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=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xxx,xxx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ปี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x2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จำนวน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yy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ชิ้น ชิ้นละ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zz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=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xxx,xxx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71" name="Rectangle 11"/>
          <p:cNvSpPr>
            <a:spLocks noChangeArrowheads="1"/>
          </p:cNvSpPr>
          <p:nvPr/>
        </p:nvSpPr>
        <p:spPr bwMode="auto">
          <a:xfrm>
            <a:off x="1676400" y="4495800"/>
            <a:ext cx="3124200" cy="121920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ประมาณการค่าใช้จ่ายทางการตลาด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โฆษณา ประชาสัมพันธ์ ส่วนลดการตลาด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จ้างพนักงานขาย ตกแต่งหน้าร้าน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ปี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xx =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xxx,xxx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72" name="Rectangle 12"/>
          <p:cNvSpPr>
            <a:spLocks noChangeArrowheads="1"/>
          </p:cNvSpPr>
          <p:nvPr/>
        </p:nvSpPr>
        <p:spPr bwMode="auto">
          <a:xfrm>
            <a:off x="4871864" y="3429000"/>
            <a:ext cx="2819400" cy="9906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ประมาณการค่าใช้จ่ายการผลิต (ซื้อซอฟท์แวร์)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ปี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x1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จำนวน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yy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ชิ้น ชิ้นละ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zz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=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x,xxx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ปี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x2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จำนวน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yy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ชิ้น ชิ้นละ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zz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=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x,xxx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</a:p>
        </p:txBody>
      </p:sp>
      <p:sp>
        <p:nvSpPr>
          <p:cNvPr id="552973" name="Rectangle 13"/>
          <p:cNvSpPr>
            <a:spLocks noChangeArrowheads="1"/>
          </p:cNvSpPr>
          <p:nvPr/>
        </p:nvSpPr>
        <p:spPr bwMode="auto">
          <a:xfrm>
            <a:off x="4943872" y="2636912"/>
            <a:ext cx="2819400" cy="6096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ลงทุนในสินทรัพย์ถาวร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ที่ดิน เครื่องจักร... ปี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xx =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xxx,xxx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74" name="Rectangle 14"/>
          <p:cNvSpPr>
            <a:spLocks noChangeArrowheads="1"/>
          </p:cNvSpPr>
          <p:nvPr/>
        </p:nvSpPr>
        <p:spPr bwMode="auto">
          <a:xfrm>
            <a:off x="4902200" y="4508500"/>
            <a:ext cx="2819400" cy="12192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ประมาณการค่าใช้จ่ายการผลิต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โสหุ้ยการผลิต                   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x,xxx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ค่าแรง                           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x,xxx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75" name="Rectangle 15"/>
          <p:cNvSpPr>
            <a:spLocks noChangeArrowheads="1"/>
          </p:cNvSpPr>
          <p:nvPr/>
        </p:nvSpPr>
        <p:spPr bwMode="auto">
          <a:xfrm>
            <a:off x="7772400" y="3429000"/>
            <a:ext cx="2819400" cy="9906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ประมาณการต้นทุนดำเนินการเงินเดือน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เงินเดือนผู้บริหารปี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xx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=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x,xxx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เงินเดือนสำนักงาน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xx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=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x,xxx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76" name="Rectangle 16"/>
          <p:cNvSpPr>
            <a:spLocks noChangeArrowheads="1"/>
          </p:cNvSpPr>
          <p:nvPr/>
        </p:nvSpPr>
        <p:spPr bwMode="auto">
          <a:xfrm>
            <a:off x="7772400" y="2701925"/>
            <a:ext cx="2819400" cy="6096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ลงทุนในสินทรัพย์ถาวร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ที่ดิน อุปกรณ์</a:t>
            </a:r>
            <a:r>
              <a:rPr kumimoji="0" lang="th-TH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สนง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... ปี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xx =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xxx,xxx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2977" name="Rectangle 17"/>
          <p:cNvSpPr>
            <a:spLocks noChangeArrowheads="1"/>
          </p:cNvSpPr>
          <p:nvPr/>
        </p:nvSpPr>
        <p:spPr bwMode="auto">
          <a:xfrm>
            <a:off x="7772400" y="2286000"/>
            <a:ext cx="2819400" cy="381000"/>
          </a:xfrm>
          <a:prstGeom prst="rect">
            <a:avLst/>
          </a:prstGeom>
          <a:noFill/>
          <a:ln w="9525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ผังองค์กร ตำแหน่งงาน เงินเดือน</a:t>
            </a:r>
          </a:p>
        </p:txBody>
      </p:sp>
      <p:sp>
        <p:nvSpPr>
          <p:cNvPr id="552978" name="Rectangle 18"/>
          <p:cNvSpPr>
            <a:spLocks noChangeArrowheads="1"/>
          </p:cNvSpPr>
          <p:nvPr/>
        </p:nvSpPr>
        <p:spPr bwMode="auto">
          <a:xfrm>
            <a:off x="7772400" y="4495800"/>
            <a:ext cx="2819400" cy="1219200"/>
          </a:xfrm>
          <a:prstGeom prst="rect">
            <a:avLst/>
          </a:prstGeom>
          <a:solidFill>
            <a:schemeClr val="bg1"/>
          </a:solidFill>
          <a:ln w="9525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ประมาณการค่าใช้จ่ายสำนักงาน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โสหุ้ย                            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x,xxx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วัสดุสำนักงาน                  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x,xxx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บาท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cxnSp>
        <p:nvCxnSpPr>
          <p:cNvPr id="21523" name="AutoShape 19"/>
          <p:cNvCxnSpPr>
            <a:cxnSpLocks noChangeShapeType="1"/>
            <a:stCxn id="552971" idx="2"/>
            <a:endCxn id="552969" idx="0"/>
          </p:cNvCxnSpPr>
          <p:nvPr/>
        </p:nvCxnSpPr>
        <p:spPr bwMode="auto">
          <a:xfrm rot="16200000" flipH="1">
            <a:off x="4599726" y="4353774"/>
            <a:ext cx="392620" cy="311507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1524" name="AutoShape 20"/>
          <p:cNvCxnSpPr>
            <a:cxnSpLocks noChangeShapeType="1"/>
            <a:stCxn id="552978" idx="2"/>
            <a:endCxn id="552969" idx="0"/>
          </p:cNvCxnSpPr>
          <p:nvPr/>
        </p:nvCxnSpPr>
        <p:spPr bwMode="auto">
          <a:xfrm rot="5400000">
            <a:off x="7571526" y="4497046"/>
            <a:ext cx="392620" cy="282852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1525" name="AutoShape 21"/>
          <p:cNvCxnSpPr>
            <a:cxnSpLocks noChangeShapeType="1"/>
            <a:stCxn id="552974" idx="2"/>
            <a:endCxn id="552969" idx="0"/>
          </p:cNvCxnSpPr>
          <p:nvPr/>
        </p:nvCxnSpPr>
        <p:spPr bwMode="auto">
          <a:xfrm>
            <a:off x="6311900" y="5727700"/>
            <a:ext cx="41672" cy="37992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26" name="AutoShape 22"/>
          <p:cNvCxnSpPr>
            <a:cxnSpLocks noChangeShapeType="1"/>
            <a:stCxn id="552966" idx="2"/>
            <a:endCxn id="552963" idx="0"/>
          </p:cNvCxnSpPr>
          <p:nvPr/>
        </p:nvCxnSpPr>
        <p:spPr bwMode="auto">
          <a:xfrm>
            <a:off x="6311900" y="1296989"/>
            <a:ext cx="0" cy="3317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27" name="AutoShape 23"/>
          <p:cNvCxnSpPr>
            <a:cxnSpLocks noChangeShapeType="1"/>
            <a:stCxn id="552965" idx="2"/>
            <a:endCxn id="552966" idx="0"/>
          </p:cNvCxnSpPr>
          <p:nvPr/>
        </p:nvCxnSpPr>
        <p:spPr bwMode="auto">
          <a:xfrm>
            <a:off x="6311900" y="649288"/>
            <a:ext cx="0" cy="114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28" name="AutoShape 24"/>
          <p:cNvCxnSpPr>
            <a:cxnSpLocks noChangeShapeType="1"/>
            <a:stCxn id="552966" idx="2"/>
            <a:endCxn id="552962" idx="0"/>
          </p:cNvCxnSpPr>
          <p:nvPr/>
        </p:nvCxnSpPr>
        <p:spPr bwMode="auto">
          <a:xfrm rot="5400000">
            <a:off x="4615657" y="-80168"/>
            <a:ext cx="319087" cy="3073400"/>
          </a:xfrm>
          <a:prstGeom prst="bentConnector3">
            <a:avLst>
              <a:gd name="adj1" fmla="val 4975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1529" name="AutoShape 25"/>
          <p:cNvCxnSpPr>
            <a:cxnSpLocks noChangeShapeType="1"/>
            <a:stCxn id="552966" idx="2"/>
            <a:endCxn id="552964" idx="0"/>
          </p:cNvCxnSpPr>
          <p:nvPr/>
        </p:nvCxnSpPr>
        <p:spPr bwMode="auto">
          <a:xfrm rot="16200000" flipH="1">
            <a:off x="7568407" y="40482"/>
            <a:ext cx="319087" cy="2832100"/>
          </a:xfrm>
          <a:prstGeom prst="bentConnector3">
            <a:avLst>
              <a:gd name="adj1" fmla="val 4975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52986" name="Line 26"/>
          <p:cNvSpPr>
            <a:spLocks noChangeShapeType="1"/>
          </p:cNvSpPr>
          <p:nvPr/>
        </p:nvSpPr>
        <p:spPr bwMode="auto">
          <a:xfrm>
            <a:off x="6311900" y="6597650"/>
            <a:ext cx="0" cy="260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>
              <a:ln>
                <a:noFill/>
              </a:ln>
              <a:solidFill>
                <a:srgbClr val="DFDBD5">
                  <a:lumMod val="50000"/>
                </a:srgbClr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27" name="ชื่อเรื่อง 1">
            <a:extLst>
              <a:ext uri="{FF2B5EF4-FFF2-40B4-BE49-F238E27FC236}">
                <a16:creationId xmlns:a16="http://schemas.microsoft.com/office/drawing/2014/main" id="{E4979776-32A8-4207-AE1C-F49A14D453A8}"/>
              </a:ext>
            </a:extLst>
          </p:cNvPr>
          <p:cNvSpPr txBox="1">
            <a:spLocks/>
          </p:cNvSpPr>
          <p:nvPr/>
        </p:nvSpPr>
        <p:spPr>
          <a:xfrm>
            <a:off x="0" y="124388"/>
            <a:ext cx="3364632" cy="639200"/>
          </a:xfrm>
          <a:prstGeom prst="rect">
            <a:avLst/>
          </a:prstGeom>
          <a:solidFill>
            <a:srgbClr val="92D05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h-TH" sz="2800" dirty="0"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บทที่ 6 สภาพแวดล้อมทางธุรกิจ</a:t>
            </a:r>
            <a:endParaRPr lang="en-US" sz="2800" dirty="0">
              <a:effectLst/>
              <a:latin typeface="Angsana New" panose="02020603050405020304" pitchFamily="18" charset="-34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91953" y="1230288"/>
            <a:ext cx="10839635" cy="57214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2.2 สภาพแวดล้อมในการดำเนินการ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Task Environment)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จะเป็นสภาพแวดล้อมในด้านต่าง ๆ ที่ส่งผลต่อการดำเนินงานของธุรกิจโดยตรงในการบรรลุเป้าหมายที่ธุรกิจกำหนดไว้ สภาพแวดล้อมที่เกี่ยวข้องกับงาน ได้แก่ ลูกค้า ผู้จำหน่ายปัจจัยการผลิต  ตลาดแรงงาน คู่แข่งขัน  กฎ ระเบียบ พันธมิตร  ทรัพยากรธรรมชาติ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2.2.1 ลูกค้า  กล่าวคือ ผู้ก่อให้เกิดรายได้ ลูกค้าคือผู้มีพระคุณเปรียบ เสมือนพระเจ้า ธุรกิจจะต้องเป็นผู้ผลิตหรือผู้ให้บริการจะต้องคอยรับใช้ลูกค้าอย่างจริงใจติดตามการเปลี่ยนรสนิยมของลูกค้า ให้สามารถสนองตอบความต้องการได้อย่างทันท่วงที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2.2.2 ผู้จำหน่ายปัจจัยการผลิต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Suppliers)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ผู้ที่เชื่อมโยงลูกค้าทั้งหมดของธุรกิจในระบบการส่งมอบคุณค่า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Value Delivery System)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โดยทำหน้าที่ในการจัดหาทรัพยากรที่ธุรกิจนำมาใช้ผลิตสินค้าและบริการ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2.2.3 ตลาดแรงงาน กล่าวคือ เมื่อธุรกิจถูกสร้างการจ้างงานเริ่มขึ้นทันที จำนวนแรงงานที่ธุรกิจต้องการมากหรือน้อยแตกต่างกันไปตามขนาดและวิธีการดำเนินธุรกิจ บางธุรกิจต้องอาศัยแรงงานที่มีความชำนาญเฉพาะ 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2.2.4 คู่แข่งขัน คือ ผู้ประกอบธุรกิจเหมือนกับธุรกิจของเรา มีกลุ่มลูกค้าเดียวกัน ช่วงชิงกลุ่มลูกค้าและรายได้  คู่แข่งมีอยู่ทั้งในและต่างประเทศ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94278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503284" y="1208509"/>
            <a:ext cx="10392793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2.2.5 กฎ ระเบียบ กล่าวคือ ข้อกำหนดที่ถึงกำหนดขึ้นโดยหน่วยงานของรัฐ องค์การบริหารส่วนท้องถิ่นและผู้ชำนาญการพิเศษ กำหนดขึ้นเนื่อง จากมีผลกระทบโดยตรงต่อการดำเนินงานขององค์การ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2.2.6 พันธมิตรทางธุรกิจ เป็นการตกลงให้ความร่วมมือกันในการทำธุรกิจระหว่างกัน เป็นความร่วมมือของธุรกิจตั้งแต่ 2 ธุรกิจขึ้นไป จุดเริ่มต้นของการเป็นพันธมิตรทางธุรกิจมีหลายสาเหตุ ได้แก่  เพื่อปรับปรุงฐานะทางการแข่งขันของธุรกิจเมื่อเผชิญหน้ากับคู่แข่ง การเป็นพันธมิตรทางกลยุทธ์อาจช่วยป้องกันการเข้าสู่ตลาดของคู่แข่งขันรายใหม่ 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2.2.7 ทรัพยากรธรรมชาติสภาพแวดล้อมทางธรรมชาติที่เกี่ยวกับมลพิษทางด้านอากาศ  น้ำ   ของเสียจากโรงงาน ควัน ฝุ่น  อากาศ การใช้ทรัพยากร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ต่างๆ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ฯลฯ มีความสำคัญโดยตรงต่อกิจกรรมของโรงงานและทรัพยากรธรรมชาติของโลก กลุ่มผู้พิทักษ์สิ่งแวดล้อมของโลก เข่น องค์การกรีนพ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ีช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Green  Peace) 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45912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021623" y="281365"/>
            <a:ext cx="8407153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หลังจากธุรกิจได้ทำการวิเคราะห์จุดแข็ง จุดอ่อน โอกาส และอุปสรรค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SWOT Analysis)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ของธุรกิจตนแล้ว ต้องนำข้อมูลดังกล่าวมาวิเคราะห์ในรูปแบบความสัมพันธ์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แบบแมตริกซ์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โดยใช้ตารางที่เรียกว่า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TOWS Matrix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ซึ่งผลของการวิเคราะห์ความสัมพันธ์ในข้อมูลแต่ละคู่ดังกล่าวทำให้เกิดยุทธศาสตร์หรือกลยุทธ์ธุรกิจต้องมีการปรับตัวเพื่อความอยู่รอดและรักษาปัจจัยที่ส่งผลดีกับธุรกิจ 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03" y="1928670"/>
            <a:ext cx="1800200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623" y="1917330"/>
            <a:ext cx="1752988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656" y="2997450"/>
            <a:ext cx="1786508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1623" y="2997450"/>
            <a:ext cx="1752988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567A6AE2-AFA5-4FA1-8BA3-8B8C2BDDFC7D}"/>
              </a:ext>
            </a:extLst>
          </p:cNvPr>
          <p:cNvSpPr/>
          <p:nvPr/>
        </p:nvSpPr>
        <p:spPr>
          <a:xfrm>
            <a:off x="3774611" y="1928670"/>
            <a:ext cx="8174733" cy="383293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             </a:t>
            </a:r>
            <a:r>
              <a:rPr kumimoji="0" lang="th-TH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กลยุทธ์เชิงรุก (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SO Strategy)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เป็นกลยุทธ์ที่เกิดจากจุดแข็งที่ธุรกิจมีผสมผสานกับโอกาสที่เกิดจากปัจจัยภายนอกส่งผลดีกับธุรกิจ การนำข้อมูลที่มีอยู่ต้องทำการประเมินเพื่อกำหนดเป็นทางเลือกที่ดีที่สุดในการสร้างกลยุทธ์  อาจจะเรียกได้ว่ากลยุทธ์เชิงรุกเป็นกลยุทธ์ที่ได้มาจาก  เรามีดีและมีโอกาส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	</a:t>
            </a:r>
            <a:r>
              <a:rPr kumimoji="0" lang="th-TH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กลยุทธ์เชิงป้องกัน (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ST Strategy)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เป็นกลยุทธ์ที่เกิดจากจุดแข็งที่ธุรกิจมี ใช้ให้เป็นประโยชน์ในการป้องกันอุปสรรคที่เป็นปัจจัยภายนอกที่ส่งผลกระทบทั้งทางตรงและทางอ้อมกับธุรกิจ เป็นกลยุทธ์นำของดีของธุรกิจสร้างความน่าสนใจและความเข้มแข็งในสถานการณ์ที่ไม่ส่งผลดีกับธุรกิจ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	</a:t>
            </a:r>
            <a:r>
              <a:rPr kumimoji="0" lang="th-TH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กลยุทธ์เชิงแก้ไข (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WO Strategy)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เป็นกลยุทธ์ที่นำจุดอ่อน ข้อด้อยของธุรกิจมาปรับปรุงแก้ไขเพื่อที่ในธุรกิจปรับตัวและสร้างโอกาสจากปัจจัยภายนอกให้เป็นข้อได้เปรียบในการดำเนินธุรกิจต่อไป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	</a:t>
            </a:r>
            <a:r>
              <a:rPr kumimoji="0" lang="th-TH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กลยุทธ์เชิงรับ (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WT Strategy) </a:t>
            </a: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ngsana New" panose="02020603050405020304" pitchFamily="18" charset="-34"/>
                <a:ea typeface="+mn-ea"/>
                <a:cs typeface="Angsana New" panose="02020603050405020304" pitchFamily="18" charset="-34"/>
              </a:rPr>
              <a:t>เป็นช่วงเวลาที่ธุรกิจต้องมีการปรับปรุงภายในธุรกิจอย่างเร็วด่วน จริงจัง เพื่อให้ธุรกิจก้าวเผชิญกับปัจจัยภายนอกที่ส่งผลเสียกับธุรกิจอย่างเข้มแข็ง</a:t>
            </a:r>
          </a:p>
        </p:txBody>
      </p:sp>
    </p:spTree>
    <p:extLst>
      <p:ext uri="{BB962C8B-B14F-4D97-AF65-F5344CB8AC3E}">
        <p14:creationId xmlns:p14="http://schemas.microsoft.com/office/powerpoint/2010/main" val="2590295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01645" y="1509994"/>
            <a:ext cx="8517384" cy="5247720"/>
            <a:chOff x="768" y="950"/>
            <a:chExt cx="4848" cy="3120"/>
          </a:xfrm>
        </p:grpSpPr>
        <p:sp>
          <p:nvSpPr>
            <p:cNvPr id="14369" name="AutoShape 3"/>
            <p:cNvSpPr>
              <a:spLocks noChangeArrowheads="1"/>
            </p:cNvSpPr>
            <p:nvPr/>
          </p:nvSpPr>
          <p:spPr bwMode="auto">
            <a:xfrm>
              <a:off x="768" y="950"/>
              <a:ext cx="4848" cy="3120"/>
            </a:xfrm>
            <a:prstGeom prst="homePlate">
              <a:avLst>
                <a:gd name="adj" fmla="val 21027"/>
              </a:avLst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4370" name="Text Box 4"/>
            <p:cNvSpPr txBox="1">
              <a:spLocks noChangeArrowheads="1"/>
            </p:cNvSpPr>
            <p:nvPr/>
          </p:nvSpPr>
          <p:spPr bwMode="auto">
            <a:xfrm>
              <a:off x="5021" y="2376"/>
              <a:ext cx="306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>
                  <a:ln>
                    <a:noFill/>
                  </a:ln>
                  <a:solidFill>
                    <a:srgbClr val="FFFFCC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กำไร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8077200" y="4627564"/>
            <a:ext cx="1701800" cy="1963737"/>
            <a:chOff x="4128" y="2789"/>
            <a:chExt cx="1072" cy="1237"/>
          </a:xfrm>
        </p:grpSpPr>
        <p:sp>
          <p:nvSpPr>
            <p:cNvPr id="14367" name="AutoShape 6"/>
            <p:cNvSpPr>
              <a:spLocks noChangeArrowheads="1"/>
            </p:cNvSpPr>
            <p:nvPr/>
          </p:nvSpPr>
          <p:spPr bwMode="auto">
            <a:xfrm>
              <a:off x="4128" y="2789"/>
              <a:ext cx="1072" cy="1237"/>
            </a:xfrm>
            <a:prstGeom prst="homePlate">
              <a:avLst>
                <a:gd name="adj" fmla="val 25000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4572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4368" name="Text Box 7"/>
            <p:cNvSpPr txBox="1">
              <a:spLocks noChangeArrowheads="1"/>
            </p:cNvSpPr>
            <p:nvPr/>
          </p:nvSpPr>
          <p:spPr bwMode="auto">
            <a:xfrm>
              <a:off x="4252" y="3610"/>
              <a:ext cx="543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บริการหลัง</a:t>
              </a:r>
            </a:p>
            <a:p>
              <a:pPr marL="0" marR="0" lvl="0" indent="0" algn="l" defTabSz="4572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การขาย</a:t>
              </a:r>
            </a:p>
          </p:txBody>
        </p:sp>
      </p:grp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6781801" y="4627564"/>
            <a:ext cx="1700213" cy="1963737"/>
            <a:chOff x="3312" y="2789"/>
            <a:chExt cx="1071" cy="1237"/>
          </a:xfrm>
        </p:grpSpPr>
        <p:sp>
          <p:nvSpPr>
            <p:cNvPr id="14365" name="AutoShape 9"/>
            <p:cNvSpPr>
              <a:spLocks noChangeArrowheads="1"/>
            </p:cNvSpPr>
            <p:nvPr/>
          </p:nvSpPr>
          <p:spPr bwMode="auto">
            <a:xfrm>
              <a:off x="3312" y="2789"/>
              <a:ext cx="1071" cy="1237"/>
            </a:xfrm>
            <a:prstGeom prst="homePlate">
              <a:avLst>
                <a:gd name="adj" fmla="val 25000"/>
              </a:avLst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457200" rtl="0" eaLnBrk="1" fontAlgn="auto" latinLnBrk="0" hangingPunct="1">
                <a:lnSpc>
                  <a:spcPct val="6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4366" name="Text Box 10"/>
            <p:cNvSpPr txBox="1">
              <a:spLocks noChangeArrowheads="1"/>
            </p:cNvSpPr>
            <p:nvPr/>
          </p:nvSpPr>
          <p:spPr bwMode="auto">
            <a:xfrm>
              <a:off x="3423" y="3738"/>
              <a:ext cx="499" cy="2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6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h-TH" sz="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Cordia New" panose="020B0304020202020204" pitchFamily="34" charset="-34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6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การตลาด</a:t>
              </a:r>
            </a:p>
          </p:txBody>
        </p:sp>
      </p:grpSp>
      <p:grpSp>
        <p:nvGrpSpPr>
          <p:cNvPr id="5" name="Group 11"/>
          <p:cNvGrpSpPr>
            <a:grpSpLocks/>
          </p:cNvGrpSpPr>
          <p:nvPr/>
        </p:nvGrpSpPr>
        <p:grpSpPr bwMode="auto">
          <a:xfrm>
            <a:off x="5486400" y="4627564"/>
            <a:ext cx="1701800" cy="1963737"/>
            <a:chOff x="2496" y="2789"/>
            <a:chExt cx="1072" cy="1237"/>
          </a:xfrm>
        </p:grpSpPr>
        <p:sp>
          <p:nvSpPr>
            <p:cNvPr id="14363" name="AutoShape 12"/>
            <p:cNvSpPr>
              <a:spLocks noChangeArrowheads="1"/>
            </p:cNvSpPr>
            <p:nvPr/>
          </p:nvSpPr>
          <p:spPr bwMode="auto">
            <a:xfrm>
              <a:off x="2496" y="2789"/>
              <a:ext cx="1072" cy="1237"/>
            </a:xfrm>
            <a:prstGeom prst="homePlate">
              <a:avLst>
                <a:gd name="adj" fmla="val 25000"/>
              </a:avLst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4572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4364" name="Text Box 13"/>
            <p:cNvSpPr txBox="1">
              <a:spLocks noChangeArrowheads="1"/>
            </p:cNvSpPr>
            <p:nvPr/>
          </p:nvSpPr>
          <p:spPr bwMode="auto">
            <a:xfrm>
              <a:off x="2636" y="3610"/>
              <a:ext cx="502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th-TH" sz="1800" dirty="0" err="1">
                  <a:solidFill>
                    <a:srgbClr val="000000"/>
                  </a:solidFill>
                  <a:latin typeface="Gill Sans MT" panose="020B0502020104020203"/>
                  <a:cs typeface="Cordia New" panose="020B0304020202020204" pitchFamily="34" charset="-34"/>
                </a:rPr>
                <a:t>โล</a:t>
              </a:r>
              <a:r>
                <a:rPr kumimoji="0" lang="th-TH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จิส</a:t>
              </a:r>
              <a:r>
                <a:rPr kumimoji="0" lang="th-TH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ติ</a:t>
              </a:r>
              <a:r>
                <a:rPr kumimoji="0" lang="th-TH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กส์</a:t>
              </a:r>
              <a:endPara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Cordia New" panose="020B0304020202020204" pitchFamily="34" charset="-34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ขาออก</a:t>
              </a:r>
            </a:p>
          </p:txBody>
        </p:sp>
      </p:grp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4191001" y="4627564"/>
            <a:ext cx="1700213" cy="1963738"/>
            <a:chOff x="1680" y="2789"/>
            <a:chExt cx="1071" cy="1237"/>
          </a:xfrm>
        </p:grpSpPr>
        <p:sp>
          <p:nvSpPr>
            <p:cNvPr id="14361" name="AutoShape 15"/>
            <p:cNvSpPr>
              <a:spLocks noChangeArrowheads="1"/>
            </p:cNvSpPr>
            <p:nvPr/>
          </p:nvSpPr>
          <p:spPr bwMode="auto">
            <a:xfrm>
              <a:off x="1680" y="2789"/>
              <a:ext cx="1071" cy="1237"/>
            </a:xfrm>
            <a:prstGeom prst="homePlate">
              <a:avLst>
                <a:gd name="adj" fmla="val 25000"/>
              </a:avLst>
            </a:prstGeom>
            <a:solidFill>
              <a:srgbClr val="CC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4572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4362" name="Text Box 16"/>
            <p:cNvSpPr txBox="1">
              <a:spLocks noChangeArrowheads="1"/>
            </p:cNvSpPr>
            <p:nvPr/>
          </p:nvSpPr>
          <p:spPr bwMode="auto">
            <a:xfrm>
              <a:off x="1798" y="3739"/>
              <a:ext cx="447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การผลิต</a:t>
              </a:r>
            </a:p>
          </p:txBody>
        </p:sp>
      </p:grp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2895601" y="4627564"/>
            <a:ext cx="1706563" cy="1963737"/>
            <a:chOff x="864" y="2789"/>
            <a:chExt cx="1075" cy="1237"/>
          </a:xfrm>
        </p:grpSpPr>
        <p:sp>
          <p:nvSpPr>
            <p:cNvPr id="14359" name="AutoShape 18"/>
            <p:cNvSpPr>
              <a:spLocks noChangeArrowheads="1"/>
            </p:cNvSpPr>
            <p:nvPr/>
          </p:nvSpPr>
          <p:spPr bwMode="auto">
            <a:xfrm>
              <a:off x="867" y="2789"/>
              <a:ext cx="1072" cy="1237"/>
            </a:xfrm>
            <a:prstGeom prst="homePlate">
              <a:avLst>
                <a:gd name="adj" fmla="val 25000"/>
              </a:avLst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r" defTabSz="4572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4360" name="Text Box 19"/>
            <p:cNvSpPr txBox="1">
              <a:spLocks noChangeArrowheads="1"/>
            </p:cNvSpPr>
            <p:nvPr/>
          </p:nvSpPr>
          <p:spPr bwMode="auto">
            <a:xfrm>
              <a:off x="864" y="3610"/>
              <a:ext cx="502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th-TH" sz="1800" dirty="0" err="1">
                  <a:solidFill>
                    <a:srgbClr val="000000"/>
                  </a:solidFill>
                  <a:latin typeface="Gill Sans MT" panose="020B0502020104020203"/>
                  <a:cs typeface="Cordia New" panose="020B0304020202020204" pitchFamily="34" charset="-34"/>
                </a:rPr>
                <a:t>โล</a:t>
              </a:r>
              <a:r>
                <a:rPr kumimoji="0" lang="th-TH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จิส</a:t>
              </a:r>
              <a:r>
                <a:rPr kumimoji="0" lang="th-TH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ติ</a:t>
              </a:r>
              <a:r>
                <a:rPr kumimoji="0" lang="th-TH" sz="18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กส์</a:t>
              </a:r>
              <a:endPara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panose="020B0502020104020203"/>
                <a:ea typeface="+mn-ea"/>
                <a:cs typeface="Cordia New" panose="020B0304020202020204" pitchFamily="34" charset="-34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ขาเข้า</a:t>
              </a:r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2900364" y="1809751"/>
            <a:ext cx="6624637" cy="682625"/>
            <a:chOff x="867" y="1014"/>
            <a:chExt cx="4173" cy="430"/>
          </a:xfrm>
        </p:grpSpPr>
        <p:sp>
          <p:nvSpPr>
            <p:cNvPr id="14357" name="AutoShape 21"/>
            <p:cNvSpPr>
              <a:spLocks noChangeArrowheads="1"/>
            </p:cNvSpPr>
            <p:nvPr/>
          </p:nvSpPr>
          <p:spPr bwMode="auto">
            <a:xfrm>
              <a:off x="867" y="1014"/>
              <a:ext cx="4173" cy="430"/>
            </a:xfrm>
            <a:prstGeom prst="homePlate">
              <a:avLst>
                <a:gd name="adj" fmla="val 35853"/>
              </a:avLst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4358" name="Text Box 22"/>
            <p:cNvSpPr txBox="1">
              <a:spLocks noChangeArrowheads="1"/>
            </p:cNvSpPr>
            <p:nvPr/>
          </p:nvSpPr>
          <p:spPr bwMode="auto">
            <a:xfrm>
              <a:off x="870" y="1182"/>
              <a:ext cx="1165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โครงสร้างพื้นฐานของธุรกิจ</a:t>
              </a:r>
            </a:p>
          </p:txBody>
        </p:sp>
      </p:grp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2900364" y="2492376"/>
            <a:ext cx="6624637" cy="682625"/>
            <a:chOff x="867" y="1444"/>
            <a:chExt cx="4173" cy="430"/>
          </a:xfrm>
        </p:grpSpPr>
        <p:sp>
          <p:nvSpPr>
            <p:cNvPr id="14355" name="AutoShape 24"/>
            <p:cNvSpPr>
              <a:spLocks noChangeArrowheads="1"/>
            </p:cNvSpPr>
            <p:nvPr/>
          </p:nvSpPr>
          <p:spPr bwMode="auto">
            <a:xfrm>
              <a:off x="867" y="1444"/>
              <a:ext cx="4173" cy="430"/>
            </a:xfrm>
            <a:prstGeom prst="homePlate">
              <a:avLst>
                <a:gd name="adj" fmla="val 35853"/>
              </a:avLst>
            </a:prstGeom>
            <a:solidFill>
              <a:srgbClr val="99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4356" name="Text Box 25"/>
            <p:cNvSpPr txBox="1">
              <a:spLocks noChangeArrowheads="1"/>
            </p:cNvSpPr>
            <p:nvPr/>
          </p:nvSpPr>
          <p:spPr bwMode="auto">
            <a:xfrm>
              <a:off x="870" y="1614"/>
              <a:ext cx="1172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การบริหารทรัพยากรมนุษย์</a:t>
              </a:r>
            </a:p>
          </p:txBody>
        </p:sp>
      </p:grpSp>
      <p:grpSp>
        <p:nvGrpSpPr>
          <p:cNvPr id="10" name="Group 26"/>
          <p:cNvGrpSpPr>
            <a:grpSpLocks/>
          </p:cNvGrpSpPr>
          <p:nvPr/>
        </p:nvGrpSpPr>
        <p:grpSpPr bwMode="auto">
          <a:xfrm>
            <a:off x="2900364" y="3175003"/>
            <a:ext cx="6624637" cy="684213"/>
            <a:chOff x="867" y="1874"/>
            <a:chExt cx="4173" cy="431"/>
          </a:xfrm>
        </p:grpSpPr>
        <p:sp>
          <p:nvSpPr>
            <p:cNvPr id="14353" name="AutoShape 27"/>
            <p:cNvSpPr>
              <a:spLocks noChangeArrowheads="1"/>
            </p:cNvSpPr>
            <p:nvPr/>
          </p:nvSpPr>
          <p:spPr bwMode="auto">
            <a:xfrm>
              <a:off x="867" y="1874"/>
              <a:ext cx="4173" cy="431"/>
            </a:xfrm>
            <a:prstGeom prst="homePlate">
              <a:avLst>
                <a:gd name="adj" fmla="val 35770"/>
              </a:avLst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4354" name="Text Box 28"/>
            <p:cNvSpPr txBox="1">
              <a:spLocks noChangeArrowheads="1"/>
            </p:cNvSpPr>
            <p:nvPr/>
          </p:nvSpPr>
          <p:spPr bwMode="auto">
            <a:xfrm>
              <a:off x="867" y="2046"/>
              <a:ext cx="941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การพัฒนาเทคโนโลยี</a:t>
              </a:r>
            </a:p>
          </p:txBody>
        </p:sp>
      </p:grpSp>
      <p:grpSp>
        <p:nvGrpSpPr>
          <p:cNvPr id="11" name="Group 29"/>
          <p:cNvGrpSpPr>
            <a:grpSpLocks/>
          </p:cNvGrpSpPr>
          <p:nvPr/>
        </p:nvGrpSpPr>
        <p:grpSpPr bwMode="auto">
          <a:xfrm>
            <a:off x="2900364" y="3859216"/>
            <a:ext cx="6624637" cy="682625"/>
            <a:chOff x="867" y="2305"/>
            <a:chExt cx="4173" cy="430"/>
          </a:xfrm>
        </p:grpSpPr>
        <p:sp>
          <p:nvSpPr>
            <p:cNvPr id="14351" name="AutoShape 30"/>
            <p:cNvSpPr>
              <a:spLocks noChangeArrowheads="1"/>
            </p:cNvSpPr>
            <p:nvPr/>
          </p:nvSpPr>
          <p:spPr bwMode="auto">
            <a:xfrm>
              <a:off x="867" y="2305"/>
              <a:ext cx="4173" cy="430"/>
            </a:xfrm>
            <a:prstGeom prst="homePlate">
              <a:avLst>
                <a:gd name="adj" fmla="val 35853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14352" name="Text Box 31"/>
            <p:cNvSpPr txBox="1">
              <a:spLocks noChangeArrowheads="1"/>
            </p:cNvSpPr>
            <p:nvPr/>
          </p:nvSpPr>
          <p:spPr bwMode="auto">
            <a:xfrm>
              <a:off x="870" y="2478"/>
              <a:ext cx="883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h-TH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Gill Sans MT" panose="020B0502020104020203"/>
                  <a:ea typeface="+mn-ea"/>
                  <a:cs typeface="Cordia New" panose="020B0304020202020204" pitchFamily="34" charset="-34"/>
                </a:rPr>
                <a:t>การจัดหาทรัพยากร</a:t>
              </a:r>
            </a:p>
          </p:txBody>
        </p:sp>
      </p:grpSp>
      <p:sp>
        <p:nvSpPr>
          <p:cNvPr id="74784" name="Text Box 32"/>
          <p:cNvSpPr txBox="1">
            <a:spLocks noChangeArrowheads="1"/>
          </p:cNvSpPr>
          <p:nvPr/>
        </p:nvSpPr>
        <p:spPr bwMode="auto">
          <a:xfrm rot="-5400000">
            <a:off x="1718171" y="5276786"/>
            <a:ext cx="1482097" cy="327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Gill Sans MT" panose="020B0502020104020203"/>
                <a:ea typeface="+mn-ea"/>
                <a:cs typeface="Cordia New" panose="020B0304020202020204" pitchFamily="34" charset="-34"/>
              </a:rPr>
              <a:t>กิจกรรมหลัก</a:t>
            </a:r>
          </a:p>
        </p:txBody>
      </p:sp>
      <p:sp>
        <p:nvSpPr>
          <p:cNvPr id="74785" name="Text Box 33"/>
          <p:cNvSpPr txBox="1">
            <a:spLocks noChangeArrowheads="1"/>
          </p:cNvSpPr>
          <p:nvPr/>
        </p:nvSpPr>
        <p:spPr bwMode="auto">
          <a:xfrm rot="-5400000">
            <a:off x="1748151" y="2761538"/>
            <a:ext cx="1482097" cy="327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0" i="0" u="none" strike="noStrike" kern="1200" cap="none" spc="0" normalizeH="0" baseline="0" noProof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Gill Sans MT" panose="020B0502020104020203"/>
                <a:ea typeface="+mn-ea"/>
                <a:cs typeface="Cordia New" panose="020B0304020202020204" pitchFamily="34" charset="-34"/>
              </a:rPr>
              <a:t>กิจกรรมสนับสนุน</a:t>
            </a:r>
          </a:p>
        </p:txBody>
      </p:sp>
      <p:sp>
        <p:nvSpPr>
          <p:cNvPr id="14350" name="Rectangle 35"/>
          <p:cNvSpPr>
            <a:spLocks noGrp="1" noChangeArrowheads="1"/>
          </p:cNvSpPr>
          <p:nvPr>
            <p:ph type="title"/>
          </p:nvPr>
        </p:nvSpPr>
        <p:spPr>
          <a:xfrm>
            <a:off x="1761438" y="425449"/>
            <a:ext cx="4394952" cy="486422"/>
          </a:xfrm>
        </p:spPr>
        <p:txBody>
          <a:bodyPr>
            <a:normAutofit fontScale="90000"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ห่วงโซ่คุณค่า (</a:t>
            </a:r>
            <a:r>
              <a:rPr lang="th-TH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Value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Chain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) ของธุรกิจ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825"/>
                            </p:stCondLst>
                            <p:childTnLst>
                              <p:par>
                                <p:cTn id="16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325"/>
                            </p:stCondLst>
                            <p:childTnLst>
                              <p:par>
                                <p:cTn id="23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825"/>
                            </p:stCondLst>
                            <p:childTnLst>
                              <p:par>
                                <p:cTn id="3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325"/>
                            </p:stCondLst>
                            <p:childTnLst>
                              <p:par>
                                <p:cTn id="37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825"/>
                            </p:stCondLst>
                            <p:childTnLst>
                              <p:par>
                                <p:cTn id="44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75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75" fill="hold"/>
                                        <p:tgtEl>
                                          <p:spTgt spid="74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125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625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125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625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84" grpId="0" autoUpdateAnimBg="0"/>
      <p:bldP spid="74785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AutoShape 2"/>
          <p:cNvSpPr>
            <a:spLocks noChangeArrowheads="1"/>
          </p:cNvSpPr>
          <p:nvPr/>
        </p:nvSpPr>
        <p:spPr bwMode="auto">
          <a:xfrm>
            <a:off x="4724400" y="1066800"/>
            <a:ext cx="2514600" cy="1524000"/>
          </a:xfrm>
          <a:prstGeom prst="roundRect">
            <a:avLst>
              <a:gd name="adj" fmla="val 7708"/>
            </a:avLst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เงินทุนที่ต้องใช้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และแหล่งเงินทุน</a:t>
            </a:r>
            <a:endParaRPr kumimoji="0" lang="th-TH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5011" name="AutoShape 3"/>
          <p:cNvSpPr>
            <a:spLocks noChangeArrowheads="1"/>
          </p:cNvSpPr>
          <p:nvPr/>
        </p:nvSpPr>
        <p:spPr bwMode="auto">
          <a:xfrm>
            <a:off x="1774826" y="1066800"/>
            <a:ext cx="2187575" cy="457200"/>
          </a:xfrm>
          <a:prstGeom prst="homePlate">
            <a:avLst>
              <a:gd name="adj" fmla="val 57217"/>
            </a:avLst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รายได้ ค่าใช้จ่าย - แผนตลาด</a:t>
            </a:r>
          </a:p>
        </p:txBody>
      </p:sp>
      <p:sp>
        <p:nvSpPr>
          <p:cNvPr id="555012" name="AutoShape 4"/>
          <p:cNvSpPr>
            <a:spLocks noChangeArrowheads="1"/>
          </p:cNvSpPr>
          <p:nvPr/>
        </p:nvSpPr>
        <p:spPr bwMode="auto">
          <a:xfrm>
            <a:off x="1774826" y="1600200"/>
            <a:ext cx="2187575" cy="457200"/>
          </a:xfrm>
          <a:prstGeom prst="homePlate">
            <a:avLst>
              <a:gd name="adj" fmla="val 57217"/>
            </a:avLst>
          </a:prstGeom>
          <a:solidFill>
            <a:srgbClr val="FFCCFF"/>
          </a:solidFill>
          <a:ln w="1905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ค่าใช้จ่าย – แผนผลิต/บริการ</a:t>
            </a:r>
          </a:p>
        </p:txBody>
      </p:sp>
      <p:sp>
        <p:nvSpPr>
          <p:cNvPr id="555013" name="AutoShape 5"/>
          <p:cNvSpPr>
            <a:spLocks noChangeArrowheads="1"/>
          </p:cNvSpPr>
          <p:nvPr/>
        </p:nvSpPr>
        <p:spPr bwMode="auto">
          <a:xfrm>
            <a:off x="1774826" y="2133600"/>
            <a:ext cx="2187575" cy="457200"/>
          </a:xfrm>
          <a:prstGeom prst="homePlate">
            <a:avLst>
              <a:gd name="adj" fmla="val 57217"/>
            </a:avLst>
          </a:prstGeom>
          <a:solidFill>
            <a:srgbClr val="FFCCFF"/>
          </a:solidFill>
          <a:ln w="1905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ค่าใช้จ่าย - แผนการจัดการ</a:t>
            </a:r>
          </a:p>
        </p:txBody>
      </p:sp>
      <p:cxnSp>
        <p:nvCxnSpPr>
          <p:cNvPr id="555014" name="AutoShape 6"/>
          <p:cNvCxnSpPr>
            <a:cxnSpLocks noChangeShapeType="1"/>
            <a:stCxn id="555011" idx="3"/>
            <a:endCxn id="555012" idx="3"/>
          </p:cNvCxnSpPr>
          <p:nvPr/>
        </p:nvCxnSpPr>
        <p:spPr bwMode="auto">
          <a:xfrm>
            <a:off x="3971925" y="1295400"/>
            <a:ext cx="1588" cy="533400"/>
          </a:xfrm>
          <a:prstGeom prst="bentConnector3">
            <a:avLst>
              <a:gd name="adj1" fmla="val 13800000"/>
            </a:avLst>
          </a:prstGeom>
          <a:noFill/>
          <a:ln w="1905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ffectLst/>
        </p:spPr>
      </p:cxnSp>
      <p:cxnSp>
        <p:nvCxnSpPr>
          <p:cNvPr id="555015" name="AutoShape 7"/>
          <p:cNvCxnSpPr>
            <a:cxnSpLocks noChangeShapeType="1"/>
            <a:stCxn id="555012" idx="3"/>
            <a:endCxn id="555013" idx="3"/>
          </p:cNvCxnSpPr>
          <p:nvPr/>
        </p:nvCxnSpPr>
        <p:spPr bwMode="auto">
          <a:xfrm>
            <a:off x="3971925" y="1828800"/>
            <a:ext cx="1588" cy="533400"/>
          </a:xfrm>
          <a:prstGeom prst="bentConnector3">
            <a:avLst>
              <a:gd name="adj1" fmla="val 13800000"/>
            </a:avLst>
          </a:prstGeom>
          <a:noFill/>
          <a:ln w="1905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ffectLst/>
        </p:spPr>
      </p:cxnSp>
      <p:cxnSp>
        <p:nvCxnSpPr>
          <p:cNvPr id="555016" name="AutoShape 8"/>
          <p:cNvCxnSpPr>
            <a:cxnSpLocks noChangeShapeType="1"/>
            <a:stCxn id="555012" idx="3"/>
            <a:endCxn id="555010" idx="1"/>
          </p:cNvCxnSpPr>
          <p:nvPr/>
        </p:nvCxnSpPr>
        <p:spPr bwMode="auto">
          <a:xfrm>
            <a:off x="3971925" y="1828800"/>
            <a:ext cx="742950" cy="0"/>
          </a:xfrm>
          <a:prstGeom prst="straightConnector1">
            <a:avLst/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555017" name="AutoShape 9"/>
          <p:cNvSpPr>
            <a:spLocks noChangeArrowheads="1"/>
          </p:cNvSpPr>
          <p:nvPr/>
        </p:nvSpPr>
        <p:spPr bwMode="auto">
          <a:xfrm>
            <a:off x="8001000" y="1143000"/>
            <a:ext cx="2198688" cy="609600"/>
          </a:xfrm>
          <a:prstGeom prst="roundRect">
            <a:avLst>
              <a:gd name="adj" fmla="val 12241"/>
            </a:avLst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ส่วนของเจ้าของ</a:t>
            </a:r>
          </a:p>
        </p:txBody>
      </p:sp>
      <p:sp>
        <p:nvSpPr>
          <p:cNvPr id="555018" name="AutoShape 10"/>
          <p:cNvSpPr>
            <a:spLocks noChangeArrowheads="1"/>
          </p:cNvSpPr>
          <p:nvPr/>
        </p:nvSpPr>
        <p:spPr bwMode="auto">
          <a:xfrm>
            <a:off x="8001000" y="1905000"/>
            <a:ext cx="2198688" cy="609600"/>
          </a:xfrm>
          <a:prstGeom prst="roundRect">
            <a:avLst>
              <a:gd name="adj" fmla="val 12241"/>
            </a:avLst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สถาบันการเงิน</a:t>
            </a:r>
          </a:p>
        </p:txBody>
      </p:sp>
      <p:cxnSp>
        <p:nvCxnSpPr>
          <p:cNvPr id="555019" name="AutoShape 11"/>
          <p:cNvCxnSpPr>
            <a:cxnSpLocks noChangeShapeType="1"/>
            <a:stCxn id="555017" idx="1"/>
            <a:endCxn id="555018" idx="1"/>
          </p:cNvCxnSpPr>
          <p:nvPr/>
        </p:nvCxnSpPr>
        <p:spPr bwMode="auto">
          <a:xfrm rot="10800000" flipH="1" flipV="1">
            <a:off x="7991475" y="1447800"/>
            <a:ext cx="1588" cy="762000"/>
          </a:xfrm>
          <a:prstGeom prst="bentConnector3">
            <a:avLst>
              <a:gd name="adj1" fmla="val -13800000"/>
            </a:avLst>
          </a:prstGeom>
          <a:noFill/>
          <a:ln w="19050">
            <a:solidFill>
              <a:schemeClr val="bg2">
                <a:lumMod val="50000"/>
              </a:schemeClr>
            </a:solidFill>
            <a:miter lim="800000"/>
            <a:headEnd/>
            <a:tailEnd/>
          </a:ln>
          <a:effectLst/>
        </p:spPr>
      </p:cxnSp>
      <p:cxnSp>
        <p:nvCxnSpPr>
          <p:cNvPr id="555020" name="AutoShape 12"/>
          <p:cNvCxnSpPr>
            <a:cxnSpLocks noChangeShapeType="1"/>
            <a:stCxn id="555010" idx="3"/>
          </p:cNvCxnSpPr>
          <p:nvPr/>
        </p:nvCxnSpPr>
        <p:spPr bwMode="auto">
          <a:xfrm>
            <a:off x="7248526" y="1828800"/>
            <a:ext cx="523875" cy="0"/>
          </a:xfrm>
          <a:prstGeom prst="straightConnector1">
            <a:avLst/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555021" name="AutoShape 13"/>
          <p:cNvSpPr>
            <a:spLocks noChangeArrowheads="1"/>
          </p:cNvSpPr>
          <p:nvPr/>
        </p:nvSpPr>
        <p:spPr bwMode="auto">
          <a:xfrm>
            <a:off x="8001000" y="2895600"/>
            <a:ext cx="2198688" cy="762000"/>
          </a:xfrm>
          <a:prstGeom prst="roundRect">
            <a:avLst>
              <a:gd name="adj" fmla="val 12241"/>
            </a:avLst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วงเงินกู้ ดอกเบี้ย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กำหนดชำระคืน</a:t>
            </a:r>
          </a:p>
        </p:txBody>
      </p:sp>
      <p:cxnSp>
        <p:nvCxnSpPr>
          <p:cNvPr id="555022" name="AutoShape 14"/>
          <p:cNvCxnSpPr>
            <a:cxnSpLocks noChangeShapeType="1"/>
            <a:stCxn id="555018" idx="2"/>
            <a:endCxn id="555021" idx="0"/>
          </p:cNvCxnSpPr>
          <p:nvPr/>
        </p:nvCxnSpPr>
        <p:spPr bwMode="auto">
          <a:xfrm>
            <a:off x="9101138" y="2524125"/>
            <a:ext cx="0" cy="361950"/>
          </a:xfrm>
          <a:prstGeom prst="straightConnector1">
            <a:avLst/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555023" name="AutoShape 15"/>
          <p:cNvSpPr>
            <a:spLocks noChangeArrowheads="1"/>
          </p:cNvSpPr>
          <p:nvPr/>
        </p:nvSpPr>
        <p:spPr bwMode="auto">
          <a:xfrm>
            <a:off x="8001000" y="4029075"/>
            <a:ext cx="2198688" cy="762000"/>
          </a:xfrm>
          <a:prstGeom prst="roundRect">
            <a:avLst>
              <a:gd name="adj" fmla="val 12241"/>
            </a:avLst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เงื่อนไขทางการค้า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เครดิต ล/น, จ/น,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stock</a:t>
            </a:r>
            <a:endParaRPr kumimoji="0" lang="th-TH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cxnSp>
        <p:nvCxnSpPr>
          <p:cNvPr id="555024" name="AutoShape 16"/>
          <p:cNvCxnSpPr>
            <a:cxnSpLocks noChangeShapeType="1"/>
            <a:stCxn id="555021" idx="2"/>
            <a:endCxn id="555023" idx="0"/>
          </p:cNvCxnSpPr>
          <p:nvPr/>
        </p:nvCxnSpPr>
        <p:spPr bwMode="auto">
          <a:xfrm>
            <a:off x="9101138" y="3667126"/>
            <a:ext cx="0" cy="352425"/>
          </a:xfrm>
          <a:prstGeom prst="straightConnector1">
            <a:avLst/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555025" name="AutoShape 17"/>
          <p:cNvSpPr>
            <a:spLocks noChangeArrowheads="1"/>
          </p:cNvSpPr>
          <p:nvPr/>
        </p:nvSpPr>
        <p:spPr bwMode="auto">
          <a:xfrm>
            <a:off x="4724400" y="2971800"/>
            <a:ext cx="2514600" cy="1524000"/>
          </a:xfrm>
          <a:prstGeom prst="roundRect">
            <a:avLst>
              <a:gd name="adj" fmla="val 7708"/>
            </a:avLst>
          </a:prstGeom>
          <a:solidFill>
            <a:schemeClr val="bg2">
              <a:lumMod val="20000"/>
              <a:lumOff val="80000"/>
            </a:schemeClr>
          </a:solidFill>
          <a:ln w="1905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งบกำไรขาดทุน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งบดุล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งบกระแสเงินสด</a:t>
            </a:r>
          </a:p>
        </p:txBody>
      </p:sp>
      <p:cxnSp>
        <p:nvCxnSpPr>
          <p:cNvPr id="555026" name="AutoShape 18"/>
          <p:cNvCxnSpPr>
            <a:cxnSpLocks noChangeShapeType="1"/>
            <a:endCxn id="555025" idx="1"/>
          </p:cNvCxnSpPr>
          <p:nvPr/>
        </p:nvCxnSpPr>
        <p:spPr bwMode="auto">
          <a:xfrm>
            <a:off x="4191001" y="1828800"/>
            <a:ext cx="523875" cy="1905000"/>
          </a:xfrm>
          <a:prstGeom prst="straightConnector1">
            <a:avLst/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cxnSp>
        <p:nvCxnSpPr>
          <p:cNvPr id="555027" name="AutoShape 19"/>
          <p:cNvCxnSpPr>
            <a:cxnSpLocks noChangeShapeType="1"/>
            <a:stCxn id="555021" idx="1"/>
            <a:endCxn id="555025" idx="3"/>
          </p:cNvCxnSpPr>
          <p:nvPr/>
        </p:nvCxnSpPr>
        <p:spPr bwMode="auto">
          <a:xfrm flipH="1">
            <a:off x="7248525" y="3276600"/>
            <a:ext cx="742950" cy="457200"/>
          </a:xfrm>
          <a:prstGeom prst="straightConnector1">
            <a:avLst/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cxnSp>
        <p:nvCxnSpPr>
          <p:cNvPr id="555028" name="AutoShape 20"/>
          <p:cNvCxnSpPr>
            <a:cxnSpLocks noChangeShapeType="1"/>
            <a:stCxn id="555023" idx="1"/>
            <a:endCxn id="555025" idx="3"/>
          </p:cNvCxnSpPr>
          <p:nvPr/>
        </p:nvCxnSpPr>
        <p:spPr bwMode="auto">
          <a:xfrm flipH="1" flipV="1">
            <a:off x="7248525" y="3733801"/>
            <a:ext cx="742950" cy="676275"/>
          </a:xfrm>
          <a:prstGeom prst="straightConnector1">
            <a:avLst/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cxnSp>
        <p:nvCxnSpPr>
          <p:cNvPr id="555029" name="AutoShape 21"/>
          <p:cNvCxnSpPr>
            <a:cxnSpLocks noChangeShapeType="1"/>
            <a:stCxn id="555010" idx="2"/>
            <a:endCxn id="555025" idx="0"/>
          </p:cNvCxnSpPr>
          <p:nvPr/>
        </p:nvCxnSpPr>
        <p:spPr bwMode="auto">
          <a:xfrm>
            <a:off x="5981700" y="2600325"/>
            <a:ext cx="0" cy="361950"/>
          </a:xfrm>
          <a:prstGeom prst="straightConnector1">
            <a:avLst/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555030" name="AutoShape 22"/>
          <p:cNvSpPr>
            <a:spLocks noChangeArrowheads="1"/>
          </p:cNvSpPr>
          <p:nvPr/>
        </p:nvSpPr>
        <p:spPr bwMode="auto">
          <a:xfrm>
            <a:off x="4724400" y="4876801"/>
            <a:ext cx="2514600" cy="1647825"/>
          </a:xfrm>
          <a:prstGeom prst="roundRect">
            <a:avLst>
              <a:gd name="adj" fmla="val 7708"/>
            </a:avLst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อัตราส่วนทางการเงิน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เทียบคู่แข่ง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อุตสาหกรรมเดียวกัน</a:t>
            </a:r>
          </a:p>
        </p:txBody>
      </p:sp>
      <p:cxnSp>
        <p:nvCxnSpPr>
          <p:cNvPr id="555031" name="AutoShape 23"/>
          <p:cNvCxnSpPr>
            <a:cxnSpLocks noChangeShapeType="1"/>
            <a:stCxn id="555025" idx="2"/>
            <a:endCxn id="555030" idx="0"/>
          </p:cNvCxnSpPr>
          <p:nvPr/>
        </p:nvCxnSpPr>
        <p:spPr bwMode="auto">
          <a:xfrm>
            <a:off x="5981700" y="4505325"/>
            <a:ext cx="0" cy="361950"/>
          </a:xfrm>
          <a:prstGeom prst="straightConnector1">
            <a:avLst/>
          </a:prstGeom>
          <a:noFill/>
          <a:ln w="19050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cxnSp>
        <p:nvCxnSpPr>
          <p:cNvPr id="555032" name="AutoShape 24"/>
          <p:cNvCxnSpPr>
            <a:cxnSpLocks noChangeShapeType="1"/>
            <a:stCxn id="555030" idx="3"/>
            <a:endCxn id="555034" idx="1"/>
          </p:cNvCxnSpPr>
          <p:nvPr/>
        </p:nvCxnSpPr>
        <p:spPr bwMode="auto">
          <a:xfrm flipV="1">
            <a:off x="7248526" y="5697539"/>
            <a:ext cx="733425" cy="3175"/>
          </a:xfrm>
          <a:prstGeom prst="straightConnector1">
            <a:avLst/>
          </a:prstGeom>
          <a:noFill/>
          <a:ln w="28575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</p:cxnSp>
      <p:sp>
        <p:nvSpPr>
          <p:cNvPr id="555033" name="Text Box 25"/>
          <p:cNvSpPr txBox="1">
            <a:spLocks noChangeArrowheads="1"/>
          </p:cNvSpPr>
          <p:nvPr/>
        </p:nvSpPr>
        <p:spPr bwMode="auto">
          <a:xfrm>
            <a:off x="7162800" y="491648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พอใจ</a:t>
            </a:r>
          </a:p>
        </p:txBody>
      </p:sp>
      <p:sp>
        <p:nvSpPr>
          <p:cNvPr id="555034" name="AutoShape 26"/>
          <p:cNvSpPr>
            <a:spLocks noChangeArrowheads="1"/>
          </p:cNvSpPr>
          <p:nvPr/>
        </p:nvSpPr>
        <p:spPr bwMode="auto">
          <a:xfrm>
            <a:off x="8001000" y="5229226"/>
            <a:ext cx="2198688" cy="936625"/>
          </a:xfrm>
          <a:prstGeom prst="roundRect">
            <a:avLst>
              <a:gd name="adj" fmla="val 12241"/>
            </a:avLst>
          </a:prstGeom>
          <a:noFill/>
          <a:ln w="3810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แผนธุรกิจ</a:t>
            </a:r>
          </a:p>
        </p:txBody>
      </p:sp>
      <p:sp>
        <p:nvSpPr>
          <p:cNvPr id="555035" name="Text Box 27"/>
          <p:cNvSpPr txBox="1">
            <a:spLocks noChangeArrowheads="1"/>
          </p:cNvSpPr>
          <p:nvPr/>
        </p:nvSpPr>
        <p:spPr bwMode="auto">
          <a:xfrm>
            <a:off x="3432175" y="4941888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ไม่พอใจ</a:t>
            </a:r>
          </a:p>
        </p:txBody>
      </p:sp>
      <p:sp>
        <p:nvSpPr>
          <p:cNvPr id="555036" name="AutoShape 28"/>
          <p:cNvSpPr>
            <a:spLocks noChangeArrowheads="1"/>
          </p:cNvSpPr>
          <p:nvPr/>
        </p:nvSpPr>
        <p:spPr bwMode="auto">
          <a:xfrm>
            <a:off x="1703389" y="4221164"/>
            <a:ext cx="1800225" cy="2376487"/>
          </a:xfrm>
          <a:prstGeom prst="roundRect">
            <a:avLst>
              <a:gd name="adj" fmla="val 9699"/>
            </a:avLst>
          </a:prstGeom>
          <a:solidFill>
            <a:schemeClr val="bg1"/>
          </a:solidFill>
          <a:ln w="19050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ทบทวนกลยุทธ์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แผนตลาด,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ผลิต/บริการ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,จัดการ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การเงิน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(แหล่งเงินทุน)</a:t>
            </a:r>
          </a:p>
        </p:txBody>
      </p:sp>
      <p:sp>
        <p:nvSpPr>
          <p:cNvPr id="555037" name="Line 29"/>
          <p:cNvSpPr>
            <a:spLocks noChangeShapeType="1"/>
          </p:cNvSpPr>
          <p:nvPr/>
        </p:nvSpPr>
        <p:spPr bwMode="auto">
          <a:xfrm flipH="1">
            <a:off x="3503614" y="5661025"/>
            <a:ext cx="1152525" cy="0"/>
          </a:xfrm>
          <a:prstGeom prst="line">
            <a:avLst/>
          </a:prstGeom>
          <a:noFill/>
          <a:ln w="28575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>
              <a:ln>
                <a:noFill/>
              </a:ln>
              <a:solidFill>
                <a:srgbClr val="DFDBD5">
                  <a:lumMod val="50000"/>
                </a:srgbClr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5038" name="Line 30"/>
          <p:cNvSpPr>
            <a:spLocks noChangeShapeType="1"/>
          </p:cNvSpPr>
          <p:nvPr/>
        </p:nvSpPr>
        <p:spPr bwMode="auto">
          <a:xfrm flipV="1">
            <a:off x="2640013" y="2636839"/>
            <a:ext cx="0" cy="1512887"/>
          </a:xfrm>
          <a:prstGeom prst="line">
            <a:avLst/>
          </a:prstGeom>
          <a:noFill/>
          <a:ln w="28575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>
              <a:ln>
                <a:noFill/>
              </a:ln>
              <a:solidFill>
                <a:srgbClr val="DFDBD5">
                  <a:lumMod val="50000"/>
                </a:srgbClr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5039" name="AutoShape 31"/>
          <p:cNvSpPr>
            <a:spLocks noChangeArrowheads="1"/>
          </p:cNvSpPr>
          <p:nvPr/>
        </p:nvSpPr>
        <p:spPr bwMode="auto">
          <a:xfrm>
            <a:off x="3719513" y="333376"/>
            <a:ext cx="5105400" cy="46037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bg2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rowallia New" pitchFamily="34" charset="-34"/>
                <a:ea typeface="+mn-ea"/>
                <a:cs typeface="Browallia New" pitchFamily="34" charset="-34"/>
              </a:rPr>
              <a:t>แผนการเงิน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owallia New" pitchFamily="34" charset="-34"/>
              <a:ea typeface="+mn-ea"/>
              <a:cs typeface="Browallia New" pitchFamily="34" charset="-34"/>
            </a:endParaRPr>
          </a:p>
        </p:txBody>
      </p:sp>
      <p:sp>
        <p:nvSpPr>
          <p:cNvPr id="555040" name="Line 32"/>
          <p:cNvSpPr>
            <a:spLocks noChangeShapeType="1"/>
          </p:cNvSpPr>
          <p:nvPr/>
        </p:nvSpPr>
        <p:spPr bwMode="auto">
          <a:xfrm>
            <a:off x="6240463" y="0"/>
            <a:ext cx="0" cy="260350"/>
          </a:xfrm>
          <a:prstGeom prst="line">
            <a:avLst/>
          </a:prstGeom>
          <a:noFill/>
          <a:ln w="9525">
            <a:solidFill>
              <a:schemeClr val="bg2">
                <a:lumMod val="50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h-TH" sz="1800" b="0" i="0" u="none" strike="noStrike" kern="1200" cap="none" spc="0" normalizeH="0" baseline="0" noProof="0">
              <a:ln>
                <a:noFill/>
              </a:ln>
              <a:solidFill>
                <a:srgbClr val="DFDBD5">
                  <a:lumMod val="50000"/>
                </a:srgbClr>
              </a:solidFill>
              <a:effectLst/>
              <a:uLnTx/>
              <a:uFillTx/>
              <a:latin typeface="Gill Sans MT" panose="020B0502020104020203"/>
              <a:ea typeface="+mn-ea"/>
              <a:cs typeface="Cordia New" panose="020B0304020202020204" pitchFamily="34" charset="-34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5C7B7FE-159B-4C73-9052-70169BA2EE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291" y="1669002"/>
            <a:ext cx="11922709" cy="4374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ก่อนการตัดสินใจเพื่อสร้างธุรกิจที่ประสบความสำเร็จให้เป็นธุรกิจแฟรนไชส์ จำเป็นอย่างยิ่งที่จะต้องวิเคราะห์สภาพแวดล้อมทั้งภายในและภายนอกธุรกิจ เนื่องจากว่า หากธุรกิจดำเนินกิจการในรูปแบบแฟรนไชส์จะต้องมีหน้าที่ความรับผิดชอบที่เพิ่มขึ้น ธุรกิจของท่านพร้อมที่จะบริหารจัดการทรัพยากรที่มีอยู่อย่างมีประสิทธิภาพหรือไม่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สภาพแวดล้อมทางธุรกิจ (</a:t>
            </a:r>
            <a:r>
              <a:rPr lang="en-US" sz="24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Business Environment)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สิ่งต่าง ๆที่มีอิทธิพล และส่งผลกระทบต่อการดำเนินธุรกิจขององค์การในทางใด ทางหนึ่ง อิทธิพลเหล่านี้มีการเปลี่ยนแปลงอยู่ตลอดเวลา สิ่งแวดล้อมทางธุรกิจจึงสามารถแบ่งออกได้เป็น 2 ประเภทหลักๆ ด้วยกัน ได้แก่</a:t>
            </a:r>
            <a:b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1. สิ่งแวดล้อมภายใน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internal environment)</a:t>
            </a:r>
            <a:b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2.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สิ่งแวดล้อมภายนอก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external environment)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18513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F30D5DD9-E7D2-414E-B8AD-581B3F4A4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269" y="1305518"/>
            <a:ext cx="11505461" cy="47579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	1. สิ่งแวดล้อมภายใน (</a:t>
            </a:r>
            <a:r>
              <a:rPr lang="en-US" sz="24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Internal Environment)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 สภาวะแวดล้อมที่ธุรกิจสามารถควบคุมได้ หมายถึง ปัจจัยต่าง ๆ ที่ธุรกิจสามารถ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กําหนด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และ ควบคุมได้เป็นไปตามความต้องการของธุรกิจถือว่าเป็นปัจจัยที่มีอิทธิพลต่อโปรแกรมการตลาด โดยการวิเคราะห์จุดแข็งจุดอ่อนของธุรกิจ ในการนําไปเปรียบเทียบกับคู่แข่งขัน</a:t>
            </a:r>
          </a:p>
          <a:p>
            <a:pPr marL="0" indent="0">
              <a:buNone/>
            </a:pPr>
            <a:b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         </a:t>
            </a:r>
            <a:r>
              <a:rPr lang="th-TH" sz="24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	2. สิ่งแวดล้อมภายนอกธุรกิจ (</a:t>
            </a:r>
            <a:r>
              <a:rPr lang="en-US" sz="24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External Environment)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 ภาวะแวดล้อมที่ธุรกิจไม่สามารถควบคุมได้ ปัจจัยกลุ่มนี้ หมายถึง ปัจจัยยังคับภายนอกธุรกิจที่มีอิทธิพลต่อระบบการตลาด ถือว่าเป็นปัจจัยที่ควบคุมไม่ได้แต่มีอิทธิพลต่อระบบการตลาด คือสร้างโอกาสหรืออุปสรรคแก่ธุรกิจ ซึ่งประกอบด้วยสิ่งแวดล้อมจุลภาค และสิ่งแวดล้อมมหภาค</a:t>
            </a:r>
          </a:p>
        </p:txBody>
      </p:sp>
    </p:spTree>
    <p:extLst>
      <p:ext uri="{BB962C8B-B14F-4D97-AF65-F5344CB8AC3E}">
        <p14:creationId xmlns:p14="http://schemas.microsoft.com/office/powerpoint/2010/main" val="1524724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01670" y="307369"/>
            <a:ext cx="6023418" cy="524617"/>
          </a:xfrm>
        </p:spPr>
        <p:txBody>
          <a:bodyPr>
            <a:normAutofit fontScale="90000"/>
          </a:bodyPr>
          <a:lstStyle/>
          <a:p>
            <a:pPr algn="l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1.สภาพแวดล้อมภายใน 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Internal Environment) 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87767" y="1266991"/>
            <a:ext cx="10034740" cy="36759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	สภาพแวดล้อมภายในธุรกิจที่นำมาพิจารณาคิดวิเคราะห์ประกอบด้วย  เจ้าของหรือผู้ถือหุ้น  คณะกรรมการบริหาร พนักงานหรือลูกจ้าง วัฒนธรรมองค์การ โครงสร้าง กลยุทธ์  โดยมีรายละเอียดดังนี้  จุดแข็ง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Strengths)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และจุดอ่อน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Weakness)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ของธุรกิจ 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EC7697F-62B4-47D9-A4FA-9644945972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9019" y="2830514"/>
            <a:ext cx="7199313" cy="302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0153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79033" y="1208509"/>
            <a:ext cx="11833933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1.1  เจ้าของหรือผู้ถือหุ้น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Owner)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เป็นผู้มีอิทธิพลต่อการเนินงานเป็นอย่างมาก เจ้าของกิจการเกี่ยวข้องกับการดำเนินงานทุกรูปแบบ เมื่อเริ่มก่อตั้งธุรกิจ เจ้าของกิจการเป็นผู้ต้องระดมทุนหรือหาแหล่งเงินทุนในการประกอบธุรกิจ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1.2  คณะกรรมการบริหาร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Board of Directors)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เป็นตัวแทนผู้ถือหุ้นของบริษัทซึ่งได้รับการคัดเลือกมา คณะกรรมการบริหารจึงมีอิทธิพลต่อองค์การธุรกิจเพราะทำหน้าที่ในการบริหาร ตัดสินใจ วางแผนและกำหนดทิศทางการดำเนินงานทั้งหมดขององค์การธุรกิจ 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คณะกรรมการบริหาร ประกอบด้วยกรรมการ 2 ประเภท ได้แก่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    1.2.1 กรรมการบริหารภายใน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Inside Directors)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เป็นพนักงานที่ปฏิบัติงานเต็มเวลาขององค์การนั้นและดำรงตำแหน่งผู้บริหารระดับสูงขององค์การธุรกิจ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    1.2.2 กรรมการบริหารภายนอก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Outside Directors)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ไม่ได้เป็นพนักงานในองค์การนั้น แต่อาจเป็นผู้บริหารอาวุโสขององค์การธุรกิจอื่น 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 1.3 พนักงานหรือลูกจ้าง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Employees)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เป็นบุคคลที่มีความรู้ความสามารถผ่านการคัดเลือกจากผู้บริหารองค์การให้เข้ามาปฏิบัติหน้าที่ ในบางกรณีพนักงานอาจเป็นทั้งเจ้าของและผู้ถือหุ้นด้วย บทบาทของพนักงานส่งผลกระทบต่อองค์การต่างจากผลกระทบของเจ้าของ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3414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236737" y="1358283"/>
            <a:ext cx="11718525" cy="60551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1.4 วัฒนธรรมองค์การ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Organization Culture)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 ค่านิยมและบรรทัดฐานสิ่งที่ผู้อยู่ในองค์การปฏิบัติกันมาอย่างต่อเนื่องในองค์การที่มีการดำเนินงานเป็นระยะเวลานาน บางองค์การเรียกสิ่งนี้ว่า วัฒนธรรมองค์การบริษัท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Corporate Culture) </a:t>
            </a:r>
          </a:p>
          <a:p>
            <a:pPr marL="0" indent="0">
              <a:buNone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1.5 โครงสร้างองค์การ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Organization)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โครงสร้างขององค์การเป็นตัวแสดงความสัมพันธ์ของการปฏิบัติงานของพนักงานในองค์การ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1.6 กลยุทธ์ของกิจการ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Business Strategy) 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เป็นวิธีการที่ผ่านกระบวนการคิด กำหนดกิจกรรมสำหรับพนักงานให้ปฏิบัติงานจากสถานการณ์ปัจจุบันไปยังจุดหมายปลายทางในอนาคต เพื่อให้บรรลุวิสัยทัศน์และพันธกิจขององค์การ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02768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73522" y="1026461"/>
            <a:ext cx="6165462" cy="456110"/>
          </a:xfrm>
        </p:spPr>
        <p:txBody>
          <a:bodyPr>
            <a:normAutofit fontScale="90000"/>
          </a:bodyPr>
          <a:lstStyle/>
          <a:p>
            <a:pPr algn="l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2.สภาพแวดล้อมภายนอก 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External Environment) 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60772" y="1777754"/>
            <a:ext cx="11443317" cy="474733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โอกาส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Opportunities)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และอุปสรรค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Threats)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สภาพแวดล้อมภายนอกออกเป็น 2 ลักษณะได้แก่  สภาพแวดล้อมทั่วไป และสภาพแวดล้อมในการดำเนินการ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2.1 สภาพแวดล้อมทั่วไป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General Environment)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จัดเป็นสภาพแวดล้อมที่ส่งผลกระทบต่อการดำเนินงานของธุรกิจโดยทั่ว ๆ ไป แบ่งได้เป็น 5 อิทธิพล  ได้แก่ 	อิทธิพลทางด้านสังคมและวัฒนธรรม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อิทธิพลทางด้านเทคโนโลยี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อิทธิพลทางด้านเศรษฐกิจ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อิทธิพลทางด้านการเมืองและกฎหมาย  และ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อิทธิพลทางด้านต่างประเทศ</a:t>
            </a:r>
          </a:p>
          <a:p>
            <a:pPr marL="0" indent="0">
              <a:lnSpc>
                <a:spcPct val="100000"/>
              </a:lnSpc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48798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988381" y="1208509"/>
            <a:ext cx="10987596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2.1.1 อิทธิพลทางด้านสังคมและวัฒนธรรม กล่าวคือ ธุรกิจไม่ได้จัดตั้งขึ้นมาเพื่อแสวงหากำไรเพียงอย่างเดียว ธุรกิจที่ประสบความสำเร็จจะต้องมีความรับผิดชอบต่อสังคม   ส่วนด้านวัฒนธรรมเกิดจากการก่อตัวของทัศนะคติทางสังคม ค่านิยม บรรทัดฐาน ความเชื่อ พฤติกรรม เป็นการหล่อหลอมที่ใช้ระยะเวลายาวนานจนกลายเป็นส่วนหนึ่งของการดำเนินชีวิต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2.1.2 อิทธิพลทางด้านเทคโนโลยี กล่าวคือ การนำความรู้ทางด้านวิทยาศาสตร์มาใช้ประโยชน์ในการผลิตสินค้าหรือบริการ การเปลี่ยนแปลงของเทคโนโลยีมีผลกระทบต่อธุรกิจ โดยเฉพาะอย่างยิ่งการนำเอาคอมพิวเตอร์และอินเตอร์เน็ตมาใช้ อิทธิพลทางด้านเทคโนโลยีมีความสำคัญต่อองค์การเพื่อสร้างความได้เปรียบในการแข่งขัน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2.1.3 อิทธิพลทางด้านเศรษฐกิจ  กล่าวคือ สิ่งแวดล้อมทางด้านเศรษฐกิจมีผลกระทบโดยตรงต่อการตัดสินใจของลูกค้า เศรษฐกิจไม่ว่าจะรุ่งเรืองหรือตกต่ำจะส่งผลกระทบต่อธุรกิจ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2.1.4 อิทธิพลทางด้านการเมืองและกฎหมาย กล่าวคือ การเมืองและกฎหมายมีความสัมพันธ์อย่างใกล้ชิด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2.1.5 อิทธิพลทางด้านต่างประเทศ กล่าวคือ  จากความก้าวหน้าของเทคโนโลยี เมื่อระบบการขนส่งและเทคโนโลยีทาง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อิเล็คทรอนิคส์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ช่วยลดข้อจำกัดทางด้านระยะทาง ทำให้ธุรกิจทุกมุมโลกเกิดการเชื่อต่อซึ่งกันและกัน เกิดการซื้อขายแลกเปลี่ยน 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01214035"/>
      </p:ext>
    </p:extLst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</TotalTime>
  <Words>1915</Words>
  <Application>Microsoft Office PowerPoint</Application>
  <PresentationFormat>แบบจอกว้าง</PresentationFormat>
  <Paragraphs>131</Paragraphs>
  <Slides>13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7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13</vt:i4>
      </vt:variant>
    </vt:vector>
  </HeadingPairs>
  <TitlesOfParts>
    <vt:vector size="21" baseType="lpstr">
      <vt:lpstr>Angsana New</vt:lpstr>
      <vt:lpstr>Arial</vt:lpstr>
      <vt:lpstr>Browallia New</vt:lpstr>
      <vt:lpstr>Calibri</vt:lpstr>
      <vt:lpstr>Century Gothic</vt:lpstr>
      <vt:lpstr>Gill Sans MT</vt:lpstr>
      <vt:lpstr>Wingdings 3</vt:lpstr>
      <vt:lpstr>ช่อ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1.สภาพแวดล้อมภายใน (Internal Environment) </vt:lpstr>
      <vt:lpstr>งานนำเสนอ PowerPoint</vt:lpstr>
      <vt:lpstr>งานนำเสนอ PowerPoint</vt:lpstr>
      <vt:lpstr>2.สภาพแวดล้อมภายนอก (External Environment) 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ห่วงโซ่คุณค่า (Value Chain) ของธุรกิจ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UNS_CT</dc:creator>
  <cp:lastModifiedBy>UNS_CT</cp:lastModifiedBy>
  <cp:revision>1</cp:revision>
  <dcterms:created xsi:type="dcterms:W3CDTF">2021-06-08T12:36:04Z</dcterms:created>
  <dcterms:modified xsi:type="dcterms:W3CDTF">2021-06-08T12:41:15Z</dcterms:modified>
</cp:coreProperties>
</file>