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76" r:id="rId9"/>
    <p:sldId id="277" r:id="rId10"/>
    <p:sldId id="284" r:id="rId11"/>
    <p:sldId id="285" r:id="rId12"/>
    <p:sldId id="263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86" r:id="rId22"/>
    <p:sldId id="295" r:id="rId23"/>
    <p:sldId id="296" r:id="rId24"/>
    <p:sldId id="278" r:id="rId25"/>
    <p:sldId id="279" r:id="rId26"/>
    <p:sldId id="280" r:id="rId27"/>
    <p:sldId id="281" r:id="rId28"/>
    <p:sldId id="282" r:id="rId29"/>
    <p:sldId id="283" r:id="rId30"/>
    <p:sldId id="264" r:id="rId31"/>
    <p:sldId id="265" r:id="rId32"/>
    <p:sldId id="266" r:id="rId33"/>
    <p:sldId id="267" r:id="rId34"/>
    <p:sldId id="297" r:id="rId35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FCFC"/>
    <a:srgbClr val="12677C"/>
    <a:srgbClr val="4F9898"/>
    <a:srgbClr val="79DAD2"/>
    <a:srgbClr val="77B8D7"/>
    <a:srgbClr val="66BDAC"/>
    <a:srgbClr val="2AA4A7"/>
    <a:srgbClr val="12908F"/>
    <a:srgbClr val="FAF3E1"/>
    <a:srgbClr val="E197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89" autoAdjust="0"/>
    <p:restoredTop sz="94660"/>
  </p:normalViewPr>
  <p:slideViewPr>
    <p:cSldViewPr snapToGrid="0">
      <p:cViewPr varScale="1">
        <p:scale>
          <a:sx n="79" d="100"/>
          <a:sy n="79" d="100"/>
        </p:scale>
        <p:origin x="5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1F0CD-16A7-4E94-95C2-1E729497D361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23F364-FD0A-4D5D-8D32-361FCF5725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0104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23F364-FD0A-4D5D-8D32-361FCF572557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02774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8869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5706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6388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576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9820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828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18468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6086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99322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7423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8412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BBF5F-A64D-461E-B1C2-7B4620CED100}" type="datetimeFigureOut">
              <a:rPr lang="th-TH" smtClean="0"/>
              <a:t>08/02/64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398D5-846B-490D-B400-C9B84C9295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961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986756" y="1148090"/>
            <a:ext cx="6118894" cy="1107996"/>
          </a:xfrm>
          <a:prstGeom prst="rect">
            <a:avLst/>
          </a:prstGeom>
          <a:solidFill>
            <a:srgbClr val="3176CB"/>
          </a:solidFill>
          <a:effectLst>
            <a:reflection stA="81000" endPos="65000" dist="50800" dir="5400000" sy="-100000" algn="bl" rotWithShape="0"/>
            <a:softEdge rad="50800"/>
          </a:effectLst>
        </p:spPr>
        <p:txBody>
          <a:bodyPr wrap="square">
            <a:spAutoFit/>
          </a:bodyPr>
          <a:lstStyle/>
          <a:p>
            <a:pPr algn="ctr"/>
            <a:r>
              <a:rPr lang="th-TH" sz="6600" b="1" dirty="0" smtClean="0">
                <a:solidFill>
                  <a:schemeClr val="bg1"/>
                </a:solidFill>
                <a:cs typeface="+mj-cs"/>
              </a:rPr>
              <a:t>ขั้นตอนการดำเนินการวิจัย</a:t>
            </a:r>
            <a:endParaRPr lang="th-TH" sz="66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9703777" y="6223625"/>
            <a:ext cx="2488223" cy="646331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th-TH" sz="3600" dirty="0" err="1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นันทวรรณ</a:t>
            </a:r>
            <a:r>
              <a:rPr lang="th-TH" sz="3600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ช่างคิด</a:t>
            </a:r>
            <a:endParaRPr lang="th-TH" sz="3600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42354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195345" y="85725"/>
            <a:ext cx="2904962" cy="1080296"/>
          </a:xfrm>
          <a:prstGeom prst="rect">
            <a:avLst/>
          </a:prstGeom>
          <a:effectLst>
            <a:reflection stA="99000" endPos="65000" dir="5400000" sy="-100000" algn="bl" rotWithShape="0"/>
          </a:effectLst>
        </p:spPr>
        <p:txBody>
          <a:bodyPr wrap="none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en-US" sz="6000" b="1" dirty="0" smtClean="0">
                <a:solidFill>
                  <a:schemeClr val="bg1"/>
                </a:solidFill>
                <a:effectLst/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Rating Scale</a:t>
            </a:r>
            <a:endParaRPr lang="en-US" sz="4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419099" y="1947789"/>
            <a:ext cx="11363325" cy="1277914"/>
          </a:xfrm>
          <a:prstGeom prst="rect">
            <a:avLst/>
          </a:prstGeom>
          <a:solidFill>
            <a:srgbClr val="78B8D8">
              <a:alpha val="75000"/>
            </a:srgbClr>
          </a:solidFill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</a:t>
            </a:r>
            <a:r>
              <a:rPr lang="th-TH" sz="36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1. </a:t>
            </a:r>
            <a:r>
              <a:rPr lang="th-TH" sz="3600" b="1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แบบง่าย </a:t>
            </a:r>
            <a:r>
              <a:rPr lang="en-US" sz="3600" b="1" dirty="0" smtClean="0">
                <a:solidFill>
                  <a:schemeClr val="bg1"/>
                </a:solidFill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(Simple Scale</a:t>
            </a:r>
            <a:r>
              <a:rPr lang="en-US" sz="3600" dirty="0" smtClean="0">
                <a:solidFill>
                  <a:schemeClr val="bg1"/>
                </a:solidFill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)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ได้แก่ แบบที่แบ่งคำตอบหรือมาตรวัดเป็นเพียง 2 กลุ่มหรือมากกว่า 2 กลุ่ม และให้เลือกตอบเพียงคำตอบเดียว เช่น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8" name="Text Box 1"/>
          <p:cNvSpPr txBox="1"/>
          <p:nvPr/>
        </p:nvSpPr>
        <p:spPr>
          <a:xfrm>
            <a:off x="3676648" y="3475673"/>
            <a:ext cx="4848225" cy="1839278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คุณ</a:t>
            </a: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เคยคิดจะซื้อโทรศัพท์มือถือหรือไม่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	(  </a:t>
            </a: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) เคย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	(  </a:t>
            </a: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) ไม่เคย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80587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/>
          <p:nvPr/>
        </p:nvSpPr>
        <p:spPr>
          <a:xfrm>
            <a:off x="228600" y="218122"/>
            <a:ext cx="5467350" cy="6030277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	คุณ</a:t>
            </a: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ชอบอ่านหนังสือพิมพ์ฉบับใดมากที่สุด (เลือกเพียงข้อเดียว)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ไทยรัฐ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เดลินิวส์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สยามรัฐ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กรุงเทพธุรกิจ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สยามธุรกิจ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</a:t>
            </a:r>
            <a:r>
              <a:rPr lang="en-US" sz="36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Bangkok Post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en-US" sz="36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  ) The Nations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อื่น ๆ (โปรดระบุ ............)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3600" dirty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 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</p:txBody>
      </p:sp>
      <p:sp>
        <p:nvSpPr>
          <p:cNvPr id="5" name="Text Box 3"/>
          <p:cNvSpPr txBox="1"/>
          <p:nvPr/>
        </p:nvSpPr>
        <p:spPr>
          <a:xfrm>
            <a:off x="6049645" y="1812130"/>
            <a:ext cx="5942330" cy="478869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	เมื่อ</a:t>
            </a: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คุณจะคิดซื้อบ้านใหม่สักหลัง คุณหาข้อมูลจากที่ใด (ตอบได้มากกว่า 1 ข้อ)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เพื่อน / ญาติ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คอมพิวเตอร์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สมาคมผู้รับเหมาก่อสร้างบ้าน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โครงการบ้านจัดสรร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ธนาคารพาณิชย์ / สถาบันการเงิน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(  ) อื่น ๆ (โปรดระบุ .................)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135" y="258364"/>
            <a:ext cx="1657350" cy="155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10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390257" y="186260"/>
            <a:ext cx="11351664" cy="2185214"/>
          </a:xfrm>
          <a:prstGeom prst="rect">
            <a:avLst/>
          </a:prstGeom>
          <a:solidFill>
            <a:srgbClr val="418595"/>
          </a:solidFill>
        </p:spPr>
        <p:txBody>
          <a:bodyPr wrap="square">
            <a:spAutoFit/>
          </a:bodyPr>
          <a:lstStyle/>
          <a:p>
            <a:pPr algn="thaiDist"/>
            <a:r>
              <a:rPr lang="en-US" sz="3600" b="1" dirty="0" smtClean="0">
                <a:solidFill>
                  <a:schemeClr val="bg1"/>
                </a:solidFill>
                <a:cs typeface="+mj-cs"/>
              </a:rPr>
              <a:t>2.Likert 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Scale </a:t>
            </a:r>
            <a:r>
              <a:rPr lang="th-TH" sz="3600" b="1" dirty="0">
                <a:solidFill>
                  <a:schemeClr val="bg1"/>
                </a:solidFill>
                <a:cs typeface="+mj-cs"/>
              </a:rPr>
              <a:t>หรือ 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Summated Scale </a:t>
            </a:r>
          </a:p>
          <a:p>
            <a:pPr algn="thaiDist"/>
            <a:r>
              <a:rPr lang="en-US" sz="3600" dirty="0" smtClean="0">
                <a:cs typeface="+mj-cs"/>
              </a:rPr>
              <a:t>	</a:t>
            </a:r>
            <a:r>
              <a:rPr lang="en-US" sz="32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cs typeface="+mj-cs"/>
              </a:rPr>
              <a:t>Likert</a:t>
            </a:r>
            <a:r>
              <a:rPr lang="en-U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cs typeface="+mj-cs"/>
              </a:rPr>
              <a:t> </a:t>
            </a:r>
            <a:r>
              <a:rPr lang="en-US" sz="3200" dirty="0">
                <a:solidFill>
                  <a:schemeClr val="accent4">
                    <a:lumMod val="60000"/>
                    <a:lumOff val="40000"/>
                  </a:schemeClr>
                </a:solidFill>
                <a:cs typeface="+mj-cs"/>
              </a:rPr>
              <a:t>Scale </a:t>
            </a:r>
            <a:r>
              <a:rPr lang="th-TH" sz="3200" dirty="0">
                <a:solidFill>
                  <a:schemeClr val="accent4">
                    <a:lumMod val="60000"/>
                    <a:lumOff val="40000"/>
                  </a:schemeClr>
                </a:solidFill>
                <a:cs typeface="+mj-cs"/>
              </a:rPr>
              <a:t>เป็นมาตราวัดข้อคิดเห็นในระดับต่างๆ ระหว่างเห็นด้วยกับไม่เห็นด้วย โดยที่ปลายสุดข้างหนึ่งจะเป็น “</a:t>
            </a:r>
            <a:r>
              <a:rPr lang="th-TH" sz="3200" b="1" dirty="0">
                <a:solidFill>
                  <a:schemeClr val="accent4">
                    <a:lumMod val="60000"/>
                    <a:lumOff val="40000"/>
                  </a:schemeClr>
                </a:solidFill>
                <a:cs typeface="+mj-cs"/>
              </a:rPr>
              <a:t>เห็นด้วย</a:t>
            </a:r>
            <a:r>
              <a:rPr lang="th-TH" sz="3200" dirty="0">
                <a:solidFill>
                  <a:schemeClr val="accent4">
                    <a:lumMod val="60000"/>
                    <a:lumOff val="40000"/>
                  </a:schemeClr>
                </a:solidFill>
                <a:cs typeface="+mj-cs"/>
              </a:rPr>
              <a:t>” อีกปลายข้างหนึ่งจะเป็น “</a:t>
            </a:r>
            <a:r>
              <a:rPr lang="th-TH" sz="3200" b="1" dirty="0">
                <a:solidFill>
                  <a:schemeClr val="accent4">
                    <a:lumMod val="60000"/>
                    <a:lumOff val="40000"/>
                  </a:schemeClr>
                </a:solidFill>
                <a:cs typeface="+mj-cs"/>
              </a:rPr>
              <a:t>ไม่เห็นด้วย</a:t>
            </a:r>
            <a:r>
              <a:rPr lang="th-TH" sz="3200" dirty="0">
                <a:solidFill>
                  <a:schemeClr val="accent4">
                    <a:lumMod val="60000"/>
                    <a:lumOff val="40000"/>
                  </a:schemeClr>
                </a:solidFill>
                <a:cs typeface="+mj-cs"/>
              </a:rPr>
              <a:t>” และใช้วิธีการแบ่งค่าเป็นช่วงต่างๆ เช่น 1 ถึง 5 หรือ 1 ถึง 8 เป็น</a:t>
            </a:r>
            <a:r>
              <a:rPr lang="th-TH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cs typeface="+mj-cs"/>
              </a:rPr>
              <a:t>ต้น </a:t>
            </a:r>
            <a:endParaRPr lang="th-TH" sz="3200" dirty="0">
              <a:solidFill>
                <a:schemeClr val="accent4">
                  <a:lumMod val="60000"/>
                  <a:lumOff val="40000"/>
                </a:schemeClr>
              </a:solidFill>
              <a:cs typeface="+mj-cs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2159237" y="2631253"/>
            <a:ext cx="8198266" cy="127791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โปรดเขียน 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X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</a:rPr>
              <a:t> บนตัวเลขที่ตรงกับความคิดเห็นของท่าน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อินเทอร์เน็ต เป็นแหล่งค้นหาข้อมูลได้ดีกว่าค้นหาจากห้องสมุด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9430653"/>
              </p:ext>
            </p:extLst>
          </p:nvPr>
        </p:nvGraphicFramePr>
        <p:xfrm>
          <a:off x="2167783" y="4088564"/>
          <a:ext cx="8178325" cy="1761173"/>
        </p:xfrm>
        <a:graphic>
          <a:graphicData uri="http://schemas.openxmlformats.org/drawingml/2006/table">
            <a:tbl>
              <a:tblPr firstRow="1" firstCol="1" bandRow="1"/>
              <a:tblGrid>
                <a:gridCol w="1657894"/>
                <a:gridCol w="1637150"/>
                <a:gridCol w="1330480"/>
                <a:gridCol w="1550130"/>
                <a:gridCol w="2002671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เห็นด้วยอย่างยิ่ง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เห็นด้วย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เฉย ๆ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ไม่เห็นด้วย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ไม่เห็นด้วยอย่างยิ่ง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(5)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(4)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(3)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(2)</a:t>
                      </a:r>
                      <a:endParaRPr lang="en-US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(1)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กล่องข้อความ 4"/>
          <p:cNvSpPr txBox="1"/>
          <p:nvPr/>
        </p:nvSpPr>
        <p:spPr>
          <a:xfrm>
            <a:off x="390257" y="2623879"/>
            <a:ext cx="121350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 smtClean="0">
                <a:solidFill>
                  <a:srgbClr val="FFC000"/>
                </a:solidFill>
                <a:cs typeface="+mj-cs"/>
              </a:rPr>
              <a:t>ตัวอย่าง</a:t>
            </a:r>
            <a:endParaRPr lang="th-TH" sz="3600" b="1" u="sng" dirty="0">
              <a:solidFill>
                <a:srgbClr val="FFC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386444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84260" y="290829"/>
            <a:ext cx="11232023" cy="2858731"/>
          </a:xfrm>
          <a:prstGeom prst="rect">
            <a:avLst/>
          </a:prstGeom>
          <a:solidFill>
            <a:srgbClr val="60BEC0"/>
          </a:solidFill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3. Semantic </a:t>
            </a:r>
            <a:r>
              <a:rPr lang="en-US" sz="36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Differential Scale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indent="22860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</a:t>
            </a:r>
            <a:r>
              <a:rPr lang="th-TH" sz="32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มัก</a:t>
            </a:r>
            <a: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ใช้วัดค่าทางด้านจิตวิทยา โดยกำหนดค่าปลายสุดทั้งสองข้างไว้ และให้ผู้ตอบเลือกทำเครื่องหมายที่ตรงตามความรู้สึกหรือข้อคิดเห็นของตนในช่วงระหว่างสองปลาย ข้อดีของมาตราวัดแบบนี้คือสามารถทราบทิศทางและระดับความคิดเห็นของผู้ตอบ ปกติแล้วระหว่างสองปลายมักมี 7 ช่วง แต่ถ้าหากจะขยายเพิ่มก็สามารถทำได้แต่ไม่ควรเกิน 10 ช่วง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4" name="Text Box 4"/>
          <p:cNvSpPr txBox="1"/>
          <p:nvPr/>
        </p:nvSpPr>
        <p:spPr>
          <a:xfrm>
            <a:off x="1191096" y="4217047"/>
            <a:ext cx="10226085" cy="2175207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การจัดส่งนิตยาสารของบริษัท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th-TH" sz="3600" kern="0" dirty="0">
                <a:solidFill>
                  <a:sysClr val="windowText" lastClr="000000"/>
                </a:solidFill>
                <a:latin typeface="Calibri" panose="020F0502020204030204"/>
                <a:ea typeface="Calibri" panose="020F0502020204030204" pitchFamily="34" charset="0"/>
                <a:cs typeface="+mj-cs"/>
              </a:rPr>
              <a:t>	</a:t>
            </a:r>
            <a:r>
              <a:rPr lang="th-TH" sz="3600" kern="0" dirty="0">
                <a:solidFill>
                  <a:sysClr val="windowText" lastClr="000000"/>
                </a:solidFill>
                <a:latin typeface="Calibri" panose="020F0502020204030204"/>
                <a:ea typeface="Calibri" panose="020F0502020204030204" pitchFamily="34" charset="0"/>
                <a:cs typeface="+mj-cs"/>
              </a:rPr>
              <a:t> </a:t>
            </a:r>
            <a:r>
              <a:rPr lang="th-TH" sz="3600" kern="0" dirty="0" smtClean="0">
                <a:solidFill>
                  <a:sysClr val="windowText" lastClr="000000"/>
                </a:solidFill>
                <a:latin typeface="Calibri" panose="020F0502020204030204"/>
                <a:ea typeface="Calibri" panose="020F0502020204030204" pitchFamily="34" charset="0"/>
                <a:cs typeface="+mj-cs"/>
              </a:rPr>
              <a:t>     	         </a:t>
            </a:r>
            <a:r>
              <a:rPr kumimoji="0" lang="th-TH" sz="3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เร็ว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 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ช้า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เนื้อหามีประโยชน์ มาก  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: 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ไม่มีประโยชน์เลย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484260" y="3427183"/>
            <a:ext cx="121350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 smtClean="0">
                <a:solidFill>
                  <a:srgbClr val="FFC000"/>
                </a:solidFill>
                <a:cs typeface="+mj-cs"/>
              </a:rPr>
              <a:t>ตัวอย่าง</a:t>
            </a:r>
            <a:endParaRPr lang="th-TH" sz="3600" b="1" u="sng" dirty="0">
              <a:solidFill>
                <a:srgbClr val="FFC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60187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68066" y="150426"/>
            <a:ext cx="11890049" cy="2463495"/>
          </a:xfrm>
          <a:prstGeom prst="rect">
            <a:avLst/>
          </a:prstGeom>
          <a:solidFill>
            <a:srgbClr val="65BFC1"/>
          </a:solidFill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4. สเกล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ตัวเลข </a:t>
            </a:r>
            <a:r>
              <a:rPr lang="en-US" sz="36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(Numerical Scale) 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ประกอบด้วย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การกำหนดค่าเท่าๆกัน ให้แก่ผู้ตอบข้อมูลได้ทราบช่วงเหล่านี้ ส่วนใหญ่มักกำหนดเป็น 5 ช่วง โดยมีค่าตั้งแต่ 1 ถึง 5 (หากจะขยายช่วงให้กว้างขึ้น เช่น เป็น 7 หรือ 10 ช่วงก็สามารถทำได้)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4" name="Text Box 6"/>
          <p:cNvSpPr txBox="1"/>
          <p:nvPr/>
        </p:nvSpPr>
        <p:spPr>
          <a:xfrm>
            <a:off x="1427147" y="3028324"/>
            <a:ext cx="10630968" cy="363739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ถ้ากำหนดระดับความพอใจดังนี้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	มาก</a:t>
            </a: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ที่สุด 	</a:t>
            </a: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	 </a:t>
            </a: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5	4	3	2	1	</a:t>
            </a: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	น้อย</a:t>
            </a: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ที่สุด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ให้เขียนตัวเลขแสดงระดับความพอใจของท่านในช่องว่างหลังคำถาม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1.ความ</a:t>
            </a: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ละเอียดของเนื้อครีม </a:t>
            </a: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 	 ______________</a:t>
            </a:r>
            <a:endParaRPr lang="en-US" sz="3600" dirty="0" smtClean="0">
              <a:effectLst/>
              <a:ea typeface="Calibri" panose="020F0502020204030204" pitchFamily="34" charset="0"/>
              <a:cs typeface="+mj-cs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2.กลิ่นของครีม</a:t>
            </a:r>
            <a:r>
              <a:rPr lang="en-US" sz="3600" dirty="0" smtClean="0">
                <a:effectLst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		</a:t>
            </a: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 ______________</a:t>
            </a:r>
            <a:endParaRPr lang="en-US" sz="3600" dirty="0" smtClean="0">
              <a:effectLst/>
              <a:ea typeface="Calibri" panose="020F0502020204030204" pitchFamily="34" charset="0"/>
              <a:cs typeface="+mj-cs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effectLst/>
                <a:ea typeface="Calibri" panose="020F0502020204030204" pitchFamily="34" charset="0"/>
                <a:cs typeface="+mj-cs"/>
              </a:rPr>
              <a:t>3.ช่วย</a:t>
            </a:r>
            <a:r>
              <a:rPr lang="th-TH" sz="3600" dirty="0">
                <a:effectLst/>
                <a:ea typeface="Calibri" panose="020F0502020204030204" pitchFamily="34" charset="0"/>
                <a:cs typeface="+mj-cs"/>
              </a:rPr>
              <a:t>ให้ใบหน้านุ่มนวล	 ______________</a:t>
            </a:r>
            <a:endParaRPr lang="en-US" sz="3600" dirty="0">
              <a:effectLst/>
              <a:ea typeface="Calibri" panose="020F0502020204030204" pitchFamily="34" charset="0"/>
              <a:cs typeface="+mj-cs"/>
            </a:endParaRPr>
          </a:p>
        </p:txBody>
      </p:sp>
      <p:cxnSp>
        <p:nvCxnSpPr>
          <p:cNvPr id="6" name="ลูกศรเชื่อมต่อแบบตรง 5"/>
          <p:cNvCxnSpPr/>
          <p:nvPr/>
        </p:nvCxnSpPr>
        <p:spPr>
          <a:xfrm flipH="1">
            <a:off x="3589235" y="3965248"/>
            <a:ext cx="135878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ลูกศรเชื่อมต่อแบบตรง 7"/>
          <p:cNvCxnSpPr/>
          <p:nvPr/>
        </p:nvCxnSpPr>
        <p:spPr>
          <a:xfrm>
            <a:off x="9255095" y="3965248"/>
            <a:ext cx="130750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กล่องข้อความ 9"/>
          <p:cNvSpPr txBox="1"/>
          <p:nvPr/>
        </p:nvSpPr>
        <p:spPr>
          <a:xfrm>
            <a:off x="168066" y="2940072"/>
            <a:ext cx="121350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 smtClean="0">
                <a:solidFill>
                  <a:srgbClr val="FFC000"/>
                </a:solidFill>
                <a:cs typeface="+mj-cs"/>
              </a:rPr>
              <a:t>ตัวอย่าง</a:t>
            </a:r>
            <a:endParaRPr lang="th-TH" sz="3600" b="1" u="sng" dirty="0">
              <a:solidFill>
                <a:srgbClr val="FFC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5532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13344" y="419019"/>
            <a:ext cx="6352376" cy="2716449"/>
          </a:xfrm>
          <a:prstGeom prst="rect">
            <a:avLst/>
          </a:prstGeom>
          <a:solidFill>
            <a:srgbClr val="86C9B6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5.Staple </a:t>
            </a:r>
            <a:r>
              <a:rPr lang="en-US" sz="36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Scale 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thaiDist"/>
            <a:r>
              <a:rPr lang="th-TH" sz="3600" dirty="0" smtClean="0">
                <a:ea typeface="Calibri" panose="020F0502020204030204" pitchFamily="34" charset="0"/>
                <a:cs typeface="+mj-cs"/>
              </a:rPr>
              <a:t>	</a:t>
            </a:r>
            <a:r>
              <a:rPr lang="th-TH" sz="3200" dirty="0" smtClean="0">
                <a:ea typeface="Calibri" panose="020F0502020204030204" pitchFamily="34" charset="0"/>
                <a:cs typeface="+mj-cs"/>
              </a:rPr>
              <a:t>เป็น</a:t>
            </a:r>
            <a:r>
              <a:rPr lang="th-TH" sz="3200" dirty="0">
                <a:ea typeface="Calibri" panose="020F0502020204030204" pitchFamily="34" charset="0"/>
                <a:cs typeface="+mj-cs"/>
              </a:rPr>
              <a:t>อีกมาตราหนึ่งที่คล้าย </a:t>
            </a:r>
            <a:r>
              <a:rPr lang="en-US" sz="32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Semantic Differential</a:t>
            </a:r>
            <a:r>
              <a:rPr lang="th-TH" sz="32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แต่ใช้สเกลหรือช่วงในแนวตั้งแทนแนวนอน มักแบ่งเป็น 10 ช่วง โดยเป็นช่วงบวกและช่วงลบอย่างละครึ่งหนึ่ง ข้อมูลที่ได้จากมาตราชนิดจะเป็นข้อมูล</a:t>
            </a:r>
            <a:r>
              <a:rPr lang="th-TH" sz="3200" dirty="0" smtClean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แบบช่วงเช่นกัน</a:t>
            </a:r>
            <a:endParaRPr lang="th-TH" sz="3200" dirty="0">
              <a:cs typeface="+mj-cs"/>
            </a:endParaRP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" t="990" r="1904" b="1234"/>
          <a:stretch/>
        </p:blipFill>
        <p:spPr>
          <a:xfrm>
            <a:off x="6853728" y="1593790"/>
            <a:ext cx="5221480" cy="5118932"/>
          </a:xfrm>
          <a:prstGeom prst="rect">
            <a:avLst/>
          </a:prstGeom>
        </p:spPr>
      </p:pic>
      <p:sp>
        <p:nvSpPr>
          <p:cNvPr id="5" name="กล่องข้อความ 4"/>
          <p:cNvSpPr txBox="1"/>
          <p:nvPr/>
        </p:nvSpPr>
        <p:spPr>
          <a:xfrm>
            <a:off x="8857716" y="786531"/>
            <a:ext cx="121350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 smtClean="0">
                <a:solidFill>
                  <a:srgbClr val="FFC000"/>
                </a:solidFill>
                <a:cs typeface="+mj-cs"/>
              </a:rPr>
              <a:t>ตัวอย่าง</a:t>
            </a:r>
            <a:endParaRPr lang="th-TH" sz="3600" b="1" u="sng" dirty="0">
              <a:solidFill>
                <a:srgbClr val="FFC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627084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90499" y="245858"/>
            <a:ext cx="7724775" cy="2463495"/>
          </a:xfrm>
          <a:prstGeom prst="rect">
            <a:avLst/>
          </a:prstGeom>
          <a:solidFill>
            <a:srgbClr val="6FB9A7"/>
          </a:solidFill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6. Fixed </a:t>
            </a:r>
            <a:r>
              <a:rPr lang="en-US" sz="36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Sum Scale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indent="22860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เป็น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การให้คะแนนโดยใช้คะแนนรวม 100 เป็นหลัก สิ่งที่ดีก็คือ เป็นการเปรียบเทียบในรูปเปอร์เซ็นต์ที่คุ้นเคย และมีลักษณะคล้ายเป็นข้อมูล</a:t>
            </a: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ต่อเนื่อง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638175" y="3605790"/>
            <a:ext cx="4191000" cy="286232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thaiDist"/>
            <a:r>
              <a:rPr lang="th-TH" sz="3600" dirty="0" smtClean="0">
                <a:solidFill>
                  <a:prstClr val="black"/>
                </a:solidFill>
                <a:ea typeface="Calibri" panose="020F0502020204030204" pitchFamily="34" charset="0"/>
                <a:cs typeface="Angsana New" panose="02020603050405020304" pitchFamily="18" charset="-34"/>
              </a:rPr>
              <a:t>	ท่าน</a:t>
            </a:r>
            <a:r>
              <a:rPr lang="th-TH" sz="3600" dirty="0">
                <a:solidFill>
                  <a:prstClr val="black"/>
                </a:solidFill>
                <a:ea typeface="Calibri" panose="020F0502020204030204" pitchFamily="34" charset="0"/>
                <a:cs typeface="Angsana New" panose="02020603050405020304" pitchFamily="18" charset="-34"/>
              </a:rPr>
              <a:t>คิดว่าการบริการและลักษณะของบริษัทเป็นอย่างไรบ้าง กรุณาเติมตัวเลขลงในช่องคะแนน โดยที่จะได้คะแนนรวมเท่ากับ 100 คะแนน</a:t>
            </a:r>
            <a:endParaRPr lang="th-TH" sz="3600" dirty="0">
              <a:solidFill>
                <a:prstClr val="black"/>
              </a:solidFill>
              <a:cs typeface="Angsana New" panose="02020603050405020304" pitchFamily="18" charset="-34"/>
            </a:endParaRP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190499" y="2834406"/>
            <a:ext cx="121350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 smtClean="0">
                <a:solidFill>
                  <a:srgbClr val="FFC000"/>
                </a:solidFill>
                <a:cs typeface="+mj-cs"/>
              </a:rPr>
              <a:t>ตัวอย่าง</a:t>
            </a:r>
            <a:endParaRPr lang="th-TH" sz="3600" b="1" u="sng" dirty="0">
              <a:solidFill>
                <a:srgbClr val="FFC000"/>
              </a:solidFill>
              <a:cs typeface="+mj-cs"/>
            </a:endParaRPr>
          </a:p>
        </p:txBody>
      </p:sp>
      <p:grpSp>
        <p:nvGrpSpPr>
          <p:cNvPr id="8" name="กลุ่ม 7"/>
          <p:cNvGrpSpPr/>
          <p:nvPr/>
        </p:nvGrpSpPr>
        <p:grpSpPr>
          <a:xfrm>
            <a:off x="5531992" y="4010921"/>
            <a:ext cx="6128096" cy="2052060"/>
            <a:chOff x="5531992" y="4010921"/>
            <a:chExt cx="6128096" cy="2052060"/>
          </a:xfrm>
        </p:grpSpPr>
        <p:pic>
          <p:nvPicPr>
            <p:cNvPr id="6" name="รูปภาพ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1992" y="4010921"/>
              <a:ext cx="6128096" cy="2052060"/>
            </a:xfrm>
            <a:prstGeom prst="rect">
              <a:avLst/>
            </a:prstGeom>
          </p:spPr>
        </p:pic>
        <p:sp>
          <p:nvSpPr>
            <p:cNvPr id="7" name="สี่เหลี่ยมผืนผ้า 6"/>
            <p:cNvSpPr/>
            <p:nvPr/>
          </p:nvSpPr>
          <p:spPr>
            <a:xfrm>
              <a:off x="10448925" y="4438650"/>
              <a:ext cx="304800" cy="1905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204463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76224" y="112954"/>
            <a:ext cx="11687175" cy="2347117"/>
          </a:xfrm>
          <a:prstGeom prst="rect">
            <a:avLst/>
          </a:prstGeom>
          <a:solidFill>
            <a:srgbClr val="64B7DD">
              <a:alpha val="80000"/>
            </a:srgbClr>
          </a:solidFill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7. สเกล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รูปภาพ 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thaiDist"/>
            <a:r>
              <a:rPr lang="th-TH" sz="3600" dirty="0" smtClean="0">
                <a:ea typeface="Calibri" panose="020F0502020204030204" pitchFamily="34" charset="0"/>
                <a:cs typeface="+mj-cs"/>
              </a:rPr>
              <a:t>	เป็น</a:t>
            </a:r>
            <a:r>
              <a:rPr lang="th-TH" sz="3600" dirty="0">
                <a:ea typeface="Calibri" panose="020F0502020204030204" pitchFamily="34" charset="0"/>
                <a:cs typeface="+mj-cs"/>
              </a:rPr>
              <a:t>การใช้รูปภาพเข้าช่วยในการกำหนดค่าข้อมูล เพื่อให้ง่ายและเหมาะสมกับผู้ตอบบางกลุ่ม เช่น เด็กเล็ก เป็นต้น นอกจากนี้ การใช้ภาพยังเป็นการสร้างบรรยากาศที่ดีในการตอบข้อมูลอีกด้วย คำตอบที่ได้จะเป็นค่าประมาณ และอาจวิเคราะห์ด้วยวิธีการของข้อมูลแบบช่วง</a:t>
            </a:r>
            <a:endParaRPr lang="th-TH" sz="3600" dirty="0">
              <a:cs typeface="+mj-cs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595311" y="3300339"/>
            <a:ext cx="11049000" cy="127791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คุณ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คิดว่าค่าบริการของโรงพยาบาลของเราเป็นอย่างไรบ้าง (กรุณาเติมเครื่องหมาย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X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ณ ตำแหน่งที่คิดว่าเหมาะสมในความคิดคุณ)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276224" y="2557039"/>
            <a:ext cx="121350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 smtClean="0">
                <a:solidFill>
                  <a:srgbClr val="FFC000"/>
                </a:solidFill>
                <a:cs typeface="+mj-cs"/>
              </a:rPr>
              <a:t>ตัวอย่าง</a:t>
            </a:r>
            <a:endParaRPr lang="th-TH" sz="3600" b="1" u="sng" dirty="0">
              <a:solidFill>
                <a:srgbClr val="FFC000"/>
              </a:solidFill>
              <a:cs typeface="+mj-cs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" t="3269" r="798" b="2143"/>
          <a:stretch/>
        </p:blipFill>
        <p:spPr>
          <a:xfrm>
            <a:off x="2057398" y="4791074"/>
            <a:ext cx="8124825" cy="184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907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36353" y="326924"/>
            <a:ext cx="6899646" cy="816827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  <p:txBody>
          <a:bodyPr wrap="none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4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ข้อคิดเห็นบางประการเกี่ยวกับ </a:t>
            </a:r>
            <a:r>
              <a:rPr lang="en-US" sz="44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Rating Scale </a:t>
            </a:r>
            <a:endParaRPr lang="en-US" sz="4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495299" y="1860711"/>
            <a:ext cx="11210925" cy="1870705"/>
          </a:xfrm>
          <a:prstGeom prst="rect">
            <a:avLst/>
          </a:prstGeom>
          <a:solidFill>
            <a:srgbClr val="4EA1CE">
              <a:alpha val="80000"/>
            </a:srgb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indent="45720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ผู้ให้ข้อมูลเป็นบุคคลสำคัญต่อการใช้ </a:t>
            </a:r>
            <a:r>
              <a:rPr lang="en-US" sz="3600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Rating Scale</a:t>
            </a:r>
            <a:r>
              <a:rPr lang="th-TH" sz="3600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เพราะความถูกผิดของข้อมูลจะได้จากการตัดสินใจ</a:t>
            </a:r>
            <a:r>
              <a:rPr lang="th-TH" sz="3600" dirty="0" smtClean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ของ</a:t>
            </a:r>
            <a:r>
              <a:rPr lang="th-TH" sz="36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บุคคล</a:t>
            </a:r>
            <a:r>
              <a:rPr lang="th-TH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กลุ่มนี้ โดยทั่วไปอาจมีความคลาดเคลื่อนในการให้ข้อมูลแบบ </a:t>
            </a:r>
            <a:r>
              <a:rPr lang="en-US" sz="3600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Rating Scale </a:t>
            </a:r>
            <a:r>
              <a:rPr lang="th-TH" sz="3600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ซึ่งสืบเนื่องมาจาก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95299" y="3731416"/>
            <a:ext cx="11220449" cy="3056286"/>
          </a:xfrm>
          <a:prstGeom prst="rect">
            <a:avLst/>
          </a:prstGeom>
          <a:solidFill>
            <a:srgbClr val="4EA1CE"/>
          </a:solidFill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	</a:t>
            </a:r>
            <a:r>
              <a:rPr lang="th-TH" sz="36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1.</a:t>
            </a: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ลักษณะ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ผู้ให้ข้อมูล 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ได้แก่ ความมีลักษณะง่ายหรือยากต่อการให้ข้อคิดเห็น หากเป็นบุคคลที่อยู่ในตำแหน่งสูง มักจะมีแนวโน้มของการให้คำตอบในระดับต่ำกว่าสูงสุด ในทางตรงข้ามบุคคลที่มีลักษณะขี้เกรงใจ ก็เป็นอีกความคลาดเคลื่อนที่พึงระวัง เพราะจะให้คำตอบสูงสุดเป็นส่วนใหญ่ ผู้ให้ข้อมูลอีกกลุ่มหนึ่งได้แก่ผู้ไม่ชอบตัดสินด้วยค่าต่ำสุด หรือค่าสูงสุดจึงมักตอบเป็นค่ากลาง จึงเกิดความผิดพลาดที่เรียกว่า </a:t>
            </a:r>
            <a:r>
              <a:rPr lang="en-US" sz="3600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Central Tendency Error</a:t>
            </a:r>
            <a:endParaRPr lang="en-US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02176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447675" y="361463"/>
            <a:ext cx="11296650" cy="3056286"/>
          </a:xfrm>
          <a:prstGeom prst="rect">
            <a:avLst/>
          </a:prstGeom>
          <a:solidFill>
            <a:srgbClr val="4EA1CE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2. ความสัมพันธ์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ระหว่างผู้ให้ข้อมูลกับผู้ที่ได้รับการ  </a:t>
            </a:r>
            <a:r>
              <a:rPr lang="en-US" sz="3600" b="1" dirty="0" smtClean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Rate</a:t>
            </a:r>
            <a:endParaRPr lang="th-TH" sz="36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</a:t>
            </a: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หาก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ผู้ให้ข้อมูลไม่รู้จักบุคคลที่นักวิจัยต้องการให้ตัดสินหรือขอข้อคิดเห็น อาจเกิดข้อผิดพลาดในข้อมูลได้เช่นกัน ซึ่งมักเป็น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Central Tendency Error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ในทางตรงกันข้าม ถ้ารู้จักกันดี ก็อาจรู้สึกเกรงใจหรือไม่ชอบอุปนิสัย อาจเกิดความผิดพลาดเช่นเดียวกับ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Easy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และ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Hard Raters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47675" y="3627420"/>
            <a:ext cx="11296649" cy="2463495"/>
          </a:xfrm>
          <a:prstGeom prst="rect">
            <a:avLst/>
          </a:prstGeom>
          <a:solidFill>
            <a:srgbClr val="4EA1CE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3. ความรู้สึก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ที่สัมพันธ์ถึงคำตอบ </a:t>
            </a:r>
            <a:endParaRPr lang="th-TH" sz="36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</a:t>
            </a: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ใน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กรณีที่ 3 จะเกิดความผิดพลาดที่เรียกว่า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Halo Effect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กล่าวคือ ความผิดพลาดที่เกิดจากการคิดไปเอง เช่น ครูคิดว่าถ้านักเรียนทำข้อสอบข้อต้นๆได้ถูกต้อง เขาน่าจะทำข้อต่อไปได้ถูกต้องด้วย หรือคิดว่ารายงานที่เห็นว่าพิมพ์ได้สวยงาม ควรเป็นรายงานที่ดี เป็นต้น 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53979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72204" y="66675"/>
            <a:ext cx="3427541" cy="1080296"/>
          </a:xfrm>
          <a:prstGeom prst="rect">
            <a:avLst/>
          </a:prstGeom>
          <a:effectLst>
            <a:reflection stA="92000" endPos="65000" dist="50800" dir="5400000" sy="-100000" algn="bl" rotWithShape="0"/>
          </a:effectLst>
        </p:spPr>
        <p:txBody>
          <a:bodyPr wrap="none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en-US" sz="60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Ranking Scale </a:t>
            </a:r>
            <a:endParaRPr lang="en-US" sz="6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5343525" y="76200"/>
            <a:ext cx="6677025" cy="1569660"/>
          </a:xfrm>
          <a:prstGeom prst="rect">
            <a:avLst/>
          </a:prstGeom>
          <a:solidFill>
            <a:srgbClr val="4F9898"/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3200" dirty="0" smtClean="0">
                <a:solidFill>
                  <a:schemeClr val="bg1"/>
                </a:solidFill>
                <a:ea typeface="Calibri" panose="020F0502020204030204" pitchFamily="34" charset="0"/>
                <a:cs typeface="Angsana New" panose="02020603050405020304" pitchFamily="18" charset="-34"/>
              </a:rPr>
              <a:t>	เป็น</a:t>
            </a:r>
            <a:r>
              <a:rPr lang="th-TH" sz="3200" dirty="0">
                <a:solidFill>
                  <a:schemeClr val="bg1"/>
                </a:solidFill>
                <a:ea typeface="Calibri" panose="020F0502020204030204" pitchFamily="34" charset="0"/>
                <a:cs typeface="Angsana New" panose="02020603050405020304" pitchFamily="18" charset="-34"/>
              </a:rPr>
              <a:t>การวัดข้อคิดเห็นโดยการแสดงลำดับและจะต้องมีการเปรียบเทียบข้อคิดเห็นที่ให้นั้นกับสิ่งอื่นๆแล้ว เลือกว่าผู้ตอบชอบสิ่งที่ถามนั้นมากน้อยกว่ากัน</a:t>
            </a:r>
            <a:endParaRPr lang="th-TH" sz="3200" dirty="0">
              <a:solidFill>
                <a:schemeClr val="bg1"/>
              </a:solidFill>
            </a:endParaRPr>
          </a:p>
        </p:txBody>
      </p:sp>
      <p:sp>
        <p:nvSpPr>
          <p:cNvPr id="4" name="ลูกศรขวา 3"/>
          <p:cNvSpPr/>
          <p:nvPr/>
        </p:nvSpPr>
        <p:spPr>
          <a:xfrm>
            <a:off x="4095020" y="606823"/>
            <a:ext cx="1162780" cy="307577"/>
          </a:xfrm>
          <a:prstGeom prst="rightArrow">
            <a:avLst/>
          </a:prstGeom>
          <a:solidFill>
            <a:srgbClr val="4F98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639029" y="2324824"/>
            <a:ext cx="8914671" cy="3649076"/>
          </a:xfrm>
          <a:prstGeom prst="rect">
            <a:avLst/>
          </a:prstGeom>
          <a:solidFill>
            <a:srgbClr val="78DBD2"/>
          </a:solidFill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1. การ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เปรียบเทียบเป็นคู่ </a:t>
            </a:r>
            <a:r>
              <a:rPr lang="en-US" sz="36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(Paired Comparison)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45720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ผู้ตอบ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จะให้ข้อคิดเห็นโดยเลือกข้อที่ชอบมากกว่าในแต่ละคู่ จำนวนของคู่มักคำนวณจากสูตร 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457200" algn="thaiDist">
              <a:lnSpc>
                <a:spcPct val="107000"/>
              </a:lnSpc>
              <a:spcAft>
                <a:spcPts val="0"/>
              </a:spcAft>
            </a:pPr>
            <a:r>
              <a:rPr lang="en-US" sz="3600" dirty="0" smtClean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				[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n (n-1)/2]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45720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เมื่อ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n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=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จำนวนสิ่งที่ต้องให้ข้อคิดเห็น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45720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เช่น ถ้ามีรถ 4 ยี่ห้อ จะมีจำนวนคู่เปรียบเทียบเท่ากับ (4)  (3)/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2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= 6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คู่ 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4332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975682" y="295960"/>
            <a:ext cx="4278735" cy="646331"/>
          </a:xfrm>
          <a:prstGeom prst="rect">
            <a:avLst/>
          </a:prstGeom>
          <a:solidFill>
            <a:srgbClr val="6CFCFC"/>
          </a:solidFill>
          <a:ln w="5715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lvl="0" algn="thaiDist"/>
            <a:r>
              <a:rPr lang="th-TH" sz="3600" dirty="0">
                <a:solidFill>
                  <a:prstClr val="black"/>
                </a:solidFill>
                <a:ea typeface="Calibri" panose="020F0502020204030204" pitchFamily="34" charset="0"/>
                <a:cs typeface="Angsana New" panose="02020603050405020304" pitchFamily="18" charset="-34"/>
              </a:rPr>
              <a:t>ตัวอย่างของการเปรียบเทียบเป็นคู่</a:t>
            </a:r>
            <a:endParaRPr lang="th-TH" sz="3600" dirty="0">
              <a:solidFill>
                <a:prstClr val="black"/>
              </a:solidFill>
              <a:cs typeface="Angsana New" panose="02020603050405020304" pitchFamily="18" charset="-34"/>
            </a:endParaRPr>
          </a:p>
        </p:txBody>
      </p:sp>
      <p:sp>
        <p:nvSpPr>
          <p:cNvPr id="3" name="Text Box 20"/>
          <p:cNvSpPr txBox="1"/>
          <p:nvPr/>
        </p:nvSpPr>
        <p:spPr>
          <a:xfrm>
            <a:off x="623886" y="1493520"/>
            <a:ext cx="10982326" cy="4583430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ในแต่ละคู่ของรถยนต์ โปรดเลือกรถยนต์ที่ท่านชอบมากกว่าโดยทำเครื่องหมายไว้หน้าชื่อ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4572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Benz			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Toyota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4572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Volvo			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Honda	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4572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______________ 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Honda			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Benz	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4572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Volvo			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Honda	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4572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Volvo			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Toyota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4572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Toyota			</a:t>
            </a: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______________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Benz	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 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595569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76224" y="1562110"/>
            <a:ext cx="11649075" cy="3649076"/>
          </a:xfrm>
          <a:prstGeom prst="rect">
            <a:avLst/>
          </a:prstGeom>
          <a:solidFill>
            <a:srgbClr val="56A7C1">
              <a:alpha val="80000"/>
            </a:srgbClr>
          </a:solidFill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2. การ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เรียงลำดับความชอบ </a:t>
            </a:r>
            <a:r>
              <a:rPr lang="en-US" sz="36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(Preference Ranking Scale)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457200" indent="45720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เป็นวิธีการหรือมาตราวัดที่ให้ผู้ตอบให้ค่าตัวเลขเรียงตามลำดับความชอบ ตัวเลขที่ให้จะมีค่าตั้งแต่ 1 ถึงจำนวนที่มีในกลุ่ม วิธีการนี้เป็นวิธีที่ง่ายและเร็วกว่าการเปรียบเทียบเป็นคู่ มาตราวัดชนิดนี้จะให้ข้อมูลชนิด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Ordinal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เพราะไม่อาจบอกได้ว่า ค่าห่างระหว่างแต่ละระดับความชอบจะมีค่าเท่ากันหรือไม่เท่ากันในแต่ละคู่ที่ตัวเลขต่อกัน เช่น ค่า 1 ถึง 2 อาจไม่เท่ากับ 5 ถึง 6 เป็นต้น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1876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565716" y="290840"/>
            <a:ext cx="3097323" cy="707886"/>
          </a:xfrm>
          <a:prstGeom prst="rect">
            <a:avLst/>
          </a:prstGeom>
          <a:solidFill>
            <a:srgbClr val="6CFCFC"/>
          </a:solidFill>
          <a:ln w="5715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th-TH" sz="4000" dirty="0">
                <a:ea typeface="Calibri" panose="020F0502020204030204" pitchFamily="34" charset="0"/>
                <a:cs typeface="Angsana New" panose="02020603050405020304" pitchFamily="18" charset="-34"/>
              </a:rPr>
              <a:t>ตัวอย่างของ</a:t>
            </a:r>
            <a:r>
              <a:rPr lang="th-TH" sz="4000" dirty="0" smtClean="0">
                <a:ea typeface="Calibri" panose="020F0502020204030204" pitchFamily="34" charset="0"/>
                <a:cs typeface="Angsana New" panose="02020603050405020304" pitchFamily="18" charset="-34"/>
              </a:rPr>
              <a:t>มาตราวัด</a:t>
            </a:r>
            <a:endParaRPr lang="th-TH" sz="4000" dirty="0"/>
          </a:p>
        </p:txBody>
      </p:sp>
      <p:sp>
        <p:nvSpPr>
          <p:cNvPr id="3" name="Text Box 21"/>
          <p:cNvSpPr txBox="1"/>
          <p:nvPr/>
        </p:nvSpPr>
        <p:spPr>
          <a:xfrm>
            <a:off x="632740" y="1538924"/>
            <a:ext cx="10963274" cy="3728402"/>
          </a:xfrm>
          <a:prstGeom prst="rect">
            <a:avLst/>
          </a:prstGeom>
          <a:solidFill>
            <a:schemeClr val="bg1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	กิจกรรม</a:t>
            </a: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ที่ท่านชอบมากที่สุด เรียงลำดับลดหลั่นไป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( 1 ชอบมากที่สุด และ 8 ชอบน้อยที่สุด)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______________ เล่นกีฬา		_____________ ฟังเพลง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______________ สะสมของ		_____________ ชมภาพยนตร์ คอนเสิร์ต การแสดง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______________ อ่านหนังสือ		_____________ ชอปปิง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______________ ท่องเที่ยว		_____________ อื่นๆ (โปรดระบุ____________)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487676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76250" y="271917"/>
            <a:ext cx="11334750" cy="2347117"/>
          </a:xfrm>
          <a:prstGeom prst="rect">
            <a:avLst/>
          </a:prstGeom>
          <a:solidFill>
            <a:srgbClr val="77E1FD"/>
          </a:solidFill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  <a:tabLst>
                <a:tab pos="1278255" algn="l"/>
              </a:tabLst>
            </a:pPr>
            <a:r>
              <a:rPr lang="th-TH" sz="3600" b="1" dirty="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3. สเกล</a:t>
            </a:r>
            <a:r>
              <a:rPr lang="th-TH" sz="3600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เปรียบเทียบกับมาตรฐานที่มีอยู่ </a:t>
            </a:r>
            <a:r>
              <a:rPr lang="en-US" sz="3600" b="1" dirty="0">
                <a:solidFill>
                  <a:schemeClr val="bg1">
                    <a:lumMod val="50000"/>
                  </a:schemeClr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(Benchmarking Comparative Scale)</a:t>
            </a:r>
            <a:endParaRPr lang="en-US" sz="3600" b="1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thaiDist"/>
            <a:r>
              <a:rPr lang="th-TH" sz="3600" dirty="0" smtClean="0">
                <a:ea typeface="Calibri" panose="020F0502020204030204" pitchFamily="34" charset="0"/>
                <a:cs typeface="+mj-cs"/>
              </a:rPr>
              <a:t>	มาตรา</a:t>
            </a:r>
            <a:r>
              <a:rPr lang="th-TH" sz="3600" dirty="0">
                <a:ea typeface="Calibri" panose="020F0502020204030204" pitchFamily="34" charset="0"/>
                <a:cs typeface="+mj-cs"/>
              </a:rPr>
              <a:t>วัดแบบนี้เป็นการให้ค่าโดยเปรียบเทียบจากมาตรฐานที่มีอยู่ ข้อมูลที่ได้มักอยู่ในรูปของข้อมูลแบบช่วง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(Interval Data)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เพราะแต่ละค่าของคำตอบเป็นสิ่งสะท้อนถึงความแตกต่างระหว่างความเป็นมาตรฐานกับสิ่งที่นำมาเทียบตัวอย่างของสเกลหรือมาตราวัดชนิดนี้</a:t>
            </a:r>
            <a:endParaRPr lang="th-TH" sz="3600" dirty="0">
              <a:cs typeface="+mj-cs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-157392" y="2841524"/>
            <a:ext cx="5267789" cy="685124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marL="457200" algn="thaiDist">
              <a:lnSpc>
                <a:spcPct val="107000"/>
              </a:lnSpc>
              <a:spcAft>
                <a:spcPts val="0"/>
              </a:spcAft>
              <a:tabLst>
                <a:tab pos="1278255" algn="l"/>
              </a:tabLst>
            </a:pPr>
            <a:r>
              <a:rPr lang="th-TH" sz="36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ตัวอย่างของสเกลหรือมาตราวัดชนิดนี้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5" name="Text Box 22"/>
          <p:cNvSpPr txBox="1"/>
          <p:nvPr/>
        </p:nvSpPr>
        <p:spPr>
          <a:xfrm>
            <a:off x="428148" y="3749138"/>
            <a:ext cx="11430953" cy="2946401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4572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โปรดเปรียบเทียบความรวดเร็วและประสิทธิภาพของการให้บริการของธนาคาร ภายหลังการใช้ระบบ “บริการจากใจสู่คุณ” กับลูกค้า กับบริการก่อนใช้ระบบนี้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4572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	ดี</a:t>
            </a:r>
            <a:r>
              <a:rPr kumimoji="0" lang="th-TH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ขึ้นมากที่สุด			 เหมือนเดิม			     แย่ลง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45720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	_________</a:t>
            </a:r>
            <a:r>
              <a:rPr kumimoji="0" lang="th-TH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+mj-cs"/>
              </a:rPr>
              <a:t>	_________	_________	_________	_________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    	         1		         2		         3		         4		        5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72811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tile tx="0" ty="0" sx="100000" sy="100000" flip="x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7343883" y="0"/>
            <a:ext cx="4705134" cy="1179105"/>
          </a:xfrm>
          <a:prstGeom prst="rect">
            <a:avLst/>
          </a:prstGeom>
          <a:solidFill>
            <a:srgbClr val="335B8D">
              <a:alpha val="80000"/>
            </a:srgbClr>
          </a:solidFill>
          <a:effectLst>
            <a:reflection stA="99000" endPos="65000" dist="50800" dir="5400000" sy="-100000" algn="bl" rotWithShape="0"/>
          </a:effectLst>
        </p:spPr>
        <p:txBody>
          <a:bodyPr wrap="none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6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วิธีการสร้างมาตรวัด</a:t>
            </a:r>
            <a:endParaRPr lang="en-US" sz="6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0" y="740567"/>
            <a:ext cx="5800725" cy="3056286"/>
          </a:xfrm>
          <a:prstGeom prst="rect">
            <a:avLst/>
          </a:prstGeom>
          <a:solidFill>
            <a:srgbClr val="617FA2"/>
          </a:solidFill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</a:t>
            </a: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1. มาตรา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วัดอิสระ </a:t>
            </a:r>
            <a:r>
              <a:rPr lang="en-US" sz="36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(Arbitrary Scale) </a:t>
            </a:r>
            <a:r>
              <a:rPr lang="th-TH" sz="3600" dirty="0" smtClean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หมายถึง มาตรา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ที่เกิดกับข้อคิดเห็นต่อคำถามที่เชื่อว่าเกี่ยวข้องกับหัวข้อที่กำลังศึกษาอยู่เช่นการศึกษาถึงภาพพจน์ของบริษัทน้ำอัดลมแห่งหนึ่งคำถามและมาตรา สร้างได้ในลักษณะดังนี้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" t="2454" r="2001" b="2093"/>
          <a:stretch/>
        </p:blipFill>
        <p:spPr>
          <a:xfrm>
            <a:off x="4086225" y="3767309"/>
            <a:ext cx="8105775" cy="309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79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tile tx="0" ty="0" sx="100000" sy="100000" flip="x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23825" y="150795"/>
            <a:ext cx="11982450" cy="2463495"/>
          </a:xfrm>
          <a:prstGeom prst="rect">
            <a:avLst/>
          </a:prstGeom>
          <a:solidFill>
            <a:srgbClr val="F5899B"/>
          </a:solidFill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2. มาตรา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ที่วัดแต่ละคำถาม </a:t>
            </a:r>
            <a:r>
              <a:rPr lang="en-US" sz="36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(Item Analysis Scale</a:t>
            </a:r>
            <a:r>
              <a:rPr lang="en-US" sz="3600" b="1" dirty="0" smtClean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)</a:t>
            </a:r>
            <a:endParaRPr lang="th-TH" sz="36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</a:t>
            </a: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มาตรา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นี้สร้างขึ้นจากการประเมินแต่ละคำถามว่าสามารถแยกกลุ่มผู้ให้คะแนนรวมสูง และคะแนนรวมต่ำออกจากกันได้มากน้อยเพียงใด การประเมินจะใช้การทดสอบ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t-test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เข้าช่วยในการตัดสินใจมีขั้นตอนต่างๆดังนี้คือ 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845659" y="2745373"/>
            <a:ext cx="5269391" cy="646331"/>
          </a:xfrm>
          <a:prstGeom prst="rect">
            <a:avLst/>
          </a:prstGeom>
          <a:solidFill>
            <a:srgbClr val="33AFC3"/>
          </a:solidFill>
        </p:spPr>
        <p:txBody>
          <a:bodyPr wrap="none">
            <a:spAutoFit/>
          </a:bodyPr>
          <a:lstStyle/>
          <a:p>
            <a:r>
              <a:rPr lang="th-TH" sz="3600" dirty="0">
                <a:solidFill>
                  <a:schemeClr val="bg1"/>
                </a:solidFill>
                <a:ea typeface="Calibri" panose="020F0502020204030204" pitchFamily="34" charset="0"/>
                <a:cs typeface="Angsana New" panose="02020603050405020304" pitchFamily="18" charset="-34"/>
              </a:rPr>
              <a:t>1.  สร้างคำถามที่เกี่ยวข้องกับเรื่องที่ศึกษา </a:t>
            </a:r>
            <a:endParaRPr lang="th-TH" sz="3600" dirty="0">
              <a:solidFill>
                <a:schemeClr val="bg1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845659" y="3522787"/>
            <a:ext cx="10260491" cy="1200329"/>
          </a:xfrm>
          <a:prstGeom prst="rect">
            <a:avLst/>
          </a:prstGeom>
          <a:solidFill>
            <a:srgbClr val="326B97"/>
          </a:solidFill>
        </p:spPr>
        <p:txBody>
          <a:bodyPr wrap="square">
            <a:spAutoFit/>
          </a:bodyPr>
          <a:lstStyle/>
          <a:p>
            <a:r>
              <a:rPr lang="th-TH" sz="3600" dirty="0">
                <a:solidFill>
                  <a:schemeClr val="bg1"/>
                </a:solidFill>
                <a:cs typeface="+mj-cs"/>
              </a:rPr>
              <a:t>2. นำไปทดลองถามจากกลุ่มที่มีลักษณะใกล้เคียงหรือเหมือนกับประชากร</a:t>
            </a:r>
            <a:r>
              <a:rPr lang="th-TH" sz="3600" dirty="0" smtClean="0">
                <a:solidFill>
                  <a:schemeClr val="bg1"/>
                </a:solidFill>
                <a:cs typeface="+mj-cs"/>
              </a:rPr>
              <a:t>เป้าหมาย คำถาม</a:t>
            </a:r>
            <a:r>
              <a:rPr lang="th-TH" sz="3600" dirty="0">
                <a:solidFill>
                  <a:schemeClr val="bg1"/>
                </a:solidFill>
                <a:cs typeface="+mj-cs"/>
              </a:rPr>
              <a:t>ที่ถามอาจอยู่ระหว่าง 50 ถึง 100 คน </a:t>
            </a: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845659" y="4854199"/>
            <a:ext cx="8115462" cy="646331"/>
          </a:xfrm>
          <a:prstGeom prst="rect">
            <a:avLst/>
          </a:prstGeom>
          <a:solidFill>
            <a:srgbClr val="33AFC3"/>
          </a:solidFill>
        </p:spPr>
        <p:txBody>
          <a:bodyPr wrap="square">
            <a:spAutoFit/>
          </a:bodyPr>
          <a:lstStyle/>
          <a:p>
            <a:r>
              <a:rPr lang="th-TH" sz="3600" dirty="0">
                <a:solidFill>
                  <a:schemeClr val="bg1"/>
                </a:solidFill>
                <a:ea typeface="Calibri" panose="020F0502020204030204" pitchFamily="34" charset="0"/>
                <a:cs typeface="Angsana New" panose="02020603050405020304" pitchFamily="18" charset="-34"/>
              </a:rPr>
              <a:t>3. จากแต่ละคำถาม นำคะแนนของผู้ตอบมารวมกัน (</a:t>
            </a:r>
            <a:r>
              <a:rPr lang="en-US" sz="3600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</a:rPr>
              <a:t>Total Score)</a:t>
            </a:r>
            <a:endParaRPr lang="th-TH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754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tile tx="0" ty="0" sx="100000" sy="100000" flip="x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0" y="0"/>
            <a:ext cx="10379242" cy="3649076"/>
          </a:xfrm>
          <a:prstGeom prst="rect">
            <a:avLst/>
          </a:prstGeom>
          <a:solidFill>
            <a:srgbClr val="F6A7A9"/>
          </a:solidFill>
          <a:ln w="571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  <a:spcAft>
                <a:spcPts val="80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4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. เรียงลำดับคะแนนรวม แล้วเลือกมาเฉพาะกลุ่มที่มีคะแนนสูงและต่ำที่สุด เช่น จาก 25 เปอร์เซ็นต์ของคะแนนรวมสูงสุดและ 25 เปอร์เซ็นต์ของคะแนนตอบปลายที่ต่ำสุด จะได้ข้อมูลเป็น 2 กลุ่มคือ กลุ่มที่มีคะแนนรวมสูงและกลุ่มที่มีคะแนนรวมต่ำ นำคะแนนของ 2 กลุ่มมาทำการวิเคราะห์ความแตกต่างด้วยค่าทดสอบทีแล้วเลือกเฉพาะคำถามที่ให้ค่า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t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ที่มีนัยยะสำคัญ (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t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ที่คำนวณจากตัวอย่างมีค่ามากกว่า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t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จากตารางสถิติ ณ ระดับนัยสำคัญ 0.05 หรือ 0.01)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220227" y="4410799"/>
            <a:ext cx="9971773" cy="2463495"/>
          </a:xfrm>
          <a:prstGeom prst="rect">
            <a:avLst/>
          </a:prstGeom>
          <a:solidFill>
            <a:srgbClr val="F3979E"/>
          </a:solidFill>
          <a:ln w="571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  <a:spcAft>
                <a:spcPts val="800"/>
              </a:spcAft>
            </a:pPr>
            <a:r>
              <a:rPr lang="en-US" sz="3600" dirty="0" smtClean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	5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. 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เลือกคำถามที่ให้ค่า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t 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สูงสุด เพื่อใช้เป็นคำถามที่วางไว้บนแบบสอบถามและถามบุคคลที่เลือกเป็นตัวอย่างจากประชากรเป้าหมายต่อไป (ควรเลือกเฉพาะคำถามที่มีค่า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t 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สูงกว่าหรือเท่ากับ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1.75 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เมื่อขนาดของกลุ่มตัวอย่างมีจำนวนไม่ต่ำกว่า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25 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คน)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37961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10425" y="149246"/>
            <a:ext cx="4918509" cy="65124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837787" y="2749700"/>
            <a:ext cx="493115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4400" b="1" dirty="0" smtClean="0">
                <a:solidFill>
                  <a:prstClr val="white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ตัวอย่างการประเมินคำถามแบบ</a:t>
            </a:r>
            <a:endParaRPr lang="en-US" sz="4400" b="1" dirty="0" smtClean="0">
              <a:solidFill>
                <a:prstClr val="white"/>
              </a:solidFill>
              <a:latin typeface="Angsana New" panose="02020603050405020304" pitchFamily="18" charset="-34"/>
              <a:ea typeface="Calibri" panose="020F0502020204030204" pitchFamily="34" charset="0"/>
              <a:cs typeface="+mj-cs"/>
            </a:endParaRPr>
          </a:p>
          <a:p>
            <a:pPr algn="ctr"/>
            <a:r>
              <a:rPr lang="en-US" sz="4400" b="1" dirty="0" smtClean="0">
                <a:solidFill>
                  <a:prstClr val="white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Item </a:t>
            </a:r>
            <a:r>
              <a:rPr lang="en-US" sz="4400" b="1" dirty="0">
                <a:solidFill>
                  <a:prstClr val="white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Analysis Scale</a:t>
            </a:r>
            <a:endParaRPr lang="th-TH" sz="36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31235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-304260" y="192505"/>
            <a:ext cx="10958449" cy="1080296"/>
          </a:xfrm>
          <a:prstGeom prst="rect">
            <a:avLst/>
          </a:prstGeom>
          <a:effectLst>
            <a:reflection stA="99000" endPos="65000" dist="50800" dir="5400000" sy="-100000" algn="bl" rotWithShape="0"/>
          </a:effectLst>
        </p:spPr>
        <p:txBody>
          <a:bodyPr wrap="none">
            <a:spAutoFit/>
          </a:bodyPr>
          <a:lstStyle/>
          <a:p>
            <a:pPr marL="457200" algn="thaiDist">
              <a:lnSpc>
                <a:spcPct val="107000"/>
              </a:lnSpc>
              <a:spcAft>
                <a:spcPts val="0"/>
              </a:spcAft>
            </a:pPr>
            <a:r>
              <a:rPr lang="th-TH" sz="6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มาตรา </a:t>
            </a:r>
            <a:r>
              <a:rPr lang="en-US" sz="60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Semantic Differential (SD Method Scale)</a:t>
            </a:r>
            <a:endParaRPr lang="en-US" sz="6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795687" y="2339958"/>
            <a:ext cx="10456245" cy="3056286"/>
          </a:xfrm>
          <a:prstGeom prst="rect">
            <a:avLst/>
          </a:prstGeom>
          <a:solidFill>
            <a:srgbClr val="5AA6CE"/>
          </a:solidFill>
          <a:ln w="571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  <a:spcAft>
                <a:spcPts val="80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	มาตรา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ชนิดนี้มีลักษณะเป็น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Factor Scale 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กล่าวคือ เป็นผลจากวิธีการศึกษาถึงสาเหตุหลายๆอย่างที่ส่งผลต่อเรื่องใดเรื่องหนึ่ง สาเหตุที่ว่านี้มักมีหลายด้านและทำให้เกิดเป็นตัวแปรหลายมิติ (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Multi Dimensional Variables) 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ช่วงค่าบนสเกล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Semantic Differential 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หรือเรียกสั้นๆว่า </a:t>
            </a: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สเกล</a:t>
            </a:r>
            <a:r>
              <a:rPr lang="en-US" sz="3600" dirty="0" smtClean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  <a:r>
              <a:rPr lang="en-US" sz="3600" dirty="0" smtClean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SD 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จะมีลักษณะเป็นหลายมิติเพราะตัวเลขที่ได้จากคำตอบนั้นเกิดจากหลายสาเหตุ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457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/>
          <p:cNvSpPr txBox="1"/>
          <p:nvPr/>
        </p:nvSpPr>
        <p:spPr>
          <a:xfrm>
            <a:off x="596766" y="105878"/>
            <a:ext cx="111364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dirty="0" smtClean="0">
                <a:cs typeface="+mj-cs"/>
              </a:rPr>
              <a:t>	โปรดเลือกทำเครื่องหมายในตำแหน่งที่ท่านคิดว่าเหมาะสม ท่านมีความเห็นในด้านความเป็นผู้นำของ </a:t>
            </a:r>
            <a:r>
              <a:rPr lang="th-TH" sz="3600" u="sng" dirty="0" smtClean="0">
                <a:cs typeface="+mj-cs"/>
              </a:rPr>
              <a:t>ชื่อ</a:t>
            </a:r>
            <a:r>
              <a:rPr lang="th-TH" sz="3600" dirty="0" smtClean="0">
                <a:cs typeface="+mj-cs"/>
              </a:rPr>
              <a:t> อย่างไร</a:t>
            </a:r>
            <a:endParaRPr lang="th-TH" sz="3600" dirty="0">
              <a:cs typeface="+mj-cs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995512" y="879297"/>
            <a:ext cx="5909912" cy="58580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กล่องข้อความ 3"/>
          <p:cNvSpPr txBox="1"/>
          <p:nvPr/>
        </p:nvSpPr>
        <p:spPr>
          <a:xfrm>
            <a:off x="151096" y="105878"/>
            <a:ext cx="121350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 smtClean="0">
                <a:solidFill>
                  <a:srgbClr val="FFC000"/>
                </a:solidFill>
                <a:cs typeface="+mj-cs"/>
              </a:rPr>
              <a:t>ตัวอย่าง</a:t>
            </a:r>
            <a:endParaRPr lang="th-TH" sz="3600" b="1" u="sng" dirty="0">
              <a:solidFill>
                <a:srgbClr val="FFC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07643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6791163" y="524625"/>
            <a:ext cx="5400837" cy="1080296"/>
          </a:xfrm>
          <a:prstGeom prst="rect">
            <a:avLst/>
          </a:prstGeom>
          <a:solidFill>
            <a:srgbClr val="F8B8D3"/>
          </a:solidFill>
          <a:ln w="762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6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การคำนวณขนาดตัวอย่าง</a:t>
            </a:r>
            <a:endParaRPr lang="en-US" sz="6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3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</a14:imgLayer>
                </a14:imgProps>
              </a:ext>
            </a:extLst>
          </a:blip>
          <a:srcRect l="3312" r="4196" b="25595"/>
          <a:stretch/>
        </p:blipFill>
        <p:spPr>
          <a:xfrm>
            <a:off x="221381" y="186767"/>
            <a:ext cx="6284837" cy="6271785"/>
          </a:xfrm>
          <a:prstGeom prst="round2DiagRect">
            <a:avLst>
              <a:gd name="adj1" fmla="val 18816"/>
              <a:gd name="adj2" fmla="val 24248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3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</a14:imgLayer>
                </a14:imgProps>
              </a:ext>
            </a:extLst>
          </a:blip>
          <a:srcRect t="73585"/>
          <a:stretch/>
        </p:blipFill>
        <p:spPr>
          <a:xfrm>
            <a:off x="6159194" y="4937760"/>
            <a:ext cx="5891636" cy="1799925"/>
          </a:xfrm>
          <a:prstGeom prst="round2DiagRect">
            <a:avLst>
              <a:gd name="adj1" fmla="val 50000"/>
              <a:gd name="adj2" fmla="val 31556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5465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6404" r="9195" b="34965"/>
          <a:stretch/>
        </p:blipFill>
        <p:spPr>
          <a:xfrm>
            <a:off x="125127" y="109017"/>
            <a:ext cx="6410427" cy="6580962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67619"/>
          <a:stretch/>
        </p:blipFill>
        <p:spPr>
          <a:xfrm>
            <a:off x="6190904" y="4101039"/>
            <a:ext cx="6001096" cy="258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6301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/>
          <p:cNvGrpSpPr/>
          <p:nvPr/>
        </p:nvGrpSpPr>
        <p:grpSpPr>
          <a:xfrm>
            <a:off x="462180" y="240027"/>
            <a:ext cx="11242140" cy="6362903"/>
            <a:chOff x="462180" y="240027"/>
            <a:chExt cx="11242140" cy="6362903"/>
          </a:xfrm>
        </p:grpSpPr>
        <p:pic>
          <p:nvPicPr>
            <p:cNvPr id="2" name="รูปภาพ 1"/>
            <p:cNvPicPr/>
            <p:nvPr/>
          </p:nvPicPr>
          <p:blipFill rotWithShape="1"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hotocopy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525" r="5623"/>
            <a:stretch/>
          </p:blipFill>
          <p:spPr bwMode="auto">
            <a:xfrm rot="16200000">
              <a:off x="2901798" y="-2199591"/>
              <a:ext cx="6362903" cy="11242140"/>
            </a:xfrm>
            <a:prstGeom prst="roundRect">
              <a:avLst>
                <a:gd name="adj" fmla="val 17640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3" name="สี่เหลี่ยมผืนผ้า 2"/>
            <p:cNvSpPr/>
            <p:nvPr/>
          </p:nvSpPr>
          <p:spPr>
            <a:xfrm>
              <a:off x="2473693" y="346509"/>
              <a:ext cx="635267" cy="317634"/>
            </a:xfrm>
            <a:prstGeom prst="rect">
              <a:avLst/>
            </a:prstGeom>
            <a:solidFill>
              <a:srgbClr val="FAF3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618456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42762" y="2808962"/>
            <a:ext cx="4559261" cy="1179105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reflection stA="99000" endPos="65000" dist="50800" dir="5400000" sy="-100000" algn="bl" rotWithShape="0"/>
          </a:effectLst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th-TH" sz="6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การจัดเตรียมข้อมูล</a:t>
            </a:r>
            <a:endParaRPr lang="en-US" sz="6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11529" y="-60970"/>
            <a:ext cx="5861785" cy="69189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0204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-308008" y="190266"/>
            <a:ext cx="5189241" cy="1179105"/>
          </a:xfrm>
          <a:prstGeom prst="rect">
            <a:avLst/>
          </a:prstGeom>
          <a:solidFill>
            <a:srgbClr val="12677C"/>
          </a:solidFill>
          <a:ln w="381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marL="457200" algn="thaiDist">
              <a:lnSpc>
                <a:spcPct val="107000"/>
              </a:lnSpc>
              <a:spcAft>
                <a:spcPts val="0"/>
              </a:spcAft>
            </a:pPr>
            <a:r>
              <a:rPr lang="th-TH" sz="6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การตรวจสอบข้อมูล</a:t>
            </a:r>
            <a:endParaRPr lang="en-US" sz="6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949691" y="2196050"/>
            <a:ext cx="10340741" cy="2862322"/>
          </a:xfrm>
          <a:prstGeom prst="rect">
            <a:avLst/>
          </a:prstGeom>
          <a:solidFill>
            <a:srgbClr val="12908F"/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3600" dirty="0" smtClean="0">
                <a:ea typeface="Calibri" panose="020F0502020204030204" pitchFamily="34" charset="0"/>
                <a:cs typeface="Angsana New" panose="02020603050405020304" pitchFamily="18" charset="-34"/>
              </a:rPr>
              <a:t>	</a:t>
            </a:r>
            <a:r>
              <a:rPr lang="th-TH" sz="3600" b="1" dirty="0" smtClean="0">
                <a:solidFill>
                  <a:schemeClr val="bg1"/>
                </a:solidFill>
                <a:ea typeface="Calibri" panose="020F0502020204030204" pitchFamily="34" charset="0"/>
                <a:cs typeface="Angsana New" panose="02020603050405020304" pitchFamily="18" charset="-34"/>
              </a:rPr>
              <a:t>การตรวจสอบข้อมูล </a:t>
            </a:r>
            <a:r>
              <a:rPr lang="th-TH" sz="3600" dirty="0" smtClean="0">
                <a:ea typeface="Calibri" panose="020F0502020204030204" pitchFamily="34" charset="0"/>
                <a:cs typeface="Angsana New" panose="02020603050405020304" pitchFamily="18" charset="-34"/>
              </a:rPr>
              <a:t>หมายถึง </a:t>
            </a:r>
            <a:r>
              <a:rPr lang="th-TH" sz="3600" dirty="0">
                <a:ea typeface="Calibri" panose="020F0502020204030204" pitchFamily="34" charset="0"/>
                <a:cs typeface="Angsana New" panose="02020603050405020304" pitchFamily="18" charset="-34"/>
              </a:rPr>
              <a:t>การทำให้ข้อมูลมีความสะอาดหรือถูกต้องมากที่สุดทั้งในด้านความเป็นไปได้ของข้อมูลและความสอดคล้อง เช่น ถ้ามีสีให้เลือกตอบ 2 สี ได้แก่ สีแดงและสีทอง แต่กลับมีข้อมูลตอบมาว่าเป็นสีเขียวเช่นนี้ ต้องมีการตรวจสอบหรือสอบถามพนักงานสนามว่าเป็นเพราะเหตุใดและแก้แล้วแก้ไขให้ถูกต้องหรือตัดทิ้งไป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553043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83802" y="227766"/>
            <a:ext cx="7008650" cy="923330"/>
          </a:xfrm>
          <a:prstGeom prst="rect">
            <a:avLst/>
          </a:prstGeom>
          <a:solidFill>
            <a:srgbClr val="12908F"/>
          </a:solidFill>
        </p:spPr>
        <p:txBody>
          <a:bodyPr wrap="none">
            <a:spAutoFit/>
          </a:bodyPr>
          <a:lstStyle/>
          <a:p>
            <a:r>
              <a:rPr lang="th-TH" sz="5400" b="1" dirty="0">
                <a:solidFill>
                  <a:schemeClr val="bg1"/>
                </a:solidFill>
                <a:ea typeface="Calibri" panose="020F0502020204030204" pitchFamily="34" charset="0"/>
                <a:cs typeface="Angsana New" panose="02020603050405020304" pitchFamily="18" charset="-34"/>
              </a:rPr>
              <a:t>การตรวจสอบข้อมูลมีหลาย</a:t>
            </a:r>
            <a:r>
              <a:rPr lang="th-TH" sz="5400" b="1" dirty="0" smtClean="0">
                <a:solidFill>
                  <a:schemeClr val="bg1"/>
                </a:solidFill>
                <a:ea typeface="Calibri" panose="020F0502020204030204" pitchFamily="34" charset="0"/>
                <a:cs typeface="Angsana New" panose="02020603050405020304" pitchFamily="18" charset="-34"/>
              </a:rPr>
              <a:t>วิธี ได้แก่ </a:t>
            </a:r>
            <a:endParaRPr lang="th-TH" sz="5400" b="1" dirty="0">
              <a:solidFill>
                <a:schemeClr val="bg1"/>
              </a:solidFill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2210603" y="1471857"/>
            <a:ext cx="8165432" cy="4241867"/>
          </a:xfrm>
          <a:prstGeom prst="rect">
            <a:avLst/>
          </a:prstGeom>
          <a:solidFill>
            <a:srgbClr val="2AA4A7"/>
          </a:solidFill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1. การ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ตรวจสอบระหว่างงานสนาม (</a:t>
            </a:r>
            <a:r>
              <a:rPr lang="en-US" sz="36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Field </a:t>
            </a:r>
            <a:r>
              <a:rPr lang="en-US" sz="3600" b="1" dirty="0" smtClean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Edit)</a:t>
            </a:r>
            <a:endParaRPr lang="th-TH" sz="3600" b="1" dirty="0" smtClean="0">
              <a:solidFill>
                <a:schemeClr val="bg1"/>
              </a:solidFill>
              <a:latin typeface="Angsana New" panose="02020603050405020304" pitchFamily="18" charset="-34"/>
              <a:ea typeface="Calibri" panose="020F0502020204030204" pitchFamily="34" charset="0"/>
              <a:cs typeface="+mj-cs"/>
            </a:endParaRPr>
          </a:p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เป็น</a:t>
            </a: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การตรวจสอบในวันเดียวกับที่ได้รับข้อมูลกลับคืนมา ถ้าสังเกตว่ามีที่ผิดพลาดหรือได้กระดาษเปล่าโดยไม่มีคำตอบจากงานสนาม ผู้เป็นหัวหน้ากลุ่ม(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Supervisor)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จะสอบถามไปยังพนักงานเก็บข้อมูลเพื่อให้ติดตามถามกลับไปยังผู้ให้ข้อมูลโดยเร็ว การทำงานเช่นนี้จะเสียเวลาแต่ข้อมูลที่ได้จากถูกต้องเก็บร้อยเปอร์เซ็นต์ 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6928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132571" y="1235263"/>
            <a:ext cx="9974981" cy="4241867"/>
          </a:xfrm>
          <a:prstGeom prst="rect">
            <a:avLst/>
          </a:prstGeom>
          <a:solidFill>
            <a:srgbClr val="66BDAC"/>
          </a:solidFill>
        </p:spPr>
        <p:txBody>
          <a:bodyPr wrap="squar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2. ตรวจสอบ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ภายในหน่วยงาน (</a:t>
            </a:r>
            <a:r>
              <a:rPr lang="en-US" sz="3600" b="1" dirty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In-House </a:t>
            </a:r>
            <a:r>
              <a:rPr lang="en-US" sz="3600" b="1" dirty="0" smtClean="0">
                <a:solidFill>
                  <a:schemeClr val="bg1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Edit)</a:t>
            </a:r>
            <a:endParaRPr lang="th-TH" sz="36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</a:t>
            </a:r>
            <a:r>
              <a:rPr lang="th-TH" sz="3600" dirty="0" smtClean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ภายหลัง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การตรวจสอบในงานสนามและจะส่งข้อมูลทั้งหมดเข้าสู่หน่วยงานก็จะมีการตรวจสอบอย่างละเอียดอีกครั้งโดยทีมงานอีกกลุ่มหนึ่ง การตรวจสอบครั้งนี้จะเป็นการดูความสอดคล้องหรือสม่ำเสมอของคำตอบหรือเติมค่าที่ขาดหายไปจากการไม่ตอบ มีการตรวจคำตอบที่บอกว่าไม่ทราบหรือไม่มีข้อคิดเห็นว่าสมเหตุสมผลหรือไม่ แล้วแก้ไขหรือปรับหรือตัดทิ้งตามที่เหมาะสมต่อไป 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408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-357894" y="-69616"/>
            <a:ext cx="6401111" cy="1080296"/>
          </a:xfrm>
          <a:prstGeom prst="rect">
            <a:avLst/>
          </a:prstGeom>
          <a:effectLst>
            <a:reflection endPos="0" dir="5400000" sy="-100000" algn="bl" rotWithShape="0"/>
          </a:effectLst>
        </p:spPr>
        <p:txBody>
          <a:bodyPr wrap="none">
            <a:spAutoFit/>
          </a:bodyPr>
          <a:lstStyle/>
          <a:p>
            <a:pPr marL="457200" algn="thaiDist">
              <a:lnSpc>
                <a:spcPct val="107000"/>
              </a:lnSpc>
              <a:spcAft>
                <a:spcPts val="0"/>
              </a:spcAft>
            </a:pPr>
            <a:r>
              <a:rPr lang="th-TH" sz="6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การสร้างตัวแปรและให้รหัส</a:t>
            </a:r>
            <a:endParaRPr lang="en-US" sz="6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285705" y="1193175"/>
            <a:ext cx="11515023" cy="5427448"/>
          </a:xfrm>
          <a:prstGeom prst="rect">
            <a:avLst/>
          </a:prstGeom>
          <a:solidFill>
            <a:srgbClr val="77B8D7"/>
          </a:solidFill>
          <a:ln w="571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457200" indent="45720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ในการใช้โปรแกรมสำเร็จรูปเพื่อวิเคราะห์ข้อมูล เช่น โปรแกรม </a:t>
            </a:r>
            <a:r>
              <a:rPr lang="en-US" sz="3600" dirty="0" err="1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spss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จะต้องตั้งชื่อข้อมูลแต่ละชุดเป็นตัวแปรตามกฎเกณฑ์ของโปรแกรม ตัวแปรที่ใช้มักใช้ชื่อที่สื่อความหมายของข้อมูลโดยคำนึงถึงกฎการตั้งชื่อของโปรแกรม ส่วนการให้รหัสก็คือการให้ตัวเลขแทนความหมายของข้อมูลเพื่อให้สะดวกและคล่องตัวต่อการใช้โปรแกรม สิ่งที่นิยมกระทำในเรื่องรหัสก็คือการเตรียมช่องสี่เหลี่ยมเล็กๆไว้ทางด้านขวาของแบบสอบถามเพื่อกรอกรหัสภายหลังได้ข้อมูลมาแล้ว จำนวนช่องสี่เหลี่ยมนี้มีจำนวนเท่ากับระดับสูงสุดของค่ารหัสสูงสุดที่เป็นไปได้ในแต่ละข้อ นอกจากนี้ประเภทของคำถามคำตอบที่เรียงลำดับก็จะเป็นอีกสิ่งหนึ่งที่กำหนดจำนวนช่องสี่เหลี่ยมเหล่านี้ การให้รหัสกับคำถามประเภทปลายเปิดมักกระทำหลังจากจัดกลุ่มข้อมูลของคำตอบที่เหมือนกันเสร็จแล้ว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4720585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3256" y="156976"/>
            <a:ext cx="5621152" cy="6571083"/>
          </a:xfrm>
          <a:prstGeom prst="round2DiagRect">
            <a:avLst>
              <a:gd name="adj1" fmla="val 6924"/>
              <a:gd name="adj2" fmla="val 11282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74155" y="156976"/>
            <a:ext cx="5999147" cy="6571083"/>
          </a:xfrm>
          <a:prstGeom prst="round2DiagRect">
            <a:avLst>
              <a:gd name="adj1" fmla="val 5353"/>
              <a:gd name="adj2" fmla="val 11488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6037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116939" y="132514"/>
            <a:ext cx="3977371" cy="1080296"/>
          </a:xfrm>
          <a:prstGeom prst="rect">
            <a:avLst/>
          </a:prstGeom>
          <a:solidFill>
            <a:srgbClr val="6CFCFC"/>
          </a:solidFill>
          <a:ln w="5715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6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การทำคู่มือลงรหัส</a:t>
            </a:r>
            <a:endParaRPr lang="en-US" sz="6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901565" y="1660375"/>
            <a:ext cx="10408118" cy="3416320"/>
          </a:xfrm>
          <a:prstGeom prst="rect">
            <a:avLst/>
          </a:prstGeom>
          <a:solidFill>
            <a:srgbClr val="79DAD2"/>
          </a:solidFill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thaiDist"/>
            <a:r>
              <a:rPr lang="th-TH" sz="3600" dirty="0" smtClean="0">
                <a:ea typeface="Calibri" panose="020F0502020204030204" pitchFamily="34" charset="0"/>
                <a:cs typeface="+mj-cs"/>
              </a:rPr>
              <a:t>	เมื่อ</a:t>
            </a:r>
            <a:r>
              <a:rPr lang="th-TH" sz="3600" dirty="0">
                <a:ea typeface="Calibri" panose="020F0502020204030204" pitchFamily="34" charset="0"/>
                <a:cs typeface="+mj-cs"/>
              </a:rPr>
              <a:t>สร้างรหัสแทนข้อมูลคำตอบในแต่ละข้อได้แล้ว สิ่งที่ต้องกระทำต่อมาก็คือจัดทำคู่มือลงรหัส </a:t>
            </a:r>
            <a:r>
              <a:rPr lang="en-US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(Code Book) </a:t>
            </a:r>
            <a:r>
              <a:rPr lang="th-TH" sz="3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เพื่อใช้เป็นหลักในการลงรหัสกรณีที่มีพนักงานลงรหัสหลายคนหรือมีงานหลายชิ้นที่รับผิดชอบลงรหัสอยู่อาจมีปัญหาจากการจำรหัสคาดเคลื่อนหรือเข้าใจความหมายผิดไป ดังนั้นคู่มือลงรหัสจะใช้ช่วยในการอธิบายความหมายของการลงรหัสให้ตรงกันและยังช่วยให้การเขียนโปรแกรมหรือเลือกตัวแปรและค่าตัวแปรในการวิเคราะห์มีความสะดวกและถูกต้อง </a:t>
            </a:r>
            <a:endParaRPr lang="th-TH" sz="36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99941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989968" y="358050"/>
            <a:ext cx="4204196" cy="707886"/>
          </a:xfrm>
          <a:prstGeom prst="rect">
            <a:avLst/>
          </a:prstGeom>
          <a:solidFill>
            <a:srgbClr val="6CFCFC"/>
          </a:solidFill>
        </p:spPr>
        <p:txBody>
          <a:bodyPr wrap="square">
            <a:spAutoFit/>
          </a:bodyPr>
          <a:lstStyle/>
          <a:p>
            <a:r>
              <a:rPr lang="th-TH" sz="4000" b="1" dirty="0" smtClean="0">
                <a:ea typeface="Calibri" panose="020F0502020204030204" pitchFamily="34" charset="0"/>
                <a:cs typeface="Angsana New" panose="02020603050405020304" pitchFamily="18" charset="-34"/>
              </a:rPr>
              <a:t>คู่มือ</a:t>
            </a:r>
            <a:r>
              <a:rPr lang="th-TH" sz="4000" b="1" dirty="0">
                <a:ea typeface="Calibri" panose="020F0502020204030204" pitchFamily="34" charset="0"/>
                <a:cs typeface="Angsana New" panose="02020603050405020304" pitchFamily="18" charset="-34"/>
              </a:rPr>
              <a:t>การลงรหัสประกอบด้วย </a:t>
            </a:r>
            <a:endParaRPr lang="th-TH" sz="4000" b="1" dirty="0"/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969931" y="1550783"/>
            <a:ext cx="4224233" cy="646331"/>
          </a:xfrm>
          <a:prstGeom prst="rect">
            <a:avLst/>
          </a:prstGeom>
          <a:solidFill>
            <a:srgbClr val="12677C"/>
          </a:solidFill>
        </p:spPr>
        <p:txBody>
          <a:bodyPr wrap="none">
            <a:sp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cs typeface="+mj-cs"/>
              </a:rPr>
              <a:t>1.ลำดับ</a:t>
            </a:r>
            <a:r>
              <a:rPr lang="th-TH" sz="3600" b="1" dirty="0">
                <a:solidFill>
                  <a:schemeClr val="bg1"/>
                </a:solidFill>
                <a:cs typeface="+mj-cs"/>
              </a:rPr>
              <a:t>คำถามตามแบบสอบถาม 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220800" y="2420127"/>
            <a:ext cx="3722494" cy="685124"/>
          </a:xfrm>
          <a:prstGeom prst="rect">
            <a:avLst/>
          </a:prstGeom>
          <a:solidFill>
            <a:srgbClr val="12677C"/>
          </a:solidFill>
        </p:spPr>
        <p:txBody>
          <a:bodyPr wrap="non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2. ชื่อ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ตัวแปรและความหมาย </a:t>
            </a:r>
            <a:endParaRPr lang="en-US" sz="3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639184" y="3328265"/>
            <a:ext cx="2885726" cy="646331"/>
          </a:xfrm>
          <a:prstGeom prst="rect">
            <a:avLst/>
          </a:prstGeom>
          <a:solidFill>
            <a:srgbClr val="12677C"/>
          </a:solidFill>
        </p:spPr>
        <p:txBody>
          <a:bodyPr wrap="none">
            <a:sp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cs typeface="+mj-cs"/>
              </a:rPr>
              <a:t>3. ตำแหน่ง</a:t>
            </a:r>
            <a:r>
              <a:rPr lang="th-TH" sz="3600" b="1" dirty="0">
                <a:solidFill>
                  <a:schemeClr val="bg1"/>
                </a:solidFill>
                <a:cs typeface="+mj-cs"/>
              </a:rPr>
              <a:t>ของข้อมูล 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3885772" y="4197610"/>
            <a:ext cx="4392549" cy="685124"/>
          </a:xfrm>
          <a:prstGeom prst="rect">
            <a:avLst/>
          </a:prstGeom>
          <a:solidFill>
            <a:srgbClr val="12677C"/>
          </a:solidFill>
        </p:spPr>
        <p:txBody>
          <a:bodyPr wrap="non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4. ส่วน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ขยายคำอธิบายของตัวแปร </a:t>
            </a:r>
            <a:endParaRPr lang="en-US" sz="3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4139847" y="5105747"/>
            <a:ext cx="3884397" cy="685124"/>
          </a:xfrm>
          <a:prstGeom prst="rect">
            <a:avLst/>
          </a:prstGeom>
          <a:solidFill>
            <a:srgbClr val="12677C"/>
          </a:solidFill>
        </p:spPr>
        <p:txBody>
          <a:bodyPr wrap="none">
            <a:spAutoFit/>
          </a:bodyPr>
          <a:lstStyle/>
          <a:p>
            <a:pPr lvl="0" algn="thaiDist">
              <a:lnSpc>
                <a:spcPct val="107000"/>
              </a:lnSpc>
              <a:spcAft>
                <a:spcPts val="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5. บอก</a:t>
            </a:r>
            <a:r>
              <a:rPr lang="th-TH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ค่าที่เป็นไปได้ของรหัส</a:t>
            </a:r>
            <a:endParaRPr lang="en-US" sz="3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pic>
        <p:nvPicPr>
          <p:cNvPr id="9" name="รูปภาพ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40938" y1="45469" x2="44844" y2="44844"/>
                        <a14:foregroundMark x1="55625" y1="43750" x2="60469" y2="44219"/>
                        <a14:foregroundMark x1="80156" y1="41406" x2="80469" y2="39531"/>
                        <a14:foregroundMark x1="79219" y1="32813" x2="85156" y2="215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638" y="2300437"/>
            <a:ext cx="3601073" cy="360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9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/>
          <p:cNvSpPr txBox="1"/>
          <p:nvPr/>
        </p:nvSpPr>
        <p:spPr>
          <a:xfrm>
            <a:off x="4577027" y="333614"/>
            <a:ext cx="3076575" cy="1015663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th-TH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เอกสารอ้างอิง</a:t>
            </a:r>
            <a:endParaRPr lang="th-TH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1331606" y="2233723"/>
            <a:ext cx="9856177" cy="144655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>
            <a:spAutoFit/>
          </a:bodyPr>
          <a:lstStyle/>
          <a:p>
            <a:r>
              <a:rPr lang="th-TH" sz="4400" dirty="0" smtClean="0">
                <a:solidFill>
                  <a:srgbClr val="365C74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วัชรา</a:t>
            </a:r>
            <a:r>
              <a:rPr lang="th-TH" sz="4400" dirty="0" err="1" smtClean="0">
                <a:solidFill>
                  <a:srgbClr val="365C74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ภรณ์</a:t>
            </a:r>
            <a:r>
              <a:rPr lang="th-TH" sz="4400" dirty="0" smtClean="0">
                <a:solidFill>
                  <a:srgbClr val="365C74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สุริยา</a:t>
            </a:r>
            <a:r>
              <a:rPr lang="th-TH" sz="4400" dirty="0" err="1" smtClean="0">
                <a:solidFill>
                  <a:srgbClr val="365C74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ภิวัฒน์</a:t>
            </a:r>
            <a:r>
              <a:rPr lang="th-TH" sz="4400" dirty="0" smtClean="0">
                <a:solidFill>
                  <a:srgbClr val="365C74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(2554). </a:t>
            </a:r>
            <a:r>
              <a:rPr lang="th-TH" sz="4400" b="1" i="1" dirty="0" smtClean="0">
                <a:solidFill>
                  <a:srgbClr val="365C74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วิจัยธุรกิจยุคใหม่</a:t>
            </a:r>
            <a:r>
              <a:rPr lang="th-TH" sz="4400" dirty="0" smtClean="0">
                <a:solidFill>
                  <a:srgbClr val="365C74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 </a:t>
            </a:r>
            <a:endParaRPr lang="th-TH" sz="4400" dirty="0">
              <a:solidFill>
                <a:srgbClr val="365C74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sz="4400" dirty="0" smtClean="0">
                <a:solidFill>
                  <a:srgbClr val="365C74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กรุงเทพมหานคร </a:t>
            </a:r>
            <a:r>
              <a:rPr lang="th-TH" sz="4400" dirty="0">
                <a:solidFill>
                  <a:srgbClr val="365C74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: สำนักพิมพ์แห่งจุฬาลงกรณ์มหาวิทยาลัย</a:t>
            </a: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1358" y="3771298"/>
            <a:ext cx="352425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4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716</Words>
  <Application>Microsoft Office PowerPoint</Application>
  <PresentationFormat>แบบจอกว้าง</PresentationFormat>
  <Paragraphs>142</Paragraphs>
  <Slides>34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34</vt:i4>
      </vt:variant>
    </vt:vector>
  </HeadingPairs>
  <TitlesOfParts>
    <vt:vector size="40" baseType="lpstr">
      <vt:lpstr>Angsana New</vt:lpstr>
      <vt:lpstr>Arial</vt:lpstr>
      <vt:lpstr>Calibri</vt:lpstr>
      <vt:lpstr>Calibri Light</vt:lpstr>
      <vt:lpstr>Cordia New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สุภาพร</dc:creator>
  <cp:lastModifiedBy>สุภาพร</cp:lastModifiedBy>
  <cp:revision>45</cp:revision>
  <dcterms:created xsi:type="dcterms:W3CDTF">2021-02-08T02:32:45Z</dcterms:created>
  <dcterms:modified xsi:type="dcterms:W3CDTF">2021-02-08T14:19:53Z</dcterms:modified>
</cp:coreProperties>
</file>