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4" r:id="rId6"/>
    <p:sldId id="277" r:id="rId7"/>
    <p:sldId id="28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FC22A-8CD0-4CDA-82D4-7BD0E5DF97FE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7549DBB-A183-4E4C-9C3F-FF23AB0090C6}">
      <dgm:prSet phldrT="[ข้อความ]"/>
      <dgm:spPr/>
      <dgm:t>
        <a:bodyPr/>
        <a:lstStyle/>
        <a:p>
          <a:r>
            <a:rPr lang="th-TH" dirty="0"/>
            <a:t>ความเสียหาย</a:t>
          </a:r>
        </a:p>
      </dgm:t>
    </dgm:pt>
    <dgm:pt modelId="{34721F50-E790-4916-BA69-10B874E3AB10}" type="parTrans" cxnId="{63639FEC-998F-41DA-987C-DF2781E02A31}">
      <dgm:prSet/>
      <dgm:spPr/>
      <dgm:t>
        <a:bodyPr/>
        <a:lstStyle/>
        <a:p>
          <a:endParaRPr lang="th-TH"/>
        </a:p>
      </dgm:t>
    </dgm:pt>
    <dgm:pt modelId="{30E4CA09-B759-4775-804F-E3E63518055B}" type="sibTrans" cxnId="{63639FEC-998F-41DA-987C-DF2781E02A31}">
      <dgm:prSet/>
      <dgm:spPr/>
      <dgm:t>
        <a:bodyPr/>
        <a:lstStyle/>
        <a:p>
          <a:endParaRPr lang="th-TH"/>
        </a:p>
      </dgm:t>
    </dgm:pt>
    <dgm:pt modelId="{ABD4C2EF-8440-44D3-B8C6-79063391F5EF}">
      <dgm:prSet phldrT="[ข้อความ]"/>
      <dgm:spPr/>
      <dgm:t>
        <a:bodyPr/>
        <a:lstStyle/>
        <a:p>
          <a:r>
            <a:rPr lang="th-TH" dirty="0"/>
            <a:t>ค่าเสียหาย</a:t>
          </a:r>
        </a:p>
      </dgm:t>
    </dgm:pt>
    <dgm:pt modelId="{46F94900-4B36-4B38-AFDA-0A8CFFC8A40A}" type="parTrans" cxnId="{3965F699-5B16-4604-B97A-C586A5AB9A80}">
      <dgm:prSet/>
      <dgm:spPr/>
      <dgm:t>
        <a:bodyPr/>
        <a:lstStyle/>
        <a:p>
          <a:endParaRPr lang="th-TH"/>
        </a:p>
      </dgm:t>
    </dgm:pt>
    <dgm:pt modelId="{67126B72-4FCC-4C84-8922-8BA06F6A2091}" type="sibTrans" cxnId="{3965F699-5B16-4604-B97A-C586A5AB9A80}">
      <dgm:prSet/>
      <dgm:spPr/>
      <dgm:t>
        <a:bodyPr/>
        <a:lstStyle/>
        <a:p>
          <a:endParaRPr lang="th-TH"/>
        </a:p>
      </dgm:t>
    </dgm:pt>
    <dgm:pt modelId="{01787B67-DFC0-4643-8377-D20547DFCDA5}">
      <dgm:prSet phldrT="[ข้อความ]"/>
      <dgm:spPr/>
      <dgm:t>
        <a:bodyPr/>
        <a:lstStyle/>
        <a:p>
          <a:r>
            <a:rPr lang="th-TH" dirty="0"/>
            <a:t>ค่าสินไหมทดแทน</a:t>
          </a:r>
        </a:p>
      </dgm:t>
    </dgm:pt>
    <dgm:pt modelId="{E93ED524-10AA-4058-BDE8-921D1E282FBE}" type="parTrans" cxnId="{855B3149-0A43-4E6F-9BF2-0FAEA61D4368}">
      <dgm:prSet/>
      <dgm:spPr/>
      <dgm:t>
        <a:bodyPr/>
        <a:lstStyle/>
        <a:p>
          <a:endParaRPr lang="th-TH"/>
        </a:p>
      </dgm:t>
    </dgm:pt>
    <dgm:pt modelId="{F27471D7-733B-47A2-AFC7-9996B948BE86}" type="sibTrans" cxnId="{855B3149-0A43-4E6F-9BF2-0FAEA61D4368}">
      <dgm:prSet/>
      <dgm:spPr/>
      <dgm:t>
        <a:bodyPr/>
        <a:lstStyle/>
        <a:p>
          <a:endParaRPr lang="th-TH"/>
        </a:p>
      </dgm:t>
    </dgm:pt>
    <dgm:pt modelId="{05F69AE9-AE8D-4451-B4B4-A3BF8D9BB819}" type="pres">
      <dgm:prSet presAssocID="{9B7FC22A-8CD0-4CDA-82D4-7BD0E5DF97FE}" presName="Name0" presStyleCnt="0">
        <dgm:presLayoutVars>
          <dgm:chMax val="7"/>
          <dgm:resizeHandles val="exact"/>
        </dgm:presLayoutVars>
      </dgm:prSet>
      <dgm:spPr/>
    </dgm:pt>
    <dgm:pt modelId="{1E238772-78C9-4C70-9902-3417416BD841}" type="pres">
      <dgm:prSet presAssocID="{9B7FC22A-8CD0-4CDA-82D4-7BD0E5DF97FE}" presName="comp1" presStyleCnt="0"/>
      <dgm:spPr/>
    </dgm:pt>
    <dgm:pt modelId="{5305D68C-DD8D-49C7-BF6B-A81AE7F5A7CB}" type="pres">
      <dgm:prSet presAssocID="{9B7FC22A-8CD0-4CDA-82D4-7BD0E5DF97FE}" presName="circle1" presStyleLbl="node1" presStyleIdx="0" presStyleCnt="3"/>
      <dgm:spPr/>
    </dgm:pt>
    <dgm:pt modelId="{16711BF2-4146-4F5A-9B3F-E1E0026BE7D4}" type="pres">
      <dgm:prSet presAssocID="{9B7FC22A-8CD0-4CDA-82D4-7BD0E5DF97FE}" presName="c1text" presStyleLbl="node1" presStyleIdx="0" presStyleCnt="3">
        <dgm:presLayoutVars>
          <dgm:bulletEnabled val="1"/>
        </dgm:presLayoutVars>
      </dgm:prSet>
      <dgm:spPr/>
    </dgm:pt>
    <dgm:pt modelId="{9FB5680F-E23E-439E-998A-CCE373504641}" type="pres">
      <dgm:prSet presAssocID="{9B7FC22A-8CD0-4CDA-82D4-7BD0E5DF97FE}" presName="comp2" presStyleCnt="0"/>
      <dgm:spPr/>
    </dgm:pt>
    <dgm:pt modelId="{30AB3E27-CC93-422F-B370-7A87484EA232}" type="pres">
      <dgm:prSet presAssocID="{9B7FC22A-8CD0-4CDA-82D4-7BD0E5DF97FE}" presName="circle2" presStyleLbl="node1" presStyleIdx="1" presStyleCnt="3"/>
      <dgm:spPr/>
    </dgm:pt>
    <dgm:pt modelId="{9AF9545F-274E-492D-87BA-3EE7071FD0DE}" type="pres">
      <dgm:prSet presAssocID="{9B7FC22A-8CD0-4CDA-82D4-7BD0E5DF97FE}" presName="c2text" presStyleLbl="node1" presStyleIdx="1" presStyleCnt="3">
        <dgm:presLayoutVars>
          <dgm:bulletEnabled val="1"/>
        </dgm:presLayoutVars>
      </dgm:prSet>
      <dgm:spPr/>
    </dgm:pt>
    <dgm:pt modelId="{A05E9B10-9578-42C5-9229-E89E1D08A797}" type="pres">
      <dgm:prSet presAssocID="{9B7FC22A-8CD0-4CDA-82D4-7BD0E5DF97FE}" presName="comp3" presStyleCnt="0"/>
      <dgm:spPr/>
    </dgm:pt>
    <dgm:pt modelId="{A21C2367-AFD4-4D00-8CF2-1B9248EC5C65}" type="pres">
      <dgm:prSet presAssocID="{9B7FC22A-8CD0-4CDA-82D4-7BD0E5DF97FE}" presName="circle3" presStyleLbl="node1" presStyleIdx="2" presStyleCnt="3"/>
      <dgm:spPr/>
    </dgm:pt>
    <dgm:pt modelId="{6DB2D943-B3CA-46D2-9B6F-AC2F7B0F3600}" type="pres">
      <dgm:prSet presAssocID="{9B7FC22A-8CD0-4CDA-82D4-7BD0E5DF97F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C355EB13-3A5E-44A2-B8F6-828F522D8103}" type="presOf" srcId="{01787B67-DFC0-4643-8377-D20547DFCDA5}" destId="{6DB2D943-B3CA-46D2-9B6F-AC2F7B0F3600}" srcOrd="1" destOrd="0" presId="urn:microsoft.com/office/officeart/2005/8/layout/venn2"/>
    <dgm:cxn modelId="{6BEA4714-BE17-4F21-98B4-A123E6ED6AAE}" type="presOf" srcId="{ABD4C2EF-8440-44D3-B8C6-79063391F5EF}" destId="{9AF9545F-274E-492D-87BA-3EE7071FD0DE}" srcOrd="1" destOrd="0" presId="urn:microsoft.com/office/officeart/2005/8/layout/venn2"/>
    <dgm:cxn modelId="{F6ECE737-E541-4222-8CA8-45EA46FF0943}" type="presOf" srcId="{A7549DBB-A183-4E4C-9C3F-FF23AB0090C6}" destId="{16711BF2-4146-4F5A-9B3F-E1E0026BE7D4}" srcOrd="1" destOrd="0" presId="urn:microsoft.com/office/officeart/2005/8/layout/venn2"/>
    <dgm:cxn modelId="{1B4B183A-D381-41BE-A29D-37BDBCC6EEE6}" type="presOf" srcId="{ABD4C2EF-8440-44D3-B8C6-79063391F5EF}" destId="{30AB3E27-CC93-422F-B370-7A87484EA232}" srcOrd="0" destOrd="0" presId="urn:microsoft.com/office/officeart/2005/8/layout/venn2"/>
    <dgm:cxn modelId="{71DCD963-A5DF-45DB-8D17-B30E57D2C1F6}" type="presOf" srcId="{01787B67-DFC0-4643-8377-D20547DFCDA5}" destId="{A21C2367-AFD4-4D00-8CF2-1B9248EC5C65}" srcOrd="0" destOrd="0" presId="urn:microsoft.com/office/officeart/2005/8/layout/venn2"/>
    <dgm:cxn modelId="{855B3149-0A43-4E6F-9BF2-0FAEA61D4368}" srcId="{9B7FC22A-8CD0-4CDA-82D4-7BD0E5DF97FE}" destId="{01787B67-DFC0-4643-8377-D20547DFCDA5}" srcOrd="2" destOrd="0" parTransId="{E93ED524-10AA-4058-BDE8-921D1E282FBE}" sibTransId="{F27471D7-733B-47A2-AFC7-9996B948BE86}"/>
    <dgm:cxn modelId="{3965F699-5B16-4604-B97A-C586A5AB9A80}" srcId="{9B7FC22A-8CD0-4CDA-82D4-7BD0E5DF97FE}" destId="{ABD4C2EF-8440-44D3-B8C6-79063391F5EF}" srcOrd="1" destOrd="0" parTransId="{46F94900-4B36-4B38-AFDA-0A8CFFC8A40A}" sibTransId="{67126B72-4FCC-4C84-8922-8BA06F6A2091}"/>
    <dgm:cxn modelId="{2259D1C7-C891-4D7D-9AE5-AC5F31EF3F34}" type="presOf" srcId="{9B7FC22A-8CD0-4CDA-82D4-7BD0E5DF97FE}" destId="{05F69AE9-AE8D-4451-B4B4-A3BF8D9BB819}" srcOrd="0" destOrd="0" presId="urn:microsoft.com/office/officeart/2005/8/layout/venn2"/>
    <dgm:cxn modelId="{63639FEC-998F-41DA-987C-DF2781E02A31}" srcId="{9B7FC22A-8CD0-4CDA-82D4-7BD0E5DF97FE}" destId="{A7549DBB-A183-4E4C-9C3F-FF23AB0090C6}" srcOrd="0" destOrd="0" parTransId="{34721F50-E790-4916-BA69-10B874E3AB10}" sibTransId="{30E4CA09-B759-4775-804F-E3E63518055B}"/>
    <dgm:cxn modelId="{2A23CAF9-30F6-4109-89F6-9E985A123FB6}" type="presOf" srcId="{A7549DBB-A183-4E4C-9C3F-FF23AB0090C6}" destId="{5305D68C-DD8D-49C7-BF6B-A81AE7F5A7CB}" srcOrd="0" destOrd="0" presId="urn:microsoft.com/office/officeart/2005/8/layout/venn2"/>
    <dgm:cxn modelId="{5EC9E743-E958-4C01-8E37-68FC3E33BC88}" type="presParOf" srcId="{05F69AE9-AE8D-4451-B4B4-A3BF8D9BB819}" destId="{1E238772-78C9-4C70-9902-3417416BD841}" srcOrd="0" destOrd="0" presId="urn:microsoft.com/office/officeart/2005/8/layout/venn2"/>
    <dgm:cxn modelId="{A0C24FC6-861B-477E-A2A7-772F6C65CA7C}" type="presParOf" srcId="{1E238772-78C9-4C70-9902-3417416BD841}" destId="{5305D68C-DD8D-49C7-BF6B-A81AE7F5A7CB}" srcOrd="0" destOrd="0" presId="urn:microsoft.com/office/officeart/2005/8/layout/venn2"/>
    <dgm:cxn modelId="{CA80A778-B36C-493A-B9CB-30150B6C7B0C}" type="presParOf" srcId="{1E238772-78C9-4C70-9902-3417416BD841}" destId="{16711BF2-4146-4F5A-9B3F-E1E0026BE7D4}" srcOrd="1" destOrd="0" presId="urn:microsoft.com/office/officeart/2005/8/layout/venn2"/>
    <dgm:cxn modelId="{16B79293-ED86-4912-88E8-339C3254B305}" type="presParOf" srcId="{05F69AE9-AE8D-4451-B4B4-A3BF8D9BB819}" destId="{9FB5680F-E23E-439E-998A-CCE373504641}" srcOrd="1" destOrd="0" presId="urn:microsoft.com/office/officeart/2005/8/layout/venn2"/>
    <dgm:cxn modelId="{73241773-3725-47FF-AB79-4721741A293E}" type="presParOf" srcId="{9FB5680F-E23E-439E-998A-CCE373504641}" destId="{30AB3E27-CC93-422F-B370-7A87484EA232}" srcOrd="0" destOrd="0" presId="urn:microsoft.com/office/officeart/2005/8/layout/venn2"/>
    <dgm:cxn modelId="{BC3AF6A2-D740-49AE-84AF-46F9F6BED420}" type="presParOf" srcId="{9FB5680F-E23E-439E-998A-CCE373504641}" destId="{9AF9545F-274E-492D-87BA-3EE7071FD0DE}" srcOrd="1" destOrd="0" presId="urn:microsoft.com/office/officeart/2005/8/layout/venn2"/>
    <dgm:cxn modelId="{04B5B27B-7854-40AF-8029-2FAD3389E81C}" type="presParOf" srcId="{05F69AE9-AE8D-4451-B4B4-A3BF8D9BB819}" destId="{A05E9B10-9578-42C5-9229-E89E1D08A797}" srcOrd="2" destOrd="0" presId="urn:microsoft.com/office/officeart/2005/8/layout/venn2"/>
    <dgm:cxn modelId="{6CC8258C-053B-4989-944C-AD04D7C84408}" type="presParOf" srcId="{A05E9B10-9578-42C5-9229-E89E1D08A797}" destId="{A21C2367-AFD4-4D00-8CF2-1B9248EC5C65}" srcOrd="0" destOrd="0" presId="urn:microsoft.com/office/officeart/2005/8/layout/venn2"/>
    <dgm:cxn modelId="{F69A1958-2821-4D39-88CC-D05544A091F3}" type="presParOf" srcId="{A05E9B10-9578-42C5-9229-E89E1D08A797}" destId="{6DB2D943-B3CA-46D2-9B6F-AC2F7B0F360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EB314-75B7-45DF-A6FA-46FBC912F58A}" type="doc">
      <dgm:prSet loTypeId="urn:microsoft.com/office/officeart/2005/8/layout/venn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1FC883D-FA72-4DB0-9318-6B1F83F73C11}" type="pres">
      <dgm:prSet presAssocID="{A78EB314-75B7-45DF-A6FA-46FBC912F58A}" presName="Name0" presStyleCnt="0">
        <dgm:presLayoutVars>
          <dgm:chMax val="7"/>
          <dgm:resizeHandles val="exact"/>
        </dgm:presLayoutVars>
      </dgm:prSet>
      <dgm:spPr/>
    </dgm:pt>
  </dgm:ptLst>
  <dgm:cxnLst>
    <dgm:cxn modelId="{16F1E63E-F01B-47ED-8866-9AA1A3EE903C}" type="presOf" srcId="{A78EB314-75B7-45DF-A6FA-46FBC912F58A}" destId="{E1FC883D-FA72-4DB0-9318-6B1F83F73C11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5D68C-DD8D-49C7-BF6B-A81AE7F5A7CB}">
      <dsp:nvSpPr>
        <dsp:cNvPr id="0" name=""/>
        <dsp:cNvSpPr/>
      </dsp:nvSpPr>
      <dsp:spPr>
        <a:xfrm>
          <a:off x="1920081" y="0"/>
          <a:ext cx="4389437" cy="4389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ความเสียหาย</a:t>
          </a:r>
        </a:p>
      </dsp:txBody>
      <dsp:txXfrm>
        <a:off x="3347745" y="219471"/>
        <a:ext cx="1534108" cy="658415"/>
      </dsp:txXfrm>
    </dsp:sp>
    <dsp:sp modelId="{30AB3E27-CC93-422F-B370-7A87484EA232}">
      <dsp:nvSpPr>
        <dsp:cNvPr id="0" name=""/>
        <dsp:cNvSpPr/>
      </dsp:nvSpPr>
      <dsp:spPr>
        <a:xfrm>
          <a:off x="2468761" y="1097359"/>
          <a:ext cx="3292077" cy="3292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ค่าเสียหาย</a:t>
          </a:r>
        </a:p>
      </dsp:txBody>
      <dsp:txXfrm>
        <a:off x="3347745" y="1303114"/>
        <a:ext cx="1534108" cy="617264"/>
      </dsp:txXfrm>
    </dsp:sp>
    <dsp:sp modelId="{A21C2367-AFD4-4D00-8CF2-1B9248EC5C65}">
      <dsp:nvSpPr>
        <dsp:cNvPr id="0" name=""/>
        <dsp:cNvSpPr/>
      </dsp:nvSpPr>
      <dsp:spPr>
        <a:xfrm>
          <a:off x="3017440" y="2194718"/>
          <a:ext cx="2194718" cy="2194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ค่าสินไหมทดแทน</a:t>
          </a:r>
        </a:p>
      </dsp:txBody>
      <dsp:txXfrm>
        <a:off x="3338849" y="2743398"/>
        <a:ext cx="1551900" cy="1097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3B81-C7E4-448C-82CD-96B0B4FE2F52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85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621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0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8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54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04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0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30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8921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64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1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852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35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93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7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94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173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5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กฎหมายอังกฤษ 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13310"/>
              </p:ext>
            </p:extLst>
          </p:nvPr>
        </p:nvGraphicFramePr>
        <p:xfrm>
          <a:off x="1981200" y="2621282"/>
          <a:ext cx="82296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หลักการคาดเห็น 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ให้พิจารณาว่าความเสียหายนั้นอาจคาดเห็นได้หรือไม่ ถ้ามีปัจจัยอื่นลูกหนี้อาจคาดเห็นได้ ลูกหนี้ก็ยังคงต้องรับผิดอยู่นั้นเอง</a:t>
                      </a:r>
                      <a:endParaRPr kumimoji="0" lang="en-US" sz="2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1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ความเสียหายตามกฎหมายหนี้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2.1  </a:t>
            </a:r>
            <a:r>
              <a:rPr lang="th-TH" b="1" dirty="0"/>
              <a:t>ค่าเสียหายปกติ (มาตรา </a:t>
            </a:r>
            <a:r>
              <a:rPr lang="en-US" b="1" dirty="0"/>
              <a:t>222 </a:t>
            </a:r>
            <a:r>
              <a:rPr lang="th-TH" b="1" dirty="0"/>
              <a:t>วรรคแรก) </a:t>
            </a:r>
          </a:p>
          <a:p>
            <a:r>
              <a:rPr lang="th-TH" b="1" dirty="0"/>
              <a:t>พระยาเทพวิ</a:t>
            </a:r>
            <a:r>
              <a:rPr lang="th-TH" b="1" dirty="0" err="1"/>
              <a:t>ทุร</a:t>
            </a:r>
            <a:r>
              <a:rPr lang="th-TH" b="1" dirty="0"/>
              <a:t> </a:t>
            </a:r>
            <a:r>
              <a:rPr lang="th-TH" dirty="0"/>
              <a:t>อธิบายว่าเป็นค่าเสียหายซึ่งเป็นผลธรรมดา หรือผลโดยตรงจากการไม่ชำระหนี้</a:t>
            </a:r>
            <a:endParaRPr lang="en-US" dirty="0"/>
          </a:p>
          <a:p>
            <a:r>
              <a:rPr lang="th-TH" b="1" dirty="0"/>
              <a:t>ศ.จิตติ  </a:t>
            </a:r>
            <a:r>
              <a:rPr lang="th-TH" b="1" dirty="0" err="1"/>
              <a:t>ติงศภัทิย์</a:t>
            </a:r>
            <a:r>
              <a:rPr lang="th-TH" b="1" dirty="0"/>
              <a:t> </a:t>
            </a:r>
            <a:r>
              <a:rPr lang="th-TH" dirty="0"/>
              <a:t>ให้คำอธิบายไว้ว่าเป็นความเสียหายที่ใครๆ ก็ต้องรู้เพราะเกิดขึ้นตามปกติ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927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2.2 </a:t>
            </a:r>
            <a:r>
              <a:rPr lang="th-TH" b="1" dirty="0"/>
              <a:t>ค่าเสียหายพิเศษ (มาตรา</a:t>
            </a:r>
            <a:r>
              <a:rPr lang="en-US" b="1" dirty="0"/>
              <a:t> 222 </a:t>
            </a:r>
            <a:r>
              <a:rPr lang="th-TH" b="1" dirty="0"/>
              <a:t>วรรคสอง)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b="1" dirty="0"/>
              <a:t>ความเสียหายพิเศษ </a:t>
            </a:r>
            <a:r>
              <a:rPr lang="th-TH" sz="3200" dirty="0"/>
              <a:t>เป็นค่าเสียหายที่เกิดจากพฤติการณ์พิเศษ เป็นค่าเสียหายสำหรับความเสียหายซึ่งไม่ได้เกิดขึ้นตามปกติจากการไม่ชำระหนี้ </a:t>
            </a:r>
          </a:p>
        </p:txBody>
      </p:sp>
    </p:spTree>
    <p:extLst>
      <p:ext uri="{BB962C8B-B14F-4D97-AF65-F5344CB8AC3E}">
        <p14:creationId xmlns:p14="http://schemas.microsoft.com/office/powerpoint/2010/main" val="25143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ค่าเสียหายพิเศษ </a:t>
            </a:r>
            <a:r>
              <a:rPr lang="th-TH" dirty="0"/>
              <a:t>จากพฤติการณ์พิเศษต่าง ๆ เช่น</a:t>
            </a: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71790"/>
              </p:ext>
            </p:extLst>
          </p:nvPr>
        </p:nvGraphicFramePr>
        <p:xfrm>
          <a:off x="1981200" y="2562181"/>
          <a:ext cx="8229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กำไร 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ถ้าผู้ซื้อทำสัญญาซื้อทรัพย์นั้นเพื่อไปขายต่อในราคาที่สูงกว่าท้องตลาด การที่ผู้ขายไม่ยอมขายทรัพย์ให้แก่ผู้ซื้อ ผู้ซื้อไม่อาจนำทรัพย์ไปขายต่อได้ ทำให้ขาดกำไรที่จะได้จากการขายทรัพย์นั้น </a:t>
                      </a:r>
                      <a:r>
                        <a:rPr kumimoji="0" lang="th-TH" sz="2800" b="0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กำไรที่ควรจะได้นี้เป็นความเสียหายที่เกิดขึ้นจากพฤติการณ์พิเศษหรือค่าเสียหายพิเศษ 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(ฎีกาที่ </a:t>
                      </a:r>
                      <a:r>
                        <a:rPr kumimoji="0"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957/2496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h-TH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h-TH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เบี้ยปรับ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กรณีที่ผู้ซื้อทำสัญญาจะซื้อทรัพย์เพื่อนำไปขายต่อ เมื่อผู้ขายไม่ขายทรัพย์ให้และผู้ซื้อถูกปรับ ผู้ซื้อถูกปรับก็เป็นค่าเสียหายพิเศษที่ผู้ขายจะต้องชำระให้แก่ผู้ซื้อ (ฎีกาที่ </a:t>
                      </a: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556/2511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th-TH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4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มัดจำ  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กรณีผู้ซื้อผิดสัญญาไม่ซื้อทรัพย์จากผู้ขาย เป็นเหตุให้ผู้ขายไม่ได้ซื้อทรัพย์จากบุคคลภายนอกมาขายต่อให้ผู้ซื้อ ซึ่งผู้ขายต้องถูกบุคคลภายนอกรับมัดจำ หากผู้ซื้อพึงคาดเห็นได้ล่วงหน้าว่าผู้ขายจะถูกริบมัดจำเช่นนั้น ผู้ซื้อก็ต้องรับผิดชดใช้เงินมัดจำให้ผู้ขาย (ฎีกาที่ </a:t>
                      </a:r>
                      <a:r>
                        <a:rPr kumimoji="0" lang="en-US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788/2499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h-TH" sz="2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ค่าเช่า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กรณีผู้รับเหมาทราบว่าหากสร้างบ้านให้เสร็จไม่ทันตามสัญญา เป็นเหตุให้ผู้ว่าจ้างต้องเสียค่าเช่าบ้านเดือนละ </a:t>
                      </a: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2,000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บาท </a:t>
                      </a:r>
                      <a:r>
                        <a:rPr kumimoji="0" lang="th-TH" sz="28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ค่าเสียหายดังกล่าวเป็นค่าเสียหายพิเศษ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ผู้รับเหมาต้องรับผิดชอบ (ฎีกาที่ </a:t>
                      </a:r>
                      <a:r>
                        <a:rPr kumimoji="0"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507/2520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1. </a:t>
            </a:r>
            <a:r>
              <a:rPr lang="th-TH" sz="3200" b="1" dirty="0"/>
              <a:t>ค่าเสียหายที่จะต้องชดใช้</a:t>
            </a:r>
          </a:p>
          <a:p>
            <a:r>
              <a:rPr lang="en-US" sz="3200" b="1" dirty="0"/>
              <a:t>2. </a:t>
            </a:r>
            <a:r>
              <a:rPr lang="th-TH" sz="3200" b="1" dirty="0"/>
              <a:t>ความเสียหายตามกฎหมายหนี้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5E5726-0CC0-40CB-9B11-D70DFB3B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สิทธิเรียกร้องค่าสินไหมทดแทน</a:t>
            </a:r>
            <a:endParaRPr lang="th-TH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id="{D5AE6D44-2765-479C-99B8-B01A828B6C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4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       สิทธิเรียกร้องค่าสินไหมทดแทน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7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ความเสียหายที่ต้องชดใช้</a:t>
                      </a:r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ความหมายของ “ความเสียหาย” “ค่าเสียหาย” และ “ค่าสินไหมทดแทน”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ความเสียหาย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หมายถึงการสูญเสีย หรือผลร้ายที่เกิดขึ้นแก่ชีวิต ร่างกาย อนามัย เสรีภาพ ทรัพย์สิน สิทธิ หรือชื่อเสียงของบุคคล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เช่น</a:t>
                      </a:r>
                      <a:r>
                        <a:rPr lang="th-TH" sz="2800" baseline="0" dirty="0"/>
                        <a:t> มาตรา </a:t>
                      </a:r>
                      <a:r>
                        <a:rPr lang="en-US" sz="2800" baseline="0" dirty="0"/>
                        <a:t>446 </a:t>
                      </a:r>
                      <a:r>
                        <a:rPr lang="th-TH" sz="2800" baseline="0" dirty="0"/>
                        <a:t>ในกรณีทำให้เขาเสียหายแก่ร่างกายหรืออนามัยก็ดี ในกรณีทำให้เขาเสียหายแก่เสรีภาพก็ดี ผู้ต้องเสียหายจะเรียกร้องค่าสินไหมทดแทนเพื่อความเสียหายอย่างอื่นที่มิใช่ตัวเงินอีกด้วยก็ได้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7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919536" y="1988840"/>
          <a:ext cx="8229600" cy="33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6264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ค่าเสียหาย </a:t>
                      </a:r>
                      <a:r>
                        <a:rPr kumimoji="0" lang="th-TH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หมายถึงจำนวนเงินที่ศาลสั่งให้ลูกหนี้ชำระแก่เจ้าหนี้เป็นการชดใช้ความเสียหาย ความเสียหายอาจเกิดขึ้นแก่ชีวิต ร่างกาย อนามัย เสรีภาพ ทรัพย์สิน สิทธิอื่นๆ ซึ่งมิใช่ทรัพย์สินก็ได้</a:t>
                      </a:r>
                      <a:endParaRPr lang="th-TH" sz="3200" b="0" dirty="0"/>
                    </a:p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เช่น</a:t>
                      </a:r>
                      <a:r>
                        <a:rPr lang="th-TH" sz="2800" baseline="0" dirty="0"/>
                        <a:t> มาตรา </a:t>
                      </a:r>
                      <a:r>
                        <a:rPr lang="en-US" sz="2800" baseline="0" dirty="0"/>
                        <a:t>438 </a:t>
                      </a:r>
                      <a:r>
                        <a:rPr lang="th-TH" sz="2800" baseline="0" dirty="0"/>
                        <a:t>ให้ศาลวินิจฉัยตามควรแก่พฤติการณ์แห่งคดี และความร้ายแรงแห่งละเมิด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6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63185"/>
              </p:ext>
            </p:extLst>
          </p:nvPr>
        </p:nvGraphicFramePr>
        <p:xfrm>
          <a:off x="1991544" y="2508108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ค่าสินไหมทดแทน </a:t>
                      </a:r>
                      <a:r>
                        <a:rPr kumimoji="0" lang="th-TH" sz="3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หมายถึงการทดแทนความเสียหายให้แก่เจ้าหนี้ เนื่องจากลูกหนี้ไม่ชำระหนี้ตามสัญญา หรือมีการละเมิด    เน้นหลักกฎหมายที่ว่า </a:t>
                      </a:r>
                      <a:r>
                        <a:rPr kumimoji="0" lang="th-TH" sz="32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“บุคคลต้องรับผิดชดใช้ความเสียหาย จะต้องทำให้ผู้เสียหายกลับคืนสู่สถานะเดิม เสมือนไม่มีเหตุการณ์อันต้องรับผิดเกิดขึ้น”</a:t>
                      </a:r>
                      <a:endParaRPr lang="th-TH" sz="1800" b="0" dirty="0">
                        <a:solidFill>
                          <a:srgbClr val="FF0000"/>
                        </a:solidFill>
                      </a:endParaRPr>
                    </a:p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ไดอะแกรม 4"/>
          <p:cNvGraphicFramePr/>
          <p:nvPr/>
        </p:nvGraphicFramePr>
        <p:xfrm>
          <a:off x="1991544" y="3284984"/>
          <a:ext cx="82809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9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1.2  </a:t>
            </a:r>
            <a:r>
              <a:rPr lang="th-TH" b="1" dirty="0"/>
              <a:t>แนวความคิดเกี่ยวกับความเสียหาย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กฎหมายฝรั่งเศส </a:t>
                      </a:r>
                      <a:r>
                        <a:rPr kumimoji="0"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ความเสียหายโดยตรง ความเสียหายที่ไม่ไกลต่อเหตุ และความเสียหายที่คาดเห็น</a:t>
                      </a:r>
                      <a:endParaRPr kumimoji="0"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กฎหมายฝรั่งเศสวางหลักว่า “ลูกหนี้จะต้องชดใช้ความเสียหายทุกชนิดที่เกิดจากการไม่ชำระหนี้ แต่ความเสียหายนั้นจะต้อง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ใกล้ต่อเหตุ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และเป็น </a:t>
                      </a: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ผลโดยตรง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ถ้าการไม่ชำระหนี้มิได้เกิดโดยการจงใจ ความเสียหายนั้น </a:t>
                      </a:r>
                    </a:p>
                    <a:p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คาดเห็น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ด้วย”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4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กฎหมายเยอรมัน 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3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ทฤษฎีเงื่อนไข </a:t>
                      </a:r>
                      <a:r>
                        <a:rPr kumimoji="0" lang="th-TH" sz="2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ถือหลักว่าถ้าไม่มีเหตุเช่นนั้นเกิดขึ้น ผลจะไม่เกิดขึ้นแล้วต้องถือว่าผลเกิดจากเหตุนั้น </a:t>
                      </a:r>
                      <a:endParaRPr kumimoji="0" lang="en-US" sz="2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ทฤษฎีเหตุเหมาะสม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ถือหลักว่าเหตุที่ตามปกติย่อมก่อให้เกิดผลเช่นว่านั้นเท่านั้นที่ลูกหนี้จะต้องรับผิด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ทฤษฎีความมุ่งหมายของสัญญา </a:t>
                      </a:r>
                      <a:r>
                        <a:rPr kumimoji="0"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โดยถือความมุ่งหมายของสัญญาเป็นหลักในการวินิจฉัยความรับผิดของลูกหนี้ 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800</Words>
  <Application>Microsoft Office PowerPoint</Application>
  <PresentationFormat>แบบจอกว้าง</PresentationFormat>
  <Paragraphs>49</Paragraphs>
  <Slides>14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8" baseType="lpstr">
      <vt:lpstr>Arial</vt:lpstr>
      <vt:lpstr>Garamond</vt:lpstr>
      <vt:lpstr>Leelawadee</vt:lpstr>
      <vt:lpstr>ชีวภาพ</vt:lpstr>
      <vt:lpstr>กฎหมายลักษณะแห่งหนี้</vt:lpstr>
      <vt:lpstr>คำถามก่อนเรียน</vt:lpstr>
      <vt:lpstr>เนื้อหาในครั้งนี้</vt:lpstr>
      <vt:lpstr>สิทธิเรียกร้องค่าสินไหมทดแทน</vt:lpstr>
      <vt:lpstr>       สิทธิเรียกร้องค่าสินไหมทดแทน</vt:lpstr>
      <vt:lpstr>งานนำเสนอ PowerPoint</vt:lpstr>
      <vt:lpstr>งานนำเสนอ PowerPoint</vt:lpstr>
      <vt:lpstr>1.2  แนวความคิดเกี่ยวกับความเสียหาย</vt:lpstr>
      <vt:lpstr>กฎหมายเยอรมัน </vt:lpstr>
      <vt:lpstr>กฎหมายอังกฤษ </vt:lpstr>
      <vt:lpstr>2. ความเสียหายตามกฎหมายหนี้</vt:lpstr>
      <vt:lpstr>2.2 ค่าเสียหายพิเศษ (มาตรา 222 วรรคสอง)</vt:lpstr>
      <vt:lpstr>ค่าเสียหายพิเศษ จากพฤติการณ์พิเศษต่าง ๆ เช่น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