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22712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41398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5459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96616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0031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8145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69405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8383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94551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74616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21374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09320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69071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9655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1272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75652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F370B-E817-48F5-988D-8205311B9C4A}" type="datetimeFigureOut">
              <a:rPr lang="th-TH" smtClean="0"/>
              <a:t>02/08/64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5E27B99-4B1F-4598-B0D6-5776930FA57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21056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314B331-9F6F-4436-BFF3-A2165181AD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5416"/>
            <a:ext cx="9144000" cy="546639"/>
          </a:xfrm>
        </p:spPr>
        <p:txBody>
          <a:bodyPr>
            <a:noAutofit/>
          </a:bodyPr>
          <a:lstStyle/>
          <a:p>
            <a:r>
              <a:rPr 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บทที่ 3 แนวคิดทางการจัดการ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5FCFF713-7DA4-4AF2-B656-6A48953A4B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13390"/>
            <a:ext cx="9144000" cy="3544410"/>
          </a:xfrm>
        </p:spPr>
        <p:txBody>
          <a:bodyPr/>
          <a:lstStyle/>
          <a:p>
            <a:endParaRPr lang="th-TH" dirty="0"/>
          </a:p>
        </p:txBody>
      </p:sp>
      <p:pic>
        <p:nvPicPr>
          <p:cNvPr id="4" name="Picture 7" descr="cover">
            <a:extLst>
              <a:ext uri="{FF2B5EF4-FFF2-40B4-BE49-F238E27FC236}">
                <a16:creationId xmlns:a16="http://schemas.microsoft.com/office/drawing/2014/main" id="{3D542A6A-35CB-4B90-B874-F85370B14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924" y="1600200"/>
            <a:ext cx="9413875" cy="4498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768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12293" name="Rectangle 3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gradFill rotWithShape="1">
              <a:gsLst>
                <a:gs pos="0">
                  <a:srgbClr val="530000"/>
                </a:gs>
                <a:gs pos="100000">
                  <a:srgbClr val="99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12294" name="Group 4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12295" name="Rectangle 5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CC3300"/>
                  </a:solidFill>
                  <a:latin typeface="Angsana New" pitchFamily="18" charset="-34"/>
                </a:endParaRPr>
              </a:p>
            </p:txBody>
          </p:sp>
          <p:sp>
            <p:nvSpPr>
              <p:cNvPr id="2" name="Rectangle 6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บทที่ 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2 : </a:t>
                </a: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แนวคิดทางการจัดการ (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Management Approach)</a:t>
                </a:r>
                <a:endParaRPr lang="th-TH">
                  <a:solidFill>
                    <a:srgbClr val="FFFFFF"/>
                  </a:solidFill>
                  <a:latin typeface="Angsana New" pitchFamily="18" charset="-34"/>
                </a:endParaRPr>
              </a:p>
            </p:txBody>
          </p:sp>
        </p:grpSp>
      </p:grpSp>
      <p:sp>
        <p:nvSpPr>
          <p:cNvPr id="12291" name="Rectangle 7"/>
          <p:cNvSpPr>
            <a:spLocks noGrp="1" noChangeArrowheads="1"/>
          </p:cNvSpPr>
          <p:nvPr>
            <p:ph type="title"/>
          </p:nvPr>
        </p:nvSpPr>
        <p:spPr>
          <a:xfrm>
            <a:off x="3352801" y="455166"/>
            <a:ext cx="5027720" cy="529531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กิจกรรมหลักในองค์กรธุรกิจ  </a:t>
            </a:r>
            <a:r>
              <a:rPr lang="en-US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ประการ </a:t>
            </a:r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352801" y="2090738"/>
            <a:ext cx="5986463" cy="3700462"/>
          </a:xfrm>
          <a:noFill/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1. 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เทคนิคและการผลิต (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Technical &amp; Production)</a:t>
            </a:r>
          </a:p>
          <a:p>
            <a:pPr eaLnBrk="1" hangingPunct="1"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2. 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การพาณิชย์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(Commercial) </a:t>
            </a:r>
          </a:p>
          <a:p>
            <a:pPr eaLnBrk="1" hangingPunct="1"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3. 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การเงิน (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Financial) </a:t>
            </a:r>
          </a:p>
          <a:p>
            <a:pPr eaLnBrk="1" hangingPunct="1"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4. 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ความมั่นคง (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Security) </a:t>
            </a:r>
          </a:p>
          <a:p>
            <a:pPr eaLnBrk="1" hangingPunct="1"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5. 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การบัญชี (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Accounting)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6. 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การจัดการ (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Management)</a:t>
            </a:r>
            <a:endParaRPr 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685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2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2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2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2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13317" name="Rectangle 3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13318" name="Group 4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2" name="Rectangle 5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CC3300"/>
                  </a:solidFill>
                  <a:latin typeface="Angsana New" pitchFamily="18" charset="-34"/>
                </a:endParaRPr>
              </a:p>
            </p:txBody>
          </p:sp>
          <p:sp>
            <p:nvSpPr>
              <p:cNvPr id="13320" name="Rectangle 6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บทที่ 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2 : </a:t>
                </a: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แนวคิดทางการจัดการ (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Management Approach)</a:t>
                </a:r>
                <a:endParaRPr lang="th-TH">
                  <a:solidFill>
                    <a:srgbClr val="FFFFFF"/>
                  </a:solidFill>
                  <a:latin typeface="Angsana New" pitchFamily="18" charset="-34"/>
                </a:endParaRPr>
              </a:p>
            </p:txBody>
          </p:sp>
        </p:grpSp>
      </p:grpSp>
      <p:sp>
        <p:nvSpPr>
          <p:cNvPr id="1331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855433" y="1917577"/>
            <a:ext cx="6628167" cy="3340223"/>
          </a:xfrm>
          <a:noFill/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1. 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การวางแผน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(Planning) </a:t>
            </a:r>
          </a:p>
          <a:p>
            <a:pPr eaLnBrk="1" hangingPunct="1"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2. 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การจัดองค์กร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(Organizing) </a:t>
            </a:r>
          </a:p>
          <a:p>
            <a:pPr eaLnBrk="1" hangingPunct="1"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3. 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การบังคับบัญชา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(Commanding) </a:t>
            </a:r>
          </a:p>
          <a:p>
            <a:pPr eaLnBrk="1" hangingPunct="1"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4. 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การประสานงาน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(Coordinating)</a:t>
            </a:r>
          </a:p>
          <a:p>
            <a:pPr eaLnBrk="1" hangingPunct="1"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5. 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การควบคุม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(Controlling) </a:t>
            </a:r>
            <a:endParaRPr 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3316" name="Rectangle 8"/>
          <p:cNvSpPr>
            <a:spLocks noGrp="1" noChangeArrowheads="1"/>
          </p:cNvSpPr>
          <p:nvPr>
            <p:ph type="title"/>
          </p:nvPr>
        </p:nvSpPr>
        <p:spPr>
          <a:xfrm>
            <a:off x="1524000" y="287338"/>
            <a:ext cx="9144000" cy="865188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/>
            <a: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หน้าที่ทางการจัดการ 5 ประการ</a:t>
            </a:r>
          </a:p>
        </p:txBody>
      </p:sp>
    </p:spTree>
    <p:extLst>
      <p:ext uri="{BB962C8B-B14F-4D97-AF65-F5344CB8AC3E}">
        <p14:creationId xmlns:p14="http://schemas.microsoft.com/office/powerpoint/2010/main" val="750196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3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3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14341" name="Rectangle 3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gradFill rotWithShape="1">
              <a:gsLst>
                <a:gs pos="0">
                  <a:srgbClr val="530000"/>
                </a:gs>
                <a:gs pos="100000">
                  <a:srgbClr val="99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14342" name="Group 4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14343" name="Rectangle 5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CC3300"/>
                  </a:solidFill>
                  <a:latin typeface="Angsana New" pitchFamily="18" charset="-34"/>
                </a:endParaRPr>
              </a:p>
            </p:txBody>
          </p:sp>
          <p:sp>
            <p:nvSpPr>
              <p:cNvPr id="2" name="Rectangle 6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บทที่ 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2 : </a:t>
                </a: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แนวคิดทางการจัดการ (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Management Approach)</a:t>
                </a:r>
                <a:endParaRPr lang="th-TH">
                  <a:solidFill>
                    <a:srgbClr val="FFFFFF"/>
                  </a:solidFill>
                  <a:latin typeface="Angsana New" pitchFamily="18" charset="-34"/>
                </a:endParaRPr>
              </a:p>
            </p:txBody>
          </p:sp>
        </p:grpSp>
      </p:grpSp>
      <p:sp>
        <p:nvSpPr>
          <p:cNvPr id="14339" name="Rectangle 7"/>
          <p:cNvSpPr>
            <a:spLocks noGrp="1" noChangeArrowheads="1"/>
          </p:cNvSpPr>
          <p:nvPr>
            <p:ph type="title"/>
          </p:nvPr>
        </p:nvSpPr>
        <p:spPr>
          <a:xfrm>
            <a:off x="3783074" y="408782"/>
            <a:ext cx="4051177" cy="6223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คุณลักษณะของผู้จัดการ 5 ประการ</a:t>
            </a:r>
          </a:p>
        </p:txBody>
      </p:sp>
      <p:sp>
        <p:nvSpPr>
          <p:cNvPr id="143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045041" y="2205038"/>
            <a:ext cx="4573373" cy="3124200"/>
          </a:xfrm>
          <a:noFill/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1.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มีร่างกายแข็งแรง 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eaLnBrk="1" hangingPunct="1">
              <a:buFontTx/>
              <a:buNone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2.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มีสติปัญญา 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eaLnBrk="1" hangingPunct="1">
              <a:buFontTx/>
              <a:buNone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3.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มีความรู้ 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4.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มีความสามารถ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5.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มีประสบการณ์</a:t>
            </a:r>
          </a:p>
        </p:txBody>
      </p:sp>
    </p:spTree>
    <p:extLst>
      <p:ext uri="{BB962C8B-B14F-4D97-AF65-F5344CB8AC3E}">
        <p14:creationId xmlns:p14="http://schemas.microsoft.com/office/powerpoint/2010/main" val="3345753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3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3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3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3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15365" name="Rectangle 3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gradFill rotWithShape="1">
              <a:gsLst>
                <a:gs pos="0">
                  <a:srgbClr val="530000"/>
                </a:gs>
                <a:gs pos="100000">
                  <a:srgbClr val="99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15366" name="Group 4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15367" name="Rectangle 5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CC3300"/>
                  </a:solidFill>
                  <a:latin typeface="Angsana New" pitchFamily="18" charset="-34"/>
                </a:endParaRPr>
              </a:p>
            </p:txBody>
          </p:sp>
          <p:sp>
            <p:nvSpPr>
              <p:cNvPr id="2" name="Rectangle 6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บทที่ 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2 : </a:t>
                </a: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แนวคิดทางการจัดการ (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Management Approach)</a:t>
                </a:r>
                <a:endParaRPr lang="th-TH">
                  <a:solidFill>
                    <a:srgbClr val="FFFFFF"/>
                  </a:solidFill>
                  <a:latin typeface="Angsana New" pitchFamily="18" charset="-34"/>
                </a:endParaRPr>
              </a:p>
            </p:txBody>
          </p:sp>
        </p:grpSp>
      </p:grpSp>
      <p:sp>
        <p:nvSpPr>
          <p:cNvPr id="15363" name="Rectangle 7"/>
          <p:cNvSpPr>
            <a:spLocks noGrp="1" noChangeArrowheads="1"/>
          </p:cNvSpPr>
          <p:nvPr>
            <p:ph type="title"/>
          </p:nvPr>
        </p:nvSpPr>
        <p:spPr>
          <a:xfrm>
            <a:off x="3095348" y="423771"/>
            <a:ext cx="4956699" cy="59232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หลักการจัดการ</a:t>
            </a:r>
            <a:r>
              <a:rPr lang="en-US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(Principles of Management)</a:t>
            </a:r>
            <a:endParaRPr lang="th-TH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การแบ่งงานกันทำ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(Division of Work)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อำนาจหน้าที่และความรับผิดชอบ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(Authority and Responsibilities) 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ระเบียบวินัย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(Discipline) 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เอกภาพในการบังคับบัญชา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(Unity of Command)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เอกภาพในแนวทาง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(Unity of Direction)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ประโยชน์ส่วนบุคคลเป็นรองประโยชน์ส่วนรวม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(Subordination of Individual to General Interest)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ผลประโยชน์ตอบแทน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(Remuneration)</a:t>
            </a:r>
          </a:p>
        </p:txBody>
      </p:sp>
    </p:spTree>
    <p:extLst>
      <p:ext uri="{BB962C8B-B14F-4D97-AF65-F5344CB8AC3E}">
        <p14:creationId xmlns:p14="http://schemas.microsoft.com/office/powerpoint/2010/main" val="2262412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3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3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3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16389" name="Rectangle 3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gradFill rotWithShape="1">
              <a:gsLst>
                <a:gs pos="0">
                  <a:srgbClr val="530000"/>
                </a:gs>
                <a:gs pos="100000">
                  <a:srgbClr val="99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grpSp>
          <p:nvGrpSpPr>
            <p:cNvPr id="16390" name="Group 4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2" name="Rectangle 5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CC330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</p:txBody>
          </p:sp>
          <p:sp>
            <p:nvSpPr>
              <p:cNvPr id="16392" name="Rectangle 6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 sz="2400">
                    <a:solidFill>
                      <a:srgbClr val="FFFFFF"/>
                    </a:solidFill>
                    <a:latin typeface="Angsana New" panose="02020603050405020304" pitchFamily="18" charset="-34"/>
                    <a:cs typeface="Angsana New" panose="02020603050405020304" pitchFamily="18" charset="-34"/>
                  </a:rPr>
                  <a:t>บทที่ </a:t>
                </a:r>
                <a:r>
                  <a:rPr lang="en-US" sz="2400">
                    <a:solidFill>
                      <a:srgbClr val="FFFFFF"/>
                    </a:solidFill>
                    <a:latin typeface="Angsana New" panose="02020603050405020304" pitchFamily="18" charset="-34"/>
                    <a:cs typeface="Angsana New" panose="02020603050405020304" pitchFamily="18" charset="-34"/>
                  </a:rPr>
                  <a:t>2 : </a:t>
                </a:r>
                <a:r>
                  <a:rPr lang="th-TH" sz="2400">
                    <a:solidFill>
                      <a:srgbClr val="FFFFFF"/>
                    </a:solidFill>
                    <a:latin typeface="Angsana New" panose="02020603050405020304" pitchFamily="18" charset="-34"/>
                    <a:cs typeface="Angsana New" panose="02020603050405020304" pitchFamily="18" charset="-34"/>
                  </a:rPr>
                  <a:t>แนวคิดทางการจัดการ (</a:t>
                </a:r>
                <a:r>
                  <a:rPr lang="en-US" sz="2400">
                    <a:solidFill>
                      <a:srgbClr val="FFFFFF"/>
                    </a:solidFill>
                    <a:latin typeface="Angsana New" panose="02020603050405020304" pitchFamily="18" charset="-34"/>
                    <a:cs typeface="Angsana New" panose="02020603050405020304" pitchFamily="18" charset="-34"/>
                  </a:rPr>
                  <a:t>Management Approach)</a:t>
                </a:r>
                <a:endParaRPr lang="th-TH" sz="2400">
                  <a:solidFill>
                    <a:srgbClr val="FFFFFF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</p:txBody>
          </p:sp>
        </p:grpSp>
      </p:grpSp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609600" indent="-609600">
              <a:buFontTx/>
              <a:buAutoNum type="arabicPeriod" startAt="8"/>
            </a:pPr>
            <a:r>
              <a:rPr lang="th-TH" sz="2400">
                <a:latin typeface="Angsana New" panose="02020603050405020304" pitchFamily="18" charset="-34"/>
                <a:cs typeface="Angsana New" panose="02020603050405020304" pitchFamily="18" charset="-34"/>
              </a:rPr>
              <a:t>การรวมอำนาจไว้ที่ส่วนกลาง </a:t>
            </a:r>
            <a:r>
              <a:rPr lang="en-US" sz="2400">
                <a:latin typeface="Angsana New" panose="02020603050405020304" pitchFamily="18" charset="-34"/>
                <a:cs typeface="Angsana New" panose="02020603050405020304" pitchFamily="18" charset="-34"/>
              </a:rPr>
              <a:t>(Centralization)</a:t>
            </a:r>
          </a:p>
          <a:p>
            <a:pPr marL="609600" indent="-609600">
              <a:buFontTx/>
              <a:buAutoNum type="arabicPeriod" startAt="8"/>
            </a:pPr>
            <a:r>
              <a:rPr lang="th-TH" sz="2400"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การจัดสายการบังคับบัญชา </a:t>
            </a:r>
            <a:r>
              <a:rPr lang="en-US" sz="2400">
                <a:latin typeface="Angsana New" panose="02020603050405020304" pitchFamily="18" charset="-34"/>
                <a:cs typeface="Angsana New" panose="02020603050405020304" pitchFamily="18" charset="-34"/>
              </a:rPr>
              <a:t>(Scalar Chain)</a:t>
            </a:r>
          </a:p>
          <a:p>
            <a:pPr marL="609600" indent="-609600">
              <a:buFontTx/>
              <a:buAutoNum type="arabicPeriod" startAt="8"/>
            </a:pPr>
            <a:r>
              <a:rPr lang="th-TH" sz="2400">
                <a:latin typeface="Angsana New" panose="02020603050405020304" pitchFamily="18" charset="-34"/>
                <a:cs typeface="Angsana New" panose="02020603050405020304" pitchFamily="18" charset="-34"/>
              </a:rPr>
              <a:t>ลำดับขั้นในการบังคับบัญชา </a:t>
            </a:r>
            <a:r>
              <a:rPr lang="en-US" sz="2400">
                <a:latin typeface="Angsana New" panose="02020603050405020304" pitchFamily="18" charset="-34"/>
                <a:cs typeface="Angsana New" panose="02020603050405020304" pitchFamily="18" charset="-34"/>
              </a:rPr>
              <a:t>(Order)</a:t>
            </a:r>
          </a:p>
          <a:p>
            <a:pPr marL="609600" indent="-609600">
              <a:buFontTx/>
              <a:buAutoNum type="arabicPeriod" startAt="8"/>
            </a:pPr>
            <a:r>
              <a:rPr lang="th-TH" sz="2400">
                <a:latin typeface="Angsana New" panose="02020603050405020304" pitchFamily="18" charset="-34"/>
                <a:cs typeface="Angsana New" panose="02020603050405020304" pitchFamily="18" charset="-34"/>
              </a:rPr>
              <a:t>ความเสมอภาค </a:t>
            </a:r>
            <a:r>
              <a:rPr lang="en-US" sz="2400">
                <a:latin typeface="Angsana New" panose="02020603050405020304" pitchFamily="18" charset="-34"/>
                <a:cs typeface="Angsana New" panose="02020603050405020304" pitchFamily="18" charset="-34"/>
              </a:rPr>
              <a:t>(Equity) </a:t>
            </a:r>
          </a:p>
          <a:p>
            <a:pPr marL="609600" indent="-609600">
              <a:buFontTx/>
              <a:buAutoNum type="arabicPeriod" startAt="8"/>
            </a:pPr>
            <a:r>
              <a:rPr lang="th-TH" sz="2400">
                <a:latin typeface="Angsana New" panose="02020603050405020304" pitchFamily="18" charset="-34"/>
                <a:cs typeface="Angsana New" panose="02020603050405020304" pitchFamily="18" charset="-34"/>
              </a:rPr>
              <a:t>ความมั่นคงในการจ้างงาน (</a:t>
            </a:r>
            <a:r>
              <a:rPr lang="en-US" sz="2400">
                <a:latin typeface="Angsana New" panose="02020603050405020304" pitchFamily="18" charset="-34"/>
                <a:cs typeface="Angsana New" panose="02020603050405020304" pitchFamily="18" charset="-34"/>
              </a:rPr>
              <a:t>Stability of Tenure)</a:t>
            </a:r>
          </a:p>
          <a:p>
            <a:pPr marL="609600" indent="-609600">
              <a:buFontTx/>
              <a:buAutoNum type="arabicPeriod" startAt="8"/>
            </a:pPr>
            <a:r>
              <a:rPr lang="th-TH" sz="2400">
                <a:latin typeface="Angsana New" panose="02020603050405020304" pitchFamily="18" charset="-34"/>
                <a:cs typeface="Angsana New" panose="02020603050405020304" pitchFamily="18" charset="-34"/>
              </a:rPr>
              <a:t>ความคิดริเริ่ม </a:t>
            </a:r>
            <a:r>
              <a:rPr lang="en-US" sz="2400">
                <a:latin typeface="Angsana New" panose="02020603050405020304" pitchFamily="18" charset="-34"/>
                <a:cs typeface="Angsana New" panose="02020603050405020304" pitchFamily="18" charset="-34"/>
              </a:rPr>
              <a:t>(Initiative) </a:t>
            </a:r>
          </a:p>
          <a:p>
            <a:pPr marL="609600" indent="-609600">
              <a:buFontTx/>
              <a:buAutoNum type="arabicPeriod" startAt="8"/>
            </a:pPr>
            <a:r>
              <a:rPr lang="th-TH" sz="2400">
                <a:latin typeface="Angsana New" panose="02020603050405020304" pitchFamily="18" charset="-34"/>
                <a:cs typeface="Angsana New" panose="02020603050405020304" pitchFamily="18" charset="-34"/>
              </a:rPr>
              <a:t>ความสามัคคี </a:t>
            </a:r>
            <a:r>
              <a:rPr lang="en-US" sz="2400">
                <a:latin typeface="Angsana New" panose="02020603050405020304" pitchFamily="18" charset="-34"/>
                <a:cs typeface="Angsana New" panose="02020603050405020304" pitchFamily="18" charset="-34"/>
              </a:rPr>
              <a:t>(Esprit de Corps)   </a:t>
            </a:r>
            <a:endParaRPr lang="th-TH" sz="24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6388" name="Rectangle 8"/>
          <p:cNvSpPr>
            <a:spLocks noGrp="1" noChangeArrowheads="1"/>
          </p:cNvSpPr>
          <p:nvPr>
            <p:ph type="title"/>
          </p:nvPr>
        </p:nvSpPr>
        <p:spPr>
          <a:xfrm>
            <a:off x="2962182" y="401577"/>
            <a:ext cx="6267635" cy="636710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/>
            <a: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หลักการจัดการ</a:t>
            </a:r>
            <a:r>
              <a:rPr lang="en-US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(Principles of Management) </a:t>
            </a:r>
            <a: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(ต่อ)</a:t>
            </a:r>
          </a:p>
        </p:txBody>
      </p:sp>
    </p:spTree>
    <p:extLst>
      <p:ext uri="{BB962C8B-B14F-4D97-AF65-F5344CB8AC3E}">
        <p14:creationId xmlns:p14="http://schemas.microsoft.com/office/powerpoint/2010/main" val="1961824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3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3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3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17413" name="Rectangle 3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17414" name="Group 4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17415" name="Rectangle 5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CC3300"/>
                  </a:solidFill>
                  <a:latin typeface="Angsana New" pitchFamily="18" charset="-34"/>
                </a:endParaRPr>
              </a:p>
            </p:txBody>
          </p:sp>
          <p:sp>
            <p:nvSpPr>
              <p:cNvPr id="2" name="Rectangle 6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บทที่ 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2 : </a:t>
                </a: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แนวคิดทางการจัดการ (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Management Approach)</a:t>
                </a:r>
                <a:endParaRPr lang="th-TH">
                  <a:solidFill>
                    <a:srgbClr val="FFFFFF"/>
                  </a:solidFill>
                  <a:latin typeface="Angsana New" pitchFamily="18" charset="-34"/>
                </a:endParaRPr>
              </a:p>
            </p:txBody>
          </p:sp>
        </p:grpSp>
      </p:grpSp>
      <p:sp>
        <p:nvSpPr>
          <p:cNvPr id="17411" name="Rectangle 7"/>
          <p:cNvSpPr>
            <a:spLocks noGrp="1" noChangeArrowheads="1"/>
          </p:cNvSpPr>
          <p:nvPr>
            <p:ph type="title"/>
          </p:nvPr>
        </p:nvSpPr>
        <p:spPr>
          <a:xfrm>
            <a:off x="1524000" y="287338"/>
            <a:ext cx="9144000" cy="865188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th-TH" sz="3700" dirty="0">
                <a:solidFill>
                  <a:schemeClr val="tx1"/>
                </a:solidFill>
                <a:latin typeface="Angsana New" pitchFamily="18" charset="-34"/>
              </a:rPr>
              <a:t>แนวคิดการจัดการเชิงพฤติกรรมศาสตร์</a:t>
            </a:r>
            <a:r>
              <a:rPr lang="en-US" sz="3700" dirty="0">
                <a:solidFill>
                  <a:schemeClr val="tx1"/>
                </a:solidFill>
                <a:latin typeface="Angsana New" pitchFamily="18" charset="-34"/>
              </a:rPr>
              <a:t> (</a:t>
            </a:r>
            <a:r>
              <a:rPr lang="en-US" sz="3700" dirty="0" err="1">
                <a:solidFill>
                  <a:schemeClr val="tx1"/>
                </a:solidFill>
                <a:latin typeface="Angsana New" pitchFamily="18" charset="-34"/>
              </a:rPr>
              <a:t>BehavioralManagementApproach</a:t>
            </a:r>
            <a:r>
              <a:rPr lang="en-US" sz="3700" dirty="0">
                <a:solidFill>
                  <a:schemeClr val="tx1"/>
                </a:solidFill>
                <a:latin typeface="Angsana New" pitchFamily="18" charset="-34"/>
              </a:rPr>
              <a:t>) </a:t>
            </a:r>
            <a:endParaRPr lang="th-TH" sz="3700" dirty="0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198485" y="1639888"/>
            <a:ext cx="9217103" cy="4525962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การศึกษาที่</a:t>
            </a:r>
            <a:r>
              <a:rPr lang="th-TH" sz="24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ฮอว์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ธอร</a:t>
            </a:r>
            <a:r>
              <a:rPr lang="th-TH" sz="24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์น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(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Hawthorne Studies)</a:t>
            </a:r>
          </a:p>
          <a:p>
            <a:pPr eaLnBrk="1" hangingPunct="1">
              <a:buFontTx/>
              <a:buNone/>
            </a:pPr>
            <a:r>
              <a:rPr lang="th-TH" sz="2400" u="sng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ผู้ศึกษา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จอร</a:t>
            </a:r>
            <a:r>
              <a:rPr lang="th-TH" sz="24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์จ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อี. เมโย (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George E. Mayo)</a:t>
            </a:r>
            <a:endParaRPr 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eaLnBrk="1" hangingPunct="1">
              <a:buFontTx/>
              <a:buNone/>
            </a:pPr>
            <a:r>
              <a:rPr lang="th-TH" sz="2400" u="sng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วัตถุประสงค์เริ่มแรก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หาความสัมพันธ์ของระดับแสงสว่างกับผลผลิต</a:t>
            </a:r>
          </a:p>
          <a:p>
            <a:pPr eaLnBrk="1" hangingPunct="1">
              <a:buFontTx/>
              <a:buNone/>
            </a:pPr>
            <a:r>
              <a:rPr lang="th-TH" sz="2400" u="sng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ระยะเวลาการศึกษา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ค.ศ.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1924 – 1927</a:t>
            </a:r>
          </a:p>
          <a:p>
            <a:pPr eaLnBrk="1" hangingPunct="1">
              <a:buFontTx/>
              <a:buNone/>
            </a:pPr>
            <a:r>
              <a:rPr lang="th-TH" sz="2400" u="sng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วิธีการศึกษา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แบ่งคนงานออกเป็น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 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กลุ่ม โดยควบคุมสภาพแวดล้อมให้กลุ่มแรกได้รับแสงสว่างคงที่ ส่วนกลุ่มที่สองได้รับแสงสว่างลดลง</a:t>
            </a:r>
          </a:p>
          <a:p>
            <a:pPr lvl="1" eaLnBrk="1" hangingPunct="1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สมมติฐาน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แสงสว่างลดลง ผลผลิตลดลง</a:t>
            </a:r>
          </a:p>
          <a:p>
            <a:pPr lvl="1" eaLnBrk="1" hangingPunct="1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ผลการทดสอบ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แสงสว่างลดลง ผลผลิตเพิ่มขึ้น</a:t>
            </a:r>
          </a:p>
        </p:txBody>
      </p:sp>
    </p:spTree>
    <p:extLst>
      <p:ext uri="{BB962C8B-B14F-4D97-AF65-F5344CB8AC3E}">
        <p14:creationId xmlns:p14="http://schemas.microsoft.com/office/powerpoint/2010/main" val="71507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4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4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4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18437" name="Rectangle 3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gradFill rotWithShape="1">
              <a:gsLst>
                <a:gs pos="0">
                  <a:srgbClr val="530000"/>
                </a:gs>
                <a:gs pos="100000">
                  <a:srgbClr val="99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18438" name="Group 4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18439" name="Rectangle 5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CC3300"/>
                  </a:solidFill>
                  <a:latin typeface="Angsana New" pitchFamily="18" charset="-34"/>
                </a:endParaRPr>
              </a:p>
            </p:txBody>
          </p:sp>
          <p:sp>
            <p:nvSpPr>
              <p:cNvPr id="2" name="Rectangle 6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บทที่ 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2 : </a:t>
                </a: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แนวคิดทางการจัดการ (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Management Approach)</a:t>
                </a:r>
                <a:endParaRPr lang="th-TH">
                  <a:solidFill>
                    <a:srgbClr val="FFFFFF"/>
                  </a:solidFill>
                  <a:latin typeface="Angsana New" pitchFamily="18" charset="-34"/>
                </a:endParaRPr>
              </a:p>
            </p:txBody>
          </p:sp>
        </p:grpSp>
      </p:grpSp>
      <p:sp>
        <p:nvSpPr>
          <p:cNvPr id="18435" name="Rectangle 7"/>
          <p:cNvSpPr>
            <a:spLocks noGrp="1" noChangeArrowheads="1"/>
          </p:cNvSpPr>
          <p:nvPr>
            <p:ph type="title"/>
          </p:nvPr>
        </p:nvSpPr>
        <p:spPr>
          <a:xfrm>
            <a:off x="1524001" y="397589"/>
            <a:ext cx="9144000" cy="541921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>
              <a:lnSpc>
                <a:spcPct val="70000"/>
              </a:lnSpc>
            </a:pPr>
            <a:r>
              <a:rPr lang="th-TH" sz="3700" dirty="0">
                <a:solidFill>
                  <a:schemeClr val="tx1"/>
                </a:solidFill>
                <a:latin typeface="Angsana New" pitchFamily="18" charset="-34"/>
              </a:rPr>
              <a:t>แนวคิดการจัดการเชิงพฤติกรรมศาสตร์</a:t>
            </a:r>
            <a:r>
              <a:rPr lang="en-US" sz="3700" dirty="0">
                <a:solidFill>
                  <a:schemeClr val="tx1"/>
                </a:solidFill>
                <a:latin typeface="Angsana New" pitchFamily="18" charset="-34"/>
              </a:rPr>
              <a:t>(Behavioral Management Approach) </a:t>
            </a:r>
            <a:endParaRPr lang="th-TH" sz="3700" dirty="0">
              <a:solidFill>
                <a:schemeClr val="tx1"/>
              </a:solidFill>
              <a:latin typeface="Angsana New" pitchFamily="18" charset="-34"/>
            </a:endParaRPr>
          </a:p>
        </p:txBody>
      </p:sp>
      <p:pic>
        <p:nvPicPr>
          <p:cNvPr id="1844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68414"/>
            <a:ext cx="9144000" cy="511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00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19461" name="Rectangle 3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19462" name="Group 4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19463" name="Rectangle 5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CC3300"/>
                  </a:solidFill>
                  <a:latin typeface="Angsana New" pitchFamily="18" charset="-34"/>
                </a:endParaRPr>
              </a:p>
            </p:txBody>
          </p:sp>
          <p:sp>
            <p:nvSpPr>
              <p:cNvPr id="2" name="Rectangle 6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บทที่ 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2 : </a:t>
                </a: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แนวคิดทางการจัดการ (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Management Approach)</a:t>
                </a:r>
                <a:endParaRPr lang="th-TH">
                  <a:solidFill>
                    <a:srgbClr val="FFFFFF"/>
                  </a:solidFill>
                  <a:latin typeface="Angsana New" pitchFamily="18" charset="-34"/>
                </a:endParaRPr>
              </a:p>
            </p:txBody>
          </p:sp>
        </p:grpSp>
      </p:grpSp>
      <p:sp>
        <p:nvSpPr>
          <p:cNvPr id="19459" name="Rectangle 7"/>
          <p:cNvSpPr>
            <a:spLocks noGrp="1" noChangeArrowheads="1"/>
          </p:cNvSpPr>
          <p:nvPr>
            <p:ph type="title"/>
          </p:nvPr>
        </p:nvSpPr>
        <p:spPr>
          <a:xfrm>
            <a:off x="1524000" y="287338"/>
            <a:ext cx="9144000" cy="865187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/>
            <a:r>
              <a:rPr lang="th-TH" sz="4800" dirty="0">
                <a:solidFill>
                  <a:schemeClr val="tx1"/>
                </a:solidFill>
                <a:latin typeface="Angsana New" pitchFamily="18" charset="-34"/>
              </a:rPr>
              <a:t>สรุปผลการศึกษาระยะแรก (</a:t>
            </a:r>
            <a:r>
              <a:rPr lang="en-US" sz="4800" dirty="0">
                <a:solidFill>
                  <a:schemeClr val="tx1"/>
                </a:solidFill>
                <a:latin typeface="Angsana New" pitchFamily="18" charset="-34"/>
              </a:rPr>
              <a:t>Hawthorne Studies) </a:t>
            </a:r>
            <a:endParaRPr lang="th-TH" sz="4800" dirty="0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2734045" y="1866900"/>
            <a:ext cx="6851650" cy="3124200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การแบ่งกลุ่มขนาดเล็กมีผลต่อผลผลิต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มีการควบคุมโดยหัวหน้างาน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พนักงานรู้สึกแปลกใหม่ต่อสถานการณ์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พนักงานให้ความสนใจกับการทดลอง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มีปัจจัยอื่นนอกจากแสงสว่างซึ่งส่งผลกระทบต่อผลผลิต</a:t>
            </a:r>
          </a:p>
        </p:txBody>
      </p:sp>
    </p:spTree>
    <p:extLst>
      <p:ext uri="{BB962C8B-B14F-4D97-AF65-F5344CB8AC3E}">
        <p14:creationId xmlns:p14="http://schemas.microsoft.com/office/powerpoint/2010/main" val="295404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20485" name="Rectangle 3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20486" name="Group 4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20487" name="Rectangle 5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CC3300"/>
                  </a:solidFill>
                  <a:latin typeface="Angsana New" pitchFamily="18" charset="-34"/>
                </a:endParaRPr>
              </a:p>
            </p:txBody>
          </p:sp>
          <p:sp>
            <p:nvSpPr>
              <p:cNvPr id="2" name="Rectangle 6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บทที่ 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2 : </a:t>
                </a: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แนวคิดทางการจัดการ (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Management Approach)</a:t>
                </a:r>
                <a:endParaRPr lang="th-TH">
                  <a:solidFill>
                    <a:srgbClr val="FFFFFF"/>
                  </a:solidFill>
                  <a:latin typeface="Angsana New" pitchFamily="18" charset="-34"/>
                </a:endParaRPr>
              </a:p>
            </p:txBody>
          </p:sp>
        </p:grpSp>
      </p:grpSp>
      <p:sp>
        <p:nvSpPr>
          <p:cNvPr id="20483" name="Rectangle 7"/>
          <p:cNvSpPr>
            <a:spLocks noGrp="1" noChangeArrowheads="1"/>
          </p:cNvSpPr>
          <p:nvPr>
            <p:ph type="title"/>
          </p:nvPr>
        </p:nvSpPr>
        <p:spPr>
          <a:xfrm>
            <a:off x="1981200" y="353135"/>
            <a:ext cx="8229600" cy="73359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h-TH" sz="4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สรุปผลการศึกษาระยะแรก (</a:t>
            </a:r>
            <a:r>
              <a:rPr lang="en-US" sz="4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Hawthorne Studies) </a:t>
            </a:r>
            <a:endParaRPr lang="th-TH" sz="4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713390" y="1916114"/>
            <a:ext cx="8762260" cy="3455987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มีการศึกษาต่อมาอีกหลายระยะ</a:t>
            </a:r>
          </a:p>
          <a:p>
            <a:pPr eaLnBrk="1" hangingPunct="1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ปัจจัยเชิงพฤติกรรมที่มีผลต่อผลผลิต อาทิ</a:t>
            </a:r>
          </a:p>
          <a:p>
            <a:pPr lvl="1" eaLnBrk="1" hangingPunct="1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การสื่อสารระหว่างหัวหน้างานและคนงาน</a:t>
            </a:r>
          </a:p>
          <a:p>
            <a:pPr lvl="1" eaLnBrk="1" hangingPunct="1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ความสัมพันธ์ระหว่างคนงาน</a:t>
            </a:r>
          </a:p>
          <a:p>
            <a:pPr eaLnBrk="1" hangingPunct="1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ปัจจัยจูงใจที่มีผลกระทบต่อผลผลิต เช่น ค่าตอบแทน </a:t>
            </a:r>
          </a:p>
          <a:p>
            <a:pPr eaLnBrk="1" hangingPunct="1">
              <a:buFontTx/>
              <a:buNone/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อารมณ์ และความสัมพันธ์ของกลุ่ม</a:t>
            </a:r>
          </a:p>
          <a:p>
            <a:pPr lvl="1" eaLnBrk="1" hangingPunct="1"/>
            <a:endParaRPr 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2644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4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4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4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4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4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21509" name="Rectangle 3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21510" name="Group 4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21511" name="Rectangle 5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CC3300"/>
                  </a:solidFill>
                  <a:latin typeface="Angsana New" pitchFamily="18" charset="-34"/>
                </a:endParaRPr>
              </a:p>
            </p:txBody>
          </p:sp>
          <p:sp>
            <p:nvSpPr>
              <p:cNvPr id="2" name="Rectangle 6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บทที่ 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2 : </a:t>
                </a: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แนวคิดทางการจัดการ (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Management Approach)</a:t>
                </a:r>
                <a:endParaRPr lang="th-TH">
                  <a:solidFill>
                    <a:srgbClr val="FFFFFF"/>
                  </a:solidFill>
                  <a:latin typeface="Angsana New" pitchFamily="18" charset="-34"/>
                </a:endParaRPr>
              </a:p>
            </p:txBody>
          </p:sp>
        </p:grpSp>
      </p:grpSp>
      <p:sp>
        <p:nvSpPr>
          <p:cNvPr id="21507" name="Rectangle 7"/>
          <p:cNvSpPr>
            <a:spLocks noGrp="1" noChangeArrowheads="1"/>
          </p:cNvSpPr>
          <p:nvPr>
            <p:ph type="title"/>
          </p:nvPr>
        </p:nvSpPr>
        <p:spPr>
          <a:xfrm>
            <a:off x="1524000" y="275316"/>
            <a:ext cx="9144000" cy="865188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 eaLnBrk="1" hangingPunct="1">
              <a:lnSpc>
                <a:spcPct val="70000"/>
              </a:lnSpc>
            </a:pPr>
            <a:b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แนวคิดการจัดการเชิงปริมาณ</a:t>
            </a:r>
            <a:r>
              <a:rPr lang="en-US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(Quantitative Management Approach) </a:t>
            </a:r>
            <a:endParaRPr lang="th-TH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752600" y="1540188"/>
            <a:ext cx="8915400" cy="4372339"/>
          </a:xfrm>
          <a:noFill/>
        </p:spPr>
        <p:txBody>
          <a:bodyPr>
            <a:noAutofit/>
          </a:bodyPr>
          <a:lstStyle/>
          <a:p>
            <a:pPr marL="228600" indent="-228600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วิทยาศาสตร์การจัดการ (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Management Science)</a:t>
            </a:r>
          </a:p>
          <a:p>
            <a:pPr marL="685800" lvl="1" indent="-279400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การวิจัยทางการดำเนินงาน (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Operation Research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685800" lvl="1" indent="-279400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ระเบียบวิธีเชิงเส้น (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Linear Programming)</a:t>
            </a:r>
          </a:p>
          <a:p>
            <a:pPr marL="685800" lvl="1" indent="-279400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ระบบแถวคอย (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Queuing System) </a:t>
            </a:r>
            <a:endParaRPr 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228600" indent="-228600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การจัดการการดำเนินงาน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(Operations Management)</a:t>
            </a:r>
          </a:p>
          <a:p>
            <a:pPr marL="685800" lvl="1" indent="-279400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การจัดการระบบการจัดซื้อ การผลิต การเก็บสินค้า การจัดส่ง </a:t>
            </a:r>
          </a:p>
          <a:p>
            <a:pPr marL="228600" indent="-228600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ระบบสารสนเทศทางการจัดการ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(Management Information System)</a:t>
            </a:r>
            <a:endParaRPr 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685800" lvl="1" indent="-279400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นำเทคโนโลยีทางคอมพิวเตอร์มาใช้ในการจัดการ</a:t>
            </a:r>
          </a:p>
        </p:txBody>
      </p:sp>
    </p:spTree>
    <p:extLst>
      <p:ext uri="{BB962C8B-B14F-4D97-AF65-F5344CB8AC3E}">
        <p14:creationId xmlns:p14="http://schemas.microsoft.com/office/powerpoint/2010/main" val="1969889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5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5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5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5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5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5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5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8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4101" name="Rectangle 9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4102" name="Group 10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4103" name="Rectangle 11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CC3300"/>
                  </a:solidFill>
                  <a:latin typeface="Angsana New" pitchFamily="18" charset="-34"/>
                </a:endParaRPr>
              </a:p>
            </p:txBody>
          </p:sp>
          <p:sp>
            <p:nvSpPr>
              <p:cNvPr id="4104" name="Rectangle 12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บทที่ 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2 : </a:t>
                </a: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แนวคิดทางการจัดการ (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Management Approach)</a:t>
                </a:r>
                <a:endParaRPr lang="th-TH">
                  <a:solidFill>
                    <a:srgbClr val="FFFFFF"/>
                  </a:solidFill>
                  <a:latin typeface="Angsana New" pitchFamily="18" charset="-34"/>
                </a:endParaRPr>
              </a:p>
            </p:txBody>
          </p:sp>
        </p:grpSp>
      </p:grp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3133817" y="287340"/>
            <a:ext cx="5335480" cy="644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วัตถุประสงค์การเรียนรู้</a:t>
            </a:r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713391" y="2179638"/>
            <a:ext cx="9241654" cy="1930723"/>
          </a:xfrm>
        </p:spPr>
        <p:txBody>
          <a:bodyPr>
            <a:normAutofit/>
          </a:bodyPr>
          <a:lstStyle/>
          <a:p>
            <a:pPr marL="609600" indent="-60960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ผู้ศึกษาเข้าใจและสามารถอธิบายความแตกต่างระหว่างแนวคิดทางการจัดการกับแนวคิดในสาขาวิชาอื่นๆ</a:t>
            </a:r>
          </a:p>
          <a:p>
            <a:pPr marL="609600" indent="-60960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ผู้ศึกษาเข้าใจและสามารถอธิบายพัฒนาการทางแนวคิดของการจัดการประเภทต่างๆ</a:t>
            </a:r>
          </a:p>
          <a:p>
            <a:pPr marL="609600" indent="-60960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ผู้ศึกษาสามารถประยุกต์แนวคิดทางการจัดการประเภทต่าง ๆ มาใช้กับการจัดการองค์กร </a:t>
            </a:r>
          </a:p>
        </p:txBody>
      </p:sp>
    </p:spTree>
    <p:extLst>
      <p:ext uri="{BB962C8B-B14F-4D97-AF65-F5344CB8AC3E}">
        <p14:creationId xmlns:p14="http://schemas.microsoft.com/office/powerpoint/2010/main" val="2479050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8788" y="1713390"/>
            <a:ext cx="10545824" cy="4197832"/>
          </a:xfrm>
          <a:noFill/>
        </p:spPr>
        <p:txBody>
          <a:bodyPr>
            <a:normAutofit/>
          </a:bodyPr>
          <a:lstStyle/>
          <a:p>
            <a:pPr marL="228600" indent="-22860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แนวคิดเรื่องระบบ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(System Approach)</a:t>
            </a:r>
          </a:p>
          <a:p>
            <a:pPr marL="228600" indent="-228600"/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228600" indent="-228600"/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228600" indent="-228600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228600" indent="-228600"/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228600" indent="-22860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แนวคิดการจัดการตามสถานการณ์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(Situational Approach)</a:t>
            </a:r>
          </a:p>
          <a:p>
            <a:pPr marL="342900" lvl="1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-เลือกใช้วิธีการจัดการที่เหมาะสมกับสถานการณ์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Optimal Solution)</a:t>
            </a:r>
          </a:p>
        </p:txBody>
      </p:sp>
      <p:grpSp>
        <p:nvGrpSpPr>
          <p:cNvPr id="22531" name="Group 3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22540" name="Rectangle 4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gradFill rotWithShape="1">
              <a:gsLst>
                <a:gs pos="0">
                  <a:srgbClr val="530000"/>
                </a:gs>
                <a:gs pos="100000">
                  <a:srgbClr val="99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22541" name="Group 5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22542" name="Rectangle 6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CC3300"/>
                  </a:solidFill>
                  <a:latin typeface="Angsana New" pitchFamily="18" charset="-34"/>
                </a:endParaRPr>
              </a:p>
            </p:txBody>
          </p:sp>
          <p:sp>
            <p:nvSpPr>
              <p:cNvPr id="22543" name="Rectangle 7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บทที่ 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2 : </a:t>
                </a: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แนวคิดทางการจัดการ (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Management Approach)</a:t>
                </a:r>
                <a:endParaRPr lang="th-TH">
                  <a:solidFill>
                    <a:srgbClr val="FFFFFF"/>
                  </a:solidFill>
                  <a:latin typeface="Angsana New" pitchFamily="18" charset="-34"/>
                </a:endParaRPr>
              </a:p>
            </p:txBody>
          </p:sp>
        </p:grpSp>
      </p:grpSp>
      <p:sp>
        <p:nvSpPr>
          <p:cNvPr id="22532" name="Rectangle 8"/>
          <p:cNvSpPr>
            <a:spLocks noGrp="1" noChangeArrowheads="1"/>
          </p:cNvSpPr>
          <p:nvPr>
            <p:ph type="title"/>
          </p:nvPr>
        </p:nvSpPr>
        <p:spPr>
          <a:xfrm>
            <a:off x="2695583" y="387018"/>
            <a:ext cx="6945297" cy="665827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>
              <a:lnSpc>
                <a:spcPct val="70000"/>
              </a:lnSpc>
            </a:pPr>
            <a:r>
              <a:rPr lang="th-TH" sz="33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br>
              <a:rPr lang="th-TH" sz="33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33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แนวคิดการจัดการร่วมสมัย</a:t>
            </a:r>
            <a:r>
              <a:rPr lang="en-US" sz="33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(Contemporary Management Approach) </a:t>
            </a:r>
            <a:endParaRPr lang="th-TH" sz="33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2139519" y="2299359"/>
            <a:ext cx="6933460" cy="2259281"/>
            <a:chOff x="1111" y="1661"/>
            <a:chExt cx="3447" cy="1043"/>
          </a:xfrm>
        </p:grpSpPr>
        <p:sp>
          <p:nvSpPr>
            <p:cNvPr id="22534" name="Rectangle 10"/>
            <p:cNvSpPr>
              <a:spLocks noChangeArrowheads="1"/>
            </p:cNvSpPr>
            <p:nvPr/>
          </p:nvSpPr>
          <p:spPr bwMode="auto">
            <a:xfrm>
              <a:off x="1111" y="1661"/>
              <a:ext cx="3447" cy="1043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sp>
          <p:nvSpPr>
            <p:cNvPr id="22535" name="Rectangle 11"/>
            <p:cNvSpPr>
              <a:spLocks noChangeArrowheads="1"/>
            </p:cNvSpPr>
            <p:nvPr/>
          </p:nvSpPr>
          <p:spPr bwMode="auto">
            <a:xfrm>
              <a:off x="1261" y="1752"/>
              <a:ext cx="576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th-TH" dirty="0">
                  <a:latin typeface="Times New Roman" pitchFamily="18" charset="0"/>
                </a:rPr>
                <a:t>การวางแผน</a:t>
              </a:r>
            </a:p>
          </p:txBody>
        </p:sp>
        <p:sp>
          <p:nvSpPr>
            <p:cNvPr id="22536" name="Rectangle 12"/>
            <p:cNvSpPr>
              <a:spLocks noChangeArrowheads="1"/>
            </p:cNvSpPr>
            <p:nvPr/>
          </p:nvSpPr>
          <p:spPr bwMode="auto">
            <a:xfrm>
              <a:off x="1611" y="2251"/>
              <a:ext cx="1088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th-TH" dirty="0">
                  <a:latin typeface="Times New Roman" pitchFamily="18" charset="0"/>
                </a:rPr>
                <a:t>การจ่ายค่าตอบแทน</a:t>
              </a:r>
            </a:p>
          </p:txBody>
        </p:sp>
        <p:sp>
          <p:nvSpPr>
            <p:cNvPr id="22537" name="Rectangle 13"/>
            <p:cNvSpPr>
              <a:spLocks noChangeArrowheads="1"/>
            </p:cNvSpPr>
            <p:nvPr/>
          </p:nvSpPr>
          <p:spPr bwMode="auto">
            <a:xfrm>
              <a:off x="2109" y="1752"/>
              <a:ext cx="1089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th-TH" dirty="0">
                  <a:latin typeface="Times New Roman" pitchFamily="18" charset="0"/>
                </a:rPr>
                <a:t>การบริหารทรัพยากรบุคคล</a:t>
              </a:r>
            </a:p>
          </p:txBody>
        </p:sp>
        <p:sp>
          <p:nvSpPr>
            <p:cNvPr id="22538" name="Rectangle 14"/>
            <p:cNvSpPr>
              <a:spLocks noChangeArrowheads="1"/>
            </p:cNvSpPr>
            <p:nvPr/>
          </p:nvSpPr>
          <p:spPr bwMode="auto">
            <a:xfrm>
              <a:off x="3333" y="1752"/>
              <a:ext cx="1089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th-TH" dirty="0">
                  <a:latin typeface="Times New Roman" pitchFamily="18" charset="0"/>
                </a:rPr>
                <a:t>การประเมินผล</a:t>
              </a:r>
            </a:p>
          </p:txBody>
        </p:sp>
        <p:sp>
          <p:nvSpPr>
            <p:cNvPr id="22539" name="Rectangle 15"/>
            <p:cNvSpPr>
              <a:spLocks noChangeArrowheads="1"/>
            </p:cNvSpPr>
            <p:nvPr/>
          </p:nvSpPr>
          <p:spPr bwMode="auto">
            <a:xfrm>
              <a:off x="2971" y="2251"/>
              <a:ext cx="1088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th-TH" dirty="0">
                  <a:latin typeface="Times New Roman" pitchFamily="18" charset="0"/>
                </a:rPr>
                <a:t>การควบคุมการดำเนินงาน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0040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3"/>
          <p:cNvGrpSpPr>
            <a:grpSpLocks/>
          </p:cNvGrpSpPr>
          <p:nvPr/>
        </p:nvGrpSpPr>
        <p:grpSpPr bwMode="auto">
          <a:xfrm>
            <a:off x="1524000" y="6624638"/>
            <a:ext cx="9144000" cy="260350"/>
            <a:chOff x="0" y="4065"/>
            <a:chExt cx="5760" cy="255"/>
          </a:xfrm>
        </p:grpSpPr>
        <p:sp>
          <p:nvSpPr>
            <p:cNvPr id="5124" name="Rectangle 4"/>
            <p:cNvSpPr>
              <a:spLocks noChangeArrowheads="1"/>
            </p:cNvSpPr>
            <p:nvPr/>
          </p:nvSpPr>
          <p:spPr bwMode="auto">
            <a:xfrm>
              <a:off x="0" y="4065"/>
              <a:ext cx="5760" cy="255"/>
            </a:xfrm>
            <a:prstGeom prst="rect">
              <a:avLst/>
            </a:prstGeom>
            <a:gradFill rotWithShape="1">
              <a:gsLst>
                <a:gs pos="0">
                  <a:srgbClr val="990000"/>
                </a:gs>
                <a:gs pos="100000">
                  <a:schemeClr val="tx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CC3300"/>
                </a:solidFill>
                <a:latin typeface="Angsana New" pitchFamily="18" charset="-34"/>
              </a:endParaRPr>
            </a:p>
          </p:txBody>
        </p:sp>
        <p:sp>
          <p:nvSpPr>
            <p:cNvPr id="5125" name="Rectangle 5"/>
            <p:cNvSpPr>
              <a:spLocks noChangeArrowheads="1"/>
            </p:cNvSpPr>
            <p:nvPr/>
          </p:nvSpPr>
          <p:spPr bwMode="auto">
            <a:xfrm>
              <a:off x="2699" y="4093"/>
              <a:ext cx="3061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th-TH">
                  <a:solidFill>
                    <a:srgbClr val="FFFFFF"/>
                  </a:solidFill>
                  <a:latin typeface="Angsana New" pitchFamily="18" charset="-34"/>
                </a:rPr>
                <a:t>บทที่ </a:t>
              </a:r>
              <a:r>
                <a:rPr lang="en-US">
                  <a:solidFill>
                    <a:srgbClr val="FFFFFF"/>
                  </a:solidFill>
                  <a:latin typeface="Angsana New" pitchFamily="18" charset="-34"/>
                </a:rPr>
                <a:t>2 : </a:t>
              </a:r>
              <a:r>
                <a:rPr lang="th-TH">
                  <a:solidFill>
                    <a:srgbClr val="FFFFFF"/>
                  </a:solidFill>
                  <a:latin typeface="Angsana New" pitchFamily="18" charset="-34"/>
                </a:rPr>
                <a:t>แนวคิดทางการจัดการ (</a:t>
              </a:r>
              <a:r>
                <a:rPr lang="en-US">
                  <a:solidFill>
                    <a:srgbClr val="FFFFFF"/>
                  </a:solidFill>
                  <a:latin typeface="Angsana New" pitchFamily="18" charset="-34"/>
                </a:rPr>
                <a:t>Management Approach)</a:t>
              </a:r>
              <a:endParaRPr lang="th-TH">
                <a:solidFill>
                  <a:srgbClr val="FFFFFF"/>
                </a:solidFill>
                <a:latin typeface="Angsana New" pitchFamily="18" charset="-34"/>
              </a:endParaRPr>
            </a:p>
          </p:txBody>
        </p:sp>
      </p:grpSp>
      <p:pic>
        <p:nvPicPr>
          <p:cNvPr id="512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0023" y="127000"/>
            <a:ext cx="9001958" cy="634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8716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6149" name="Rectangle 3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gradFill rotWithShape="1">
              <a:gsLst>
                <a:gs pos="0">
                  <a:srgbClr val="530000"/>
                </a:gs>
                <a:gs pos="100000">
                  <a:srgbClr val="99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6150" name="Group 4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6151" name="Rectangle 5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CC3300"/>
                  </a:solidFill>
                  <a:latin typeface="Angsana New" pitchFamily="18" charset="-34"/>
                </a:endParaRPr>
              </a:p>
            </p:txBody>
          </p:sp>
          <p:sp>
            <p:nvSpPr>
              <p:cNvPr id="2" name="Rectangle 6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บทที่ 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2 : </a:t>
                </a: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แนวคิดทางการจัดการ (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Management Approach)</a:t>
                </a:r>
                <a:endParaRPr lang="th-TH">
                  <a:solidFill>
                    <a:srgbClr val="FFFFFF"/>
                  </a:solidFill>
                  <a:latin typeface="Angsana New" pitchFamily="18" charset="-34"/>
                </a:endParaRPr>
              </a:p>
            </p:txBody>
          </p:sp>
        </p:grpSp>
      </p:grpSp>
      <p:sp>
        <p:nvSpPr>
          <p:cNvPr id="6147" name="Rectangle 7"/>
          <p:cNvSpPr>
            <a:spLocks noGrp="1" noChangeArrowheads="1"/>
          </p:cNvSpPr>
          <p:nvPr>
            <p:ph type="title"/>
          </p:nvPr>
        </p:nvSpPr>
        <p:spPr>
          <a:xfrm>
            <a:off x="4604551" y="384145"/>
            <a:ext cx="3287697" cy="671574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/>
            <a: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แนวคิดทางการจัดการ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2438400" y="2476500"/>
            <a:ext cx="7620000" cy="2476500"/>
          </a:xfrm>
          <a:noFill/>
        </p:spPr>
        <p:txBody>
          <a:bodyPr>
            <a:normAutofit/>
          </a:bodyPr>
          <a:lstStyle/>
          <a:p>
            <a:pPr eaLnBrk="1" hangingPunct="1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BCC5E132-DD42-4F86-A7B7-40EB00AF712F}"/>
              </a:ext>
            </a:extLst>
          </p:cNvPr>
          <p:cNvSpPr txBox="1"/>
          <p:nvPr/>
        </p:nvSpPr>
        <p:spPr>
          <a:xfrm>
            <a:off x="3047260" y="2924271"/>
            <a:ext cx="609452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แนวคิดทฤษฎีใหม่หลายแขนงเปลี่ยนแปลงล้มล้างแนวคิดเดิม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แนวคิดทางการจัดการไม่ได้มีเป้าหมายหลักเพื่อล้มเลิกแนวคิดเดิม 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แต่ประยุกต์ใช้เสริมกับแนวคิดที่มีอยู่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เพื่อการจัดการที่สมบูรณ์และมีประสิทธิภาพมากยิ่งขึ้น </a:t>
            </a:r>
          </a:p>
        </p:txBody>
      </p:sp>
    </p:spTree>
    <p:extLst>
      <p:ext uri="{BB962C8B-B14F-4D97-AF65-F5344CB8AC3E}">
        <p14:creationId xmlns:p14="http://schemas.microsoft.com/office/powerpoint/2010/main" val="311626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7173" name="Rectangle 3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gradFill rotWithShape="1">
              <a:gsLst>
                <a:gs pos="0">
                  <a:srgbClr val="530000"/>
                </a:gs>
                <a:gs pos="100000">
                  <a:srgbClr val="99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7174" name="Group 4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7175" name="Rectangle 5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CC3300"/>
                  </a:solidFill>
                  <a:latin typeface="Angsana New" pitchFamily="18" charset="-34"/>
                </a:endParaRPr>
              </a:p>
            </p:txBody>
          </p:sp>
          <p:sp>
            <p:nvSpPr>
              <p:cNvPr id="2" name="Rectangle 6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บทที่ 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2 : </a:t>
                </a: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แนวคิดทางการจัดการ (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Management Approach)</a:t>
                </a:r>
                <a:endParaRPr lang="th-TH">
                  <a:solidFill>
                    <a:srgbClr val="FFFFFF"/>
                  </a:solidFill>
                  <a:latin typeface="Angsana New" pitchFamily="18" charset="-34"/>
                </a:endParaRPr>
              </a:p>
            </p:txBody>
          </p:sp>
        </p:grpSp>
      </p:grpSp>
      <p:sp>
        <p:nvSpPr>
          <p:cNvPr id="7171" name="Rectangle 7"/>
          <p:cNvSpPr>
            <a:spLocks noGrp="1" noChangeArrowheads="1"/>
          </p:cNvSpPr>
          <p:nvPr>
            <p:ph type="title"/>
          </p:nvPr>
        </p:nvSpPr>
        <p:spPr>
          <a:xfrm>
            <a:off x="4323426" y="430323"/>
            <a:ext cx="2716567" cy="56504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แนวคิดทางการจัดการ</a:t>
            </a:r>
          </a:p>
        </p:txBody>
      </p:sp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688" y="1700214"/>
            <a:ext cx="9819458" cy="4870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2792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8197" name="Rectangle 3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gradFill rotWithShape="1">
              <a:gsLst>
                <a:gs pos="0">
                  <a:srgbClr val="530000"/>
                </a:gs>
                <a:gs pos="100000">
                  <a:srgbClr val="99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8198" name="Group 4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8199" name="Rectangle 5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CC3300"/>
                  </a:solidFill>
                  <a:latin typeface="Angsana New" pitchFamily="18" charset="-34"/>
                </a:endParaRPr>
              </a:p>
            </p:txBody>
          </p:sp>
          <p:sp>
            <p:nvSpPr>
              <p:cNvPr id="2" name="Rectangle 6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บทที่ 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2 : </a:t>
                </a: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แนวคิดทางการจัดการ (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Management Approach)</a:t>
                </a:r>
                <a:endParaRPr lang="th-TH">
                  <a:solidFill>
                    <a:srgbClr val="FFFFFF"/>
                  </a:solidFill>
                  <a:latin typeface="Angsana New" pitchFamily="18" charset="-34"/>
                </a:endParaRPr>
              </a:p>
            </p:txBody>
          </p:sp>
        </p:grpSp>
      </p:grpSp>
      <p:sp>
        <p:nvSpPr>
          <p:cNvPr id="8195" name="Rectangle 7"/>
          <p:cNvSpPr>
            <a:spLocks noGrp="1" noChangeArrowheads="1"/>
          </p:cNvSpPr>
          <p:nvPr>
            <p:ph type="title"/>
          </p:nvPr>
        </p:nvSpPr>
        <p:spPr>
          <a:xfrm>
            <a:off x="2286000" y="467704"/>
            <a:ext cx="7620000" cy="504456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>
              <a:lnSpc>
                <a:spcPct val="70000"/>
              </a:lnSpc>
            </a:pPr>
            <a:r>
              <a:rPr lang="th-TH" sz="3700" dirty="0">
                <a:solidFill>
                  <a:schemeClr val="tx1"/>
                </a:solidFill>
                <a:latin typeface="Angsana New" pitchFamily="18" charset="-34"/>
              </a:rPr>
              <a:t>แนวคิดการจัดการเชิงวิทยาศาสตร์</a:t>
            </a:r>
            <a:r>
              <a:rPr lang="en-US" sz="3700" dirty="0">
                <a:solidFill>
                  <a:schemeClr val="tx1"/>
                </a:solidFill>
                <a:latin typeface="Angsana New" pitchFamily="18" charset="-34"/>
              </a:rPr>
              <a:t> </a:t>
            </a:r>
            <a:r>
              <a:rPr lang="th-TH" sz="3700" dirty="0">
                <a:solidFill>
                  <a:schemeClr val="tx1"/>
                </a:solidFill>
                <a:latin typeface="Angsana New" pitchFamily="18" charset="-34"/>
              </a:rPr>
              <a:t>(</a:t>
            </a:r>
            <a:r>
              <a:rPr lang="en-US" sz="3700" dirty="0">
                <a:solidFill>
                  <a:schemeClr val="tx1"/>
                </a:solidFill>
                <a:latin typeface="Angsana New" pitchFamily="18" charset="-34"/>
              </a:rPr>
              <a:t>Scientific Management Approach) </a:t>
            </a:r>
            <a:endParaRPr lang="th-TH" sz="3700" dirty="0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701335" y="1874838"/>
            <a:ext cx="10502283" cy="4525962"/>
          </a:xfrm>
          <a:noFill/>
        </p:spPr>
        <p:txBody>
          <a:bodyPr>
            <a:normAutofit/>
          </a:bodyPr>
          <a:lstStyle/>
          <a:p>
            <a:pPr marL="357188" indent="-357188"/>
            <a:r>
              <a:rPr lang="th-TH" sz="24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เฟ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รดเดอริก วิน</a:t>
            </a:r>
            <a:r>
              <a:rPr lang="th-TH" sz="24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สโลว์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เท</a:t>
            </a:r>
            <a:r>
              <a:rPr lang="th-TH" sz="24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ย์เล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อร์ (บิดาแห่งการจัดการเชิงวิทยาศาสตร์)</a:t>
            </a:r>
          </a:p>
          <a:p>
            <a:pPr marL="357188" indent="-357188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อาศัยกระบวนการทางวิทยาศาสตร์เพื่อให้ได้วิธีที่ดีที่สุด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One Best Way)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357188" indent="-357188"/>
            <a:r>
              <a:rPr lang="th-TH" sz="2400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หลักการจัดการ 4 ประการ</a:t>
            </a:r>
          </a:p>
          <a:p>
            <a:pPr marL="1069975" lvl="1" indent="-53340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คิดค้นและกำหนด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“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วิธีที่ดีที่สุด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”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สำหรับงานนั้น</a:t>
            </a:r>
          </a:p>
          <a:p>
            <a:pPr marL="1069975" lvl="1" indent="-53340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จัดหมวดหมู่งาน และ แบ่งความรับผิดชอบให้เหมาะสม</a:t>
            </a:r>
          </a:p>
          <a:p>
            <a:pPr marL="1069975" lvl="1" indent="-53340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คัดเลือกคนงานที่เหมาะสมแล้วฝึกอบรมและพัฒนาตามวิธีการที่กำหนด</a:t>
            </a:r>
          </a:p>
          <a:p>
            <a:pPr marL="1069975" lvl="1" indent="-53340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ฝ่ายบริหารประสานงานและทำความเข้าใจกับคนงานอย่างใกล้ชิด</a:t>
            </a:r>
          </a:p>
          <a:p>
            <a:pPr marL="357188" indent="-357188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1357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2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9221" name="Rectangle 3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gradFill rotWithShape="1">
              <a:gsLst>
                <a:gs pos="0">
                  <a:srgbClr val="530000"/>
                </a:gs>
                <a:gs pos="100000">
                  <a:srgbClr val="99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grpSp>
          <p:nvGrpSpPr>
            <p:cNvPr id="9222" name="Group 4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2" name="Rectangle 5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CC330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</p:txBody>
          </p:sp>
          <p:sp>
            <p:nvSpPr>
              <p:cNvPr id="9224" name="Rectangle 6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 sz="2400">
                    <a:solidFill>
                      <a:srgbClr val="FFFFFF"/>
                    </a:solidFill>
                    <a:latin typeface="Angsana New" panose="02020603050405020304" pitchFamily="18" charset="-34"/>
                    <a:cs typeface="Angsana New" panose="02020603050405020304" pitchFamily="18" charset="-34"/>
                  </a:rPr>
                  <a:t>บทที่ </a:t>
                </a:r>
                <a:r>
                  <a:rPr lang="en-US" sz="2400">
                    <a:solidFill>
                      <a:srgbClr val="FFFFFF"/>
                    </a:solidFill>
                    <a:latin typeface="Angsana New" panose="02020603050405020304" pitchFamily="18" charset="-34"/>
                    <a:cs typeface="Angsana New" panose="02020603050405020304" pitchFamily="18" charset="-34"/>
                  </a:rPr>
                  <a:t>2 : </a:t>
                </a:r>
                <a:r>
                  <a:rPr lang="th-TH" sz="2400">
                    <a:solidFill>
                      <a:srgbClr val="FFFFFF"/>
                    </a:solidFill>
                    <a:latin typeface="Angsana New" panose="02020603050405020304" pitchFamily="18" charset="-34"/>
                    <a:cs typeface="Angsana New" panose="02020603050405020304" pitchFamily="18" charset="-34"/>
                  </a:rPr>
                  <a:t>แนวคิดทางการจัดการ (</a:t>
                </a:r>
                <a:r>
                  <a:rPr lang="en-US" sz="2400">
                    <a:solidFill>
                      <a:srgbClr val="FFFFFF"/>
                    </a:solidFill>
                    <a:latin typeface="Angsana New" panose="02020603050405020304" pitchFamily="18" charset="-34"/>
                    <a:cs typeface="Angsana New" panose="02020603050405020304" pitchFamily="18" charset="-34"/>
                  </a:rPr>
                  <a:t>Management Approach)</a:t>
                </a:r>
                <a:endParaRPr lang="th-TH" sz="2400">
                  <a:solidFill>
                    <a:srgbClr val="FFFFFF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</p:txBody>
          </p:sp>
        </p:grpSp>
      </p:grpSp>
      <p:sp>
        <p:nvSpPr>
          <p:cNvPr id="922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207363" y="1340792"/>
            <a:ext cx="9747682" cy="4580614"/>
          </a:xfrm>
          <a:noFill/>
        </p:spPr>
        <p:txBody>
          <a:bodyPr/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บุคคลที่มีผลงานตามแนวคิดการจัดการเชิงวิทยาศาสตร์</a:t>
            </a:r>
          </a:p>
          <a:p>
            <a:pPr lvl="1" eaLnBrk="1" hangingPunct="1"/>
            <a:r>
              <a:rPr lang="th-TH" sz="24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แฟรงค์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และ ลิเลียน </a:t>
            </a:r>
            <a:r>
              <a:rPr lang="th-TH" sz="24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กิล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เบอร์ต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  <a:p>
            <a:pPr lvl="2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ต้นแบบในการพัฒนาศาสตร์ เออ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กอน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อม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ิกส์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(Ergonomics)</a:t>
            </a:r>
          </a:p>
          <a:p>
            <a:pPr lvl="1" eaLnBrk="1" hangingPunct="1"/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เฮนรี่ แกนท์</a:t>
            </a:r>
          </a:p>
          <a:p>
            <a:pPr lvl="2" eaLnBrk="1" hangingPunct="1"/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Gantt Chart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220" name="Rectangle 8"/>
          <p:cNvSpPr>
            <a:spLocks noGrp="1" noChangeArrowheads="1"/>
          </p:cNvSpPr>
          <p:nvPr>
            <p:ph type="title"/>
          </p:nvPr>
        </p:nvSpPr>
        <p:spPr>
          <a:xfrm>
            <a:off x="2172070" y="475604"/>
            <a:ext cx="7611122" cy="488655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70000"/>
              </a:lnSpc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แนวคิดการจัดการเชิงวิทยาศาสตร์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Scientific Management Approach) </a:t>
            </a:r>
            <a:endParaRPr 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0373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10245" name="Rectangle 3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gradFill rotWithShape="1">
              <a:gsLst>
                <a:gs pos="0">
                  <a:srgbClr val="530000"/>
                </a:gs>
                <a:gs pos="100000">
                  <a:srgbClr val="99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10246" name="Group 4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10247" name="Rectangle 5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CC3300"/>
                  </a:solidFill>
                  <a:latin typeface="Angsana New" pitchFamily="18" charset="-34"/>
                </a:endParaRPr>
              </a:p>
            </p:txBody>
          </p:sp>
          <p:sp>
            <p:nvSpPr>
              <p:cNvPr id="2" name="Rectangle 6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บทที่ 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2 : </a:t>
                </a: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แนวคิดทางการจัดการ (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Management Approach)</a:t>
                </a:r>
                <a:endParaRPr lang="th-TH">
                  <a:solidFill>
                    <a:srgbClr val="FFFFFF"/>
                  </a:solidFill>
                  <a:latin typeface="Angsana New" pitchFamily="18" charset="-34"/>
                </a:endParaRPr>
              </a:p>
            </p:txBody>
          </p:sp>
        </p:grpSp>
      </p:grpSp>
      <p:sp>
        <p:nvSpPr>
          <p:cNvPr id="10243" name="Rectangle 7"/>
          <p:cNvSpPr>
            <a:spLocks noGrp="1" noChangeArrowheads="1"/>
          </p:cNvSpPr>
          <p:nvPr>
            <p:ph type="title"/>
          </p:nvPr>
        </p:nvSpPr>
        <p:spPr>
          <a:xfrm>
            <a:off x="2482789" y="477360"/>
            <a:ext cx="7673266" cy="48514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>
              <a:lnSpc>
                <a:spcPct val="70000"/>
              </a:lnSpc>
            </a:pPr>
            <a:r>
              <a:rPr lang="th-TH" sz="3700" dirty="0">
                <a:solidFill>
                  <a:schemeClr val="tx1"/>
                </a:solidFill>
                <a:latin typeface="Angsana New" pitchFamily="18" charset="-34"/>
              </a:rPr>
              <a:t>แนวคิดการจัดการเชิงวิทยาศาสตร์</a:t>
            </a:r>
            <a:r>
              <a:rPr lang="en-US" sz="3700" dirty="0">
                <a:solidFill>
                  <a:schemeClr val="tx1"/>
                </a:solidFill>
                <a:latin typeface="Angsana New" pitchFamily="18" charset="-34"/>
              </a:rPr>
              <a:t> </a:t>
            </a:r>
            <a:r>
              <a:rPr lang="th-TH" sz="3700" dirty="0">
                <a:solidFill>
                  <a:schemeClr val="tx1"/>
                </a:solidFill>
                <a:latin typeface="Angsana New" pitchFamily="18" charset="-34"/>
              </a:rPr>
              <a:t>(</a:t>
            </a:r>
            <a:r>
              <a:rPr lang="en-US" sz="3700" dirty="0">
                <a:solidFill>
                  <a:schemeClr val="tx1"/>
                </a:solidFill>
                <a:latin typeface="Angsana New" pitchFamily="18" charset="-34"/>
              </a:rPr>
              <a:t>Scientific Management Approach) </a:t>
            </a:r>
            <a:endParaRPr lang="th-TH" sz="3700" dirty="0">
              <a:solidFill>
                <a:schemeClr val="tx1"/>
              </a:solidFill>
              <a:latin typeface="Angsana New" pitchFamily="18" charset="-34"/>
            </a:endParaRPr>
          </a:p>
        </p:txBody>
      </p:sp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608" y="1544715"/>
            <a:ext cx="10005134" cy="4714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7026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1524000" y="287338"/>
            <a:ext cx="9144000" cy="6597650"/>
            <a:chOff x="0" y="164"/>
            <a:chExt cx="5760" cy="4156"/>
          </a:xfrm>
        </p:grpSpPr>
        <p:sp>
          <p:nvSpPr>
            <p:cNvPr id="11269" name="Rectangle 3"/>
            <p:cNvSpPr>
              <a:spLocks noChangeArrowheads="1"/>
            </p:cNvSpPr>
            <p:nvPr/>
          </p:nvSpPr>
          <p:spPr bwMode="auto">
            <a:xfrm>
              <a:off x="0" y="164"/>
              <a:ext cx="5760" cy="5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</a:endParaRPr>
            </a:p>
          </p:txBody>
        </p:sp>
        <p:grpSp>
          <p:nvGrpSpPr>
            <p:cNvPr id="11270" name="Group 4"/>
            <p:cNvGrpSpPr>
              <a:grpSpLocks/>
            </p:cNvGrpSpPr>
            <p:nvPr/>
          </p:nvGrpSpPr>
          <p:grpSpPr bwMode="auto">
            <a:xfrm>
              <a:off x="0" y="4156"/>
              <a:ext cx="5760" cy="164"/>
              <a:chOff x="0" y="4065"/>
              <a:chExt cx="5760" cy="255"/>
            </a:xfrm>
          </p:grpSpPr>
          <p:sp>
            <p:nvSpPr>
              <p:cNvPr id="11271" name="Rectangle 5"/>
              <p:cNvSpPr>
                <a:spLocks noChangeArrowheads="1"/>
              </p:cNvSpPr>
              <p:nvPr/>
            </p:nvSpPr>
            <p:spPr bwMode="auto">
              <a:xfrm>
                <a:off x="0" y="4065"/>
                <a:ext cx="5760" cy="255"/>
              </a:xfrm>
              <a:prstGeom prst="rect">
                <a:avLst/>
              </a:prstGeom>
              <a:gradFill rotWithShape="1">
                <a:gsLst>
                  <a:gs pos="0">
                    <a:srgbClr val="990000"/>
                  </a:gs>
                  <a:gs pos="100000">
                    <a:schemeClr val="tx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CC3300"/>
                  </a:solidFill>
                  <a:latin typeface="Angsana New" pitchFamily="18" charset="-34"/>
                </a:endParaRPr>
              </a:p>
            </p:txBody>
          </p:sp>
          <p:sp>
            <p:nvSpPr>
              <p:cNvPr id="2" name="Rectangle 6"/>
              <p:cNvSpPr>
                <a:spLocks noChangeArrowheads="1"/>
              </p:cNvSpPr>
              <p:nvPr/>
            </p:nvSpPr>
            <p:spPr bwMode="auto">
              <a:xfrm>
                <a:off x="2699" y="4093"/>
                <a:ext cx="306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บทที่ 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2 : </a:t>
                </a:r>
                <a:r>
                  <a:rPr lang="th-TH">
                    <a:solidFill>
                      <a:srgbClr val="FFFFFF"/>
                    </a:solidFill>
                    <a:latin typeface="Angsana New" pitchFamily="18" charset="-34"/>
                  </a:rPr>
                  <a:t>แนวคิดทางการจัดการ (</a:t>
                </a:r>
                <a:r>
                  <a:rPr lang="en-US">
                    <a:solidFill>
                      <a:srgbClr val="FFFFFF"/>
                    </a:solidFill>
                    <a:latin typeface="Angsana New" pitchFamily="18" charset="-34"/>
                  </a:rPr>
                  <a:t>Management Approach)</a:t>
                </a:r>
                <a:endParaRPr lang="th-TH">
                  <a:solidFill>
                    <a:srgbClr val="FFFFFF"/>
                  </a:solidFill>
                  <a:latin typeface="Angsana New" pitchFamily="18" charset="-34"/>
                </a:endParaRPr>
              </a:p>
            </p:txBody>
          </p:sp>
        </p:grpSp>
      </p:grpSp>
      <p:sp>
        <p:nvSpPr>
          <p:cNvPr id="11267" name="Rectangle 7"/>
          <p:cNvSpPr>
            <a:spLocks noGrp="1" noChangeArrowheads="1"/>
          </p:cNvSpPr>
          <p:nvPr>
            <p:ph type="title"/>
          </p:nvPr>
        </p:nvSpPr>
        <p:spPr>
          <a:xfrm>
            <a:off x="1524000" y="287337"/>
            <a:ext cx="9144000" cy="865188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th-TH" sz="3700" dirty="0">
                <a:solidFill>
                  <a:schemeClr val="tx1"/>
                </a:solidFill>
                <a:latin typeface="Angsana New" pitchFamily="18" charset="-34"/>
              </a:rPr>
              <a:t>แนวคิดการจัดการเชิงบริหาร </a:t>
            </a:r>
            <a:r>
              <a:rPr lang="en-US" sz="3700" dirty="0">
                <a:solidFill>
                  <a:schemeClr val="tx1"/>
                </a:solidFill>
                <a:latin typeface="Angsana New" pitchFamily="18" charset="-34"/>
              </a:rPr>
              <a:t>(Administrative Management Approach)</a:t>
            </a:r>
            <a:endParaRPr lang="th-TH" sz="3700" dirty="0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523999" y="1624615"/>
            <a:ext cx="8996039" cy="3642712"/>
          </a:xfrm>
          <a:noFill/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อองรี </a:t>
            </a:r>
            <a:r>
              <a:rPr lang="th-TH" sz="24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ฟาโ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ยล์ (บิดาแห่งทฤษฎีการจัดการแนวใหม่</a:t>
            </a:r>
            <a:r>
              <a:rPr lang="en-US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กิจกรรมหลักในองค์กรธุรกิจ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Business Activities) 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หน้าที่ทางการจัดการ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(Management Functions)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คุณลักษณะของผู้จัดการ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หลักการจัดการ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(Principles of Management) 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2013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/>
    </p:bldLst>
  </p:timing>
</p:sld>
</file>

<file path=ppt/theme/theme1.xml><?xml version="1.0" encoding="utf-8"?>
<a:theme xmlns:a="http://schemas.openxmlformats.org/drawingml/2006/main" name="ช่อ">
  <a:themeElements>
    <a:clrScheme name="ช่อ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ช่อ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ช่อ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119</TotalTime>
  <Words>1084</Words>
  <Application>Microsoft Office PowerPoint</Application>
  <PresentationFormat>แบบจอกว้าง</PresentationFormat>
  <Paragraphs>131</Paragraphs>
  <Slides>20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20</vt:i4>
      </vt:variant>
    </vt:vector>
  </HeadingPairs>
  <TitlesOfParts>
    <vt:vector size="26" baseType="lpstr">
      <vt:lpstr>Angsana New</vt:lpstr>
      <vt:lpstr>Arial</vt:lpstr>
      <vt:lpstr>Century Gothic</vt:lpstr>
      <vt:lpstr>Times New Roman</vt:lpstr>
      <vt:lpstr>Wingdings 3</vt:lpstr>
      <vt:lpstr>ช่อ</vt:lpstr>
      <vt:lpstr>บทที่ 3 แนวคิดทางการจัดการ</vt:lpstr>
      <vt:lpstr>งานนำเสนอ PowerPoint</vt:lpstr>
      <vt:lpstr>งานนำเสนอ PowerPoint</vt:lpstr>
      <vt:lpstr>แนวคิดทางการจัดการ</vt:lpstr>
      <vt:lpstr>แนวคิดทางการจัดการ</vt:lpstr>
      <vt:lpstr>แนวคิดการจัดการเชิงวิทยาศาสตร์ (Scientific Management Approach) </vt:lpstr>
      <vt:lpstr>แนวคิดการจัดการเชิงวิทยาศาสตร์ (Scientific Management Approach) </vt:lpstr>
      <vt:lpstr>แนวคิดการจัดการเชิงวิทยาศาสตร์ (Scientific Management Approach) </vt:lpstr>
      <vt:lpstr>แนวคิดการจัดการเชิงบริหาร (Administrative Management Approach)</vt:lpstr>
      <vt:lpstr>กิจกรรมหลักในองค์กรธุรกิจ  6 ประการ </vt:lpstr>
      <vt:lpstr>หน้าที่ทางการจัดการ 5 ประการ</vt:lpstr>
      <vt:lpstr>คุณลักษณะของผู้จัดการ 5 ประการ</vt:lpstr>
      <vt:lpstr>หลักการจัดการ (Principles of Management)</vt:lpstr>
      <vt:lpstr>หลักการจัดการ (Principles of Management) (ต่อ)</vt:lpstr>
      <vt:lpstr>แนวคิดการจัดการเชิงพฤติกรรมศาสตร์ (BehavioralManagementApproach) </vt:lpstr>
      <vt:lpstr>แนวคิดการจัดการเชิงพฤติกรรมศาสตร์(Behavioral Management Approach) </vt:lpstr>
      <vt:lpstr>สรุปผลการศึกษาระยะแรก (Hawthorne Studies) </vt:lpstr>
      <vt:lpstr>สรุปผลการศึกษาระยะแรก (Hawthorne Studies) </vt:lpstr>
      <vt:lpstr> แนวคิดการจัดการเชิงปริมาณ (Quantitative Management Approach) </vt:lpstr>
      <vt:lpstr>  แนวคิดการจัดการร่วมสมัย(Contemporary Management Approach)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3 แนวคิดทางการจัดการ</dc:title>
  <dc:creator>UNS_CT</dc:creator>
  <cp:lastModifiedBy>UNS_CT</cp:lastModifiedBy>
  <cp:revision>6</cp:revision>
  <dcterms:created xsi:type="dcterms:W3CDTF">2021-06-07T03:45:24Z</dcterms:created>
  <dcterms:modified xsi:type="dcterms:W3CDTF">2021-08-02T03:08:17Z</dcterms:modified>
</cp:coreProperties>
</file>